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278" r:id="rId3"/>
    <p:sldId id="257" r:id="rId4"/>
    <p:sldId id="259" r:id="rId5"/>
    <p:sldId id="387" r:id="rId6"/>
    <p:sldId id="388" r:id="rId7"/>
    <p:sldId id="389" r:id="rId8"/>
    <p:sldId id="390" r:id="rId9"/>
    <p:sldId id="419" r:id="rId10"/>
    <p:sldId id="391" r:id="rId11"/>
    <p:sldId id="258" r:id="rId12"/>
    <p:sldId id="260" r:id="rId13"/>
    <p:sldId id="392" r:id="rId14"/>
    <p:sldId id="393" r:id="rId15"/>
    <p:sldId id="261" r:id="rId16"/>
    <p:sldId id="316" r:id="rId17"/>
    <p:sldId id="262" r:id="rId18"/>
    <p:sldId id="263" r:id="rId19"/>
    <p:sldId id="264" r:id="rId20"/>
    <p:sldId id="394" r:id="rId21"/>
    <p:sldId id="407" r:id="rId22"/>
    <p:sldId id="265" r:id="rId23"/>
    <p:sldId id="266" r:id="rId24"/>
    <p:sldId id="267" r:id="rId25"/>
    <p:sldId id="395" r:id="rId26"/>
    <p:sldId id="268" r:id="rId27"/>
    <p:sldId id="269" r:id="rId28"/>
    <p:sldId id="272" r:id="rId29"/>
    <p:sldId id="270" r:id="rId30"/>
    <p:sldId id="397" r:id="rId31"/>
    <p:sldId id="398" r:id="rId32"/>
    <p:sldId id="271" r:id="rId33"/>
    <p:sldId id="273" r:id="rId34"/>
    <p:sldId id="406" r:id="rId35"/>
    <p:sldId id="408" r:id="rId36"/>
    <p:sldId id="409" r:id="rId37"/>
    <p:sldId id="410" r:id="rId38"/>
    <p:sldId id="411" r:id="rId39"/>
    <p:sldId id="412" r:id="rId40"/>
    <p:sldId id="399" r:id="rId41"/>
    <p:sldId id="400" r:id="rId42"/>
    <p:sldId id="401" r:id="rId43"/>
    <p:sldId id="404" r:id="rId44"/>
    <p:sldId id="405" r:id="rId45"/>
    <p:sldId id="274" r:id="rId46"/>
    <p:sldId id="275" r:id="rId47"/>
    <p:sldId id="276" r:id="rId48"/>
    <p:sldId id="279" r:id="rId49"/>
    <p:sldId id="286" r:id="rId50"/>
    <p:sldId id="280" r:id="rId51"/>
    <p:sldId id="282" r:id="rId52"/>
    <p:sldId id="287" r:id="rId53"/>
    <p:sldId id="288" r:id="rId54"/>
    <p:sldId id="415" r:id="rId55"/>
    <p:sldId id="289" r:id="rId56"/>
    <p:sldId id="290" r:id="rId57"/>
    <p:sldId id="291" r:id="rId58"/>
    <p:sldId id="413" r:id="rId59"/>
    <p:sldId id="292" r:id="rId60"/>
    <p:sldId id="414" r:id="rId61"/>
    <p:sldId id="386" r:id="rId62"/>
    <p:sldId id="283" r:id="rId63"/>
    <p:sldId id="293" r:id="rId64"/>
    <p:sldId id="416" r:id="rId65"/>
    <p:sldId id="366" r:id="rId66"/>
    <p:sldId id="294" r:id="rId67"/>
    <p:sldId id="418" r:id="rId68"/>
    <p:sldId id="417" r:id="rId69"/>
    <p:sldId id="36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900"/>
    <a:srgbClr val="FFCC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6" autoAdjust="0"/>
    <p:restoredTop sz="94664" autoAdjust="0"/>
  </p:normalViewPr>
  <p:slideViewPr>
    <p:cSldViewPr snapToGrid="0">
      <p:cViewPr varScale="1">
        <p:scale>
          <a:sx n="91" d="100"/>
          <a:sy n="91" d="100"/>
        </p:scale>
        <p:origin x="80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F3F60-DCA7-4C3D-AB55-EAE38414F12E}" type="datetimeFigureOut">
              <a:rPr lang="en-US" smtClean="0"/>
              <a:t>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F693C9-8640-4A4A-95D9-6091849703B1}" type="slidenum">
              <a:rPr lang="en-US" smtClean="0"/>
              <a:t>‹#›</a:t>
            </a:fld>
            <a:endParaRPr lang="en-US"/>
          </a:p>
        </p:txBody>
      </p:sp>
    </p:spTree>
    <p:extLst>
      <p:ext uri="{BB962C8B-B14F-4D97-AF65-F5344CB8AC3E}">
        <p14:creationId xmlns:p14="http://schemas.microsoft.com/office/powerpoint/2010/main" val="261691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历史修正量称为</a:t>
            </a:r>
            <a:r>
              <a:rPr lang="en-US" altLang="zh-CN" dirty="0" smtClean="0"/>
              <a:t>Basset</a:t>
            </a:r>
            <a:r>
              <a:rPr lang="zh-CN" altLang="en-US" dirty="0" smtClean="0"/>
              <a:t>力，参见：王深强</a:t>
            </a:r>
            <a:r>
              <a:rPr lang="en-US" altLang="zh-CN" dirty="0" smtClean="0"/>
              <a:t>1992</a:t>
            </a:r>
            <a:r>
              <a:rPr lang="zh-CN" altLang="en-US" dirty="0" smtClean="0"/>
              <a:t>，</a:t>
            </a:r>
            <a:r>
              <a:rPr lang="zh-CN" altLang="en-US" sz="1200" kern="1200" dirty="0" smtClean="0">
                <a:solidFill>
                  <a:schemeClr val="tx1"/>
                </a:solidFill>
                <a:latin typeface="+mn-lt"/>
                <a:ea typeface="+mn-ea"/>
                <a:cs typeface="+mn-cs"/>
              </a:rPr>
              <a:t>等轴晶在对流金属液中非稳态移动的物理及数学模型</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5</a:t>
            </a:fld>
            <a:endParaRPr lang="en-US"/>
          </a:p>
        </p:txBody>
      </p:sp>
    </p:spTree>
    <p:extLst>
      <p:ext uri="{BB962C8B-B14F-4D97-AF65-F5344CB8AC3E}">
        <p14:creationId xmlns:p14="http://schemas.microsoft.com/office/powerpoint/2010/main" val="917543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Piecewise/stepwise—linear interpolation</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52</a:t>
            </a:fld>
            <a:endParaRPr lang="en-US"/>
          </a:p>
        </p:txBody>
      </p:sp>
    </p:spTree>
    <p:extLst>
      <p:ext uri="{BB962C8B-B14F-4D97-AF65-F5344CB8AC3E}">
        <p14:creationId xmlns:p14="http://schemas.microsoft.com/office/powerpoint/2010/main" val="242956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altLang="zh-CN" dirty="0" err="1" smtClean="0"/>
                  <a:t>vx</a:t>
                </a:r>
                <a:r>
                  <a:rPr lang="zh-CN" altLang="en-US" dirty="0" smtClean="0"/>
                  <a:t>沿着</a:t>
                </a:r>
                <a:r>
                  <a:rPr lang="en-US" altLang="zh-CN" dirty="0" smtClean="0"/>
                  <a:t>x</a:t>
                </a:r>
                <a:r>
                  <a:rPr lang="zh-CN" altLang="en-US" dirty="0" smtClean="0"/>
                  <a:t>正方向流出</a:t>
                </a:r>
                <a:r>
                  <a:rPr lang="en-US" altLang="zh-CN" dirty="0" smtClean="0"/>
                  <a:t>==</a:t>
                </a:r>
                <a:r>
                  <a:rPr lang="zh-CN" altLang="en-US" dirty="0" smtClean="0"/>
                  <a:t>质量流（</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𝑳</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𝑳</m:t>
                        </m:r>
                      </m:sub>
                    </m:sSub>
                    <m:r>
                      <a:rPr lang="en-US" altLang="zh-CN" b="1" i="1" smtClean="0">
                        <a:solidFill>
                          <a:srgbClr val="FF0000"/>
                        </a:solidFill>
                        <a:latin typeface="Cambria Math" panose="02040503050406030204" pitchFamily="18" charset="0"/>
                      </a:rPr>
                      <m:t>𝒗𝒙</m:t>
                    </m:r>
                  </m:oMath>
                </a14:m>
                <a:r>
                  <a:rPr lang="zh-CN" altLang="en-US" dirty="0" smtClean="0"/>
                  <a:t>）沿着</a:t>
                </a:r>
                <a:r>
                  <a:rPr lang="en-US" altLang="zh-CN" dirty="0" smtClean="0"/>
                  <a:t>x</a:t>
                </a:r>
                <a:r>
                  <a:rPr lang="zh-CN" altLang="en-US" dirty="0" smtClean="0"/>
                  <a:t>方向有流入</a:t>
                </a:r>
                <a:endParaRPr lang="en-US" dirty="0"/>
              </a:p>
            </p:txBody>
          </p:sp>
        </mc:Choice>
        <mc:Fallback xmlns="">
          <p:sp>
            <p:nvSpPr>
              <p:cNvPr id="3" name="Notes Placeholder 2"/>
              <p:cNvSpPr>
                <a:spLocks noGrp="1"/>
              </p:cNvSpPr>
              <p:nvPr>
                <p:ph type="body" idx="1"/>
              </p:nvPr>
            </p:nvSpPr>
            <p:spPr/>
            <p:txBody>
              <a:bodyPr/>
              <a:lstStyle/>
              <a:p>
                <a:r>
                  <a:rPr lang="en-US" altLang="zh-CN" dirty="0" err="1" smtClean="0"/>
                  <a:t>v</a:t>
                </a:r>
                <a:r>
                  <a:rPr lang="en-US" altLang="zh-CN" dirty="0" err="1" smtClean="0"/>
                  <a:t>x</a:t>
                </a:r>
                <a:r>
                  <a:rPr lang="zh-CN" altLang="en-US" dirty="0" smtClean="0"/>
                  <a:t>沿着</a:t>
                </a:r>
                <a:r>
                  <a:rPr lang="en-US" altLang="zh-CN" dirty="0" smtClean="0"/>
                  <a:t>x</a:t>
                </a:r>
                <a:r>
                  <a:rPr lang="zh-CN" altLang="en-US" dirty="0" smtClean="0"/>
                  <a:t>正方向流出</a:t>
                </a:r>
                <a:r>
                  <a:rPr lang="en-US" altLang="zh-CN" dirty="0" smtClean="0"/>
                  <a:t>==</a:t>
                </a:r>
                <a:r>
                  <a:rPr lang="zh-CN" altLang="en-US" dirty="0" smtClean="0"/>
                  <a:t>质量流（</a:t>
                </a:r>
                <a:r>
                  <a:rPr lang="en-US" altLang="zh-CN" b="1" i="0" smtClean="0">
                    <a:solidFill>
                      <a:srgbClr val="FF0000"/>
                    </a:solidFill>
                    <a:latin typeface="Cambria Math" panose="02040503050406030204" pitchFamily="18" charset="0"/>
                  </a:rPr>
                  <a:t>𝝆</a:t>
                </a:r>
                <a:r>
                  <a:rPr lang="en-US" altLang="zh-CN" b="1" i="0" smtClean="0">
                    <a:solidFill>
                      <a:srgbClr val="FF0000"/>
                    </a:solidFill>
                    <a:latin typeface="Cambria Math" panose="02040503050406030204" pitchFamily="18" charset="0"/>
                  </a:rPr>
                  <a:t>_</a:t>
                </a:r>
                <a:r>
                  <a:rPr lang="en-US" altLang="zh-CN" b="1" i="0" smtClean="0">
                    <a:solidFill>
                      <a:srgbClr val="FF0000"/>
                    </a:solidFill>
                    <a:latin typeface="Cambria Math" panose="02040503050406030204" pitchFamily="18" charset="0"/>
                  </a:rPr>
                  <a:t>𝑳 𝒇_𝑳 𝒗𝒙</a:t>
                </a:r>
                <a:r>
                  <a:rPr lang="zh-CN" altLang="en-US" dirty="0" smtClean="0"/>
                  <a:t>）沿着</a:t>
                </a:r>
                <a:r>
                  <a:rPr lang="en-US" altLang="zh-CN" dirty="0" smtClean="0"/>
                  <a:t>x</a:t>
                </a:r>
                <a:r>
                  <a:rPr lang="zh-CN" altLang="en-US" dirty="0" smtClean="0"/>
                  <a:t>方向有流入</a:t>
                </a:r>
                <a:endParaRPr lang="en-US" dirty="0"/>
              </a:p>
            </p:txBody>
          </p:sp>
        </mc:Fallback>
      </mc:AlternateContent>
      <p:sp>
        <p:nvSpPr>
          <p:cNvPr id="4" name="Slide Number Placeholder 3"/>
          <p:cNvSpPr>
            <a:spLocks noGrp="1"/>
          </p:cNvSpPr>
          <p:nvPr>
            <p:ph type="sldNum" sz="quarter" idx="10"/>
          </p:nvPr>
        </p:nvSpPr>
        <p:spPr/>
        <p:txBody>
          <a:bodyPr/>
          <a:lstStyle/>
          <a:p>
            <a:fld id="{65F693C9-8640-4A4A-95D9-6091849703B1}" type="slidenum">
              <a:rPr lang="en-US" smtClean="0"/>
              <a:t>53</a:t>
            </a:fld>
            <a:endParaRPr lang="en-US"/>
          </a:p>
        </p:txBody>
      </p:sp>
    </p:spTree>
    <p:extLst>
      <p:ext uri="{BB962C8B-B14F-4D97-AF65-F5344CB8AC3E}">
        <p14:creationId xmlns:p14="http://schemas.microsoft.com/office/powerpoint/2010/main" val="2490848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smtClean="0">
                    <a:ea typeface="Cambria Math" panose="02040503050406030204" pitchFamily="18" charset="0"/>
                  </a:rPr>
                  <a:t>积分因子</a:t>
                </a:r>
                <a14:m>
                  <m:oMath xmlns:m="http://schemas.openxmlformats.org/officeDocument/2006/math">
                    <m:r>
                      <a:rPr lang="en-US"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ea typeface="Cambria Math" panose="02040503050406030204" pitchFamily="18" charset="0"/>
                      </a:rPr>
                      <m:t>=0.5</m:t>
                    </m:r>
                  </m:oMath>
                </a14:m>
                <a:r>
                  <a:rPr lang="zh-CN" altLang="en-US" dirty="0" smtClean="0"/>
                  <a:t>：</a:t>
                </a:r>
                <a14:m>
                  <m:oMath xmlns:m="http://schemas.openxmlformats.org/officeDocument/2006/math">
                    <m:d>
                      <m:dPr>
                        <m:begChr m:val="["/>
                        <m:endChr m:val="]"/>
                        <m:ctrlPr>
                          <a:rPr lang="en-US"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𝜑</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𝑘𝑝</m:t>
                            </m:r>
                            <m:r>
                              <a:rPr lang="en-US" i="1">
                                <a:latin typeface="Cambria Math" panose="02040503050406030204" pitchFamily="18" charset="0"/>
                              </a:rPr>
                              <m:t> </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e>
                    </m:d>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altLang="zh-CN" i="1">
                        <a:latin typeface="Cambria Math" panose="02040503050406030204" pitchFamily="18" charset="0"/>
                      </a:rPr>
                      <m:t>=</m:t>
                    </m:r>
                    <m:d>
                      <m:dPr>
                        <m:begChr m:val="["/>
                        <m:endChr m:val="]"/>
                        <m:ctrlPr>
                          <a:rPr lang="en-US" i="1" smtClean="0">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𝜑</m:t>
                        </m:r>
                        <m:r>
                          <a:rPr lang="en-US" b="0" i="1" smtClean="0">
                            <a:latin typeface="Cambria Math" panose="02040503050406030204" pitchFamily="18" charset="0"/>
                          </a:rPr>
                          <m:t>)</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𝑘𝑝</m:t>
                            </m:r>
                            <m:r>
                              <a:rPr lang="en-US" i="1">
                                <a:latin typeface="Cambria Math" panose="02040503050406030204" pitchFamily="18" charset="0"/>
                              </a:rPr>
                              <m:t> </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e>
                    </m:d>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b="0" i="1" smtClean="0">
                        <a:latin typeface="Cambria Math" panose="02040503050406030204" pitchFamily="18" charset="0"/>
                      </a:rPr>
                      <m:t>+…</m:t>
                    </m:r>
                  </m:oMath>
                </a14:m>
                <a:endParaRPr lang="en-US" dirty="0"/>
              </a:p>
            </p:txBody>
          </p:sp>
        </mc:Choice>
        <mc:Fallback xmlns="">
          <p:sp>
            <p:nvSpPr>
              <p:cNvPr id="3" name="Notes Placeholder 2"/>
              <p:cNvSpPr>
                <a:spLocks noGrp="1"/>
              </p:cNvSpPr>
              <p:nvPr>
                <p:ph type="body" idx="1"/>
              </p:nvPr>
            </p:nvSpPr>
            <p:spPr/>
            <p:txBody>
              <a:bodyPr/>
              <a:lstStyle/>
              <a:p>
                <a:r>
                  <a:rPr lang="zh-CN" altLang="en-US" dirty="0" smtClean="0">
                    <a:ea typeface="Cambria Math" panose="02040503050406030204" pitchFamily="18" charset="0"/>
                  </a:rPr>
                  <a:t>积分因子</a:t>
                </a:r>
                <a:r>
                  <a:rPr lang="en-US" i="0" smtClean="0">
                    <a:latin typeface="Cambria Math" panose="02040503050406030204" pitchFamily="18" charset="0"/>
                    <a:ea typeface="Cambria Math" panose="02040503050406030204" pitchFamily="18" charset="0"/>
                  </a:rPr>
                  <a:t>𝜑</a:t>
                </a:r>
                <a:r>
                  <a:rPr lang="en-US" b="0" i="0" smtClean="0">
                    <a:latin typeface="Cambria Math" panose="02040503050406030204" pitchFamily="18" charset="0"/>
                    <a:ea typeface="Cambria Math" panose="02040503050406030204" pitchFamily="18" charset="0"/>
                  </a:rPr>
                  <a:t>=0.5</a:t>
                </a:r>
                <a:r>
                  <a:rPr lang="zh-CN" altLang="en-US" dirty="0" smtClean="0"/>
                  <a:t>：</a:t>
                </a:r>
                <a:r>
                  <a:rPr lang="en-US" i="0" smtClean="0">
                    <a:latin typeface="Cambria Math" panose="02040503050406030204" pitchFamily="18" charset="0"/>
                  </a:rPr>
                  <a:t>[</a:t>
                </a:r>
                <a:r>
                  <a:rPr lang="en-US" i="0">
                    <a:latin typeface="Cambria Math" panose="02040503050406030204" pitchFamily="18" charset="0"/>
                  </a:rPr>
                  <a:t>(</a:t>
                </a:r>
                <a:r>
                  <a:rPr lang="en-US" i="0">
                    <a:latin typeface="Cambria Math" panose="02040503050406030204" pitchFamily="18" charset="0"/>
                  </a:rPr>
                  <a:t>𝑓_𝐿 𝜌_𝐿 ) |_(𝑗,𝑘)^(𝑛+1)+</a:t>
                </a:r>
                <a:r>
                  <a:rPr lang="en-US" i="0" smtClean="0">
                    <a:latin typeface="Cambria Math" panose="02040503050406030204" pitchFamily="18" charset="0"/>
                    <a:ea typeface="Cambria Math" panose="02040503050406030204" pitchFamily="18" charset="0"/>
                  </a:rPr>
                  <a:t>𝜑</a:t>
                </a:r>
                <a:r>
                  <a:rPr lang="en-US" i="0">
                    <a:latin typeface="Cambria Math" panose="02040503050406030204" pitchFamily="18" charset="0"/>
                  </a:rPr>
                  <a:t>𝑑𝑓_𝑆 (𝜌_𝑆.𝑘𝑝 ) |_(𝑗,𝑘)^(𝑛+1) ] 𝐶_(𝐿𝑗,𝑘)^(𝑛+1)</a:t>
                </a:r>
                <a:r>
                  <a:rPr lang="en-US" altLang="zh-CN" i="0">
                    <a:latin typeface="Cambria Math" panose="02040503050406030204" pitchFamily="18" charset="0"/>
                  </a:rPr>
                  <a:t>=</a:t>
                </a:r>
                <a:r>
                  <a:rPr lang="en-US" i="0" smtClean="0">
                    <a:latin typeface="Cambria Math" panose="02040503050406030204" pitchFamily="18" charset="0"/>
                  </a:rPr>
                  <a:t>[</a:t>
                </a:r>
                <a:r>
                  <a:rPr lang="en-US" i="0">
                    <a:latin typeface="Cambria Math" panose="02040503050406030204" pitchFamily="18" charset="0"/>
                  </a:rPr>
                  <a:t>(</a:t>
                </a:r>
                <a:r>
                  <a:rPr lang="en-US" i="0">
                    <a:latin typeface="Cambria Math" panose="02040503050406030204" pitchFamily="18" charset="0"/>
                  </a:rPr>
                  <a:t>𝑓_𝐿 𝜌_𝐿 ) |_(𝑗,𝑘)^𝑛</a:t>
                </a:r>
                <a:r>
                  <a:rPr lang="en-US" b="0" i="0" smtClean="0">
                    <a:latin typeface="Cambria Math" panose="02040503050406030204" pitchFamily="18" charset="0"/>
                  </a:rPr>
                  <a:t>−(1−</a:t>
                </a:r>
                <a:r>
                  <a:rPr lang="en-US" b="0" i="0" smtClean="0">
                    <a:latin typeface="Cambria Math" panose="02040503050406030204" pitchFamily="18" charset="0"/>
                    <a:ea typeface="Cambria Math" panose="02040503050406030204" pitchFamily="18" charset="0"/>
                  </a:rPr>
                  <a:t>𝜑</a:t>
                </a:r>
                <a:r>
                  <a:rPr lang="en-US" b="0" i="0" smtClean="0">
                    <a:latin typeface="Cambria Math" panose="02040503050406030204" pitchFamily="18" charset="0"/>
                  </a:rPr>
                  <a:t>)</a:t>
                </a:r>
                <a:r>
                  <a:rPr lang="en-US" i="0">
                    <a:latin typeface="Cambria Math" panose="02040503050406030204" pitchFamily="18" charset="0"/>
                  </a:rPr>
                  <a:t>𝑑𝑓_𝑆 (𝜌_𝑆.𝑘𝑝 ) |_(𝑗,𝑘)^𝑛 ] 𝐶_(𝐿𝑗,𝑘)^𝑛</a:t>
                </a:r>
                <a:r>
                  <a:rPr lang="en-US" b="0" i="0" smtClean="0">
                    <a:latin typeface="Cambria Math" panose="02040503050406030204" pitchFamily="18" charset="0"/>
                  </a:rPr>
                  <a:t>+…</a:t>
                </a:r>
                <a:endParaRPr lang="en-US" dirty="0"/>
              </a:p>
            </p:txBody>
          </p:sp>
        </mc:Fallback>
      </mc:AlternateContent>
      <p:sp>
        <p:nvSpPr>
          <p:cNvPr id="4" name="Slide Number Placeholder 3"/>
          <p:cNvSpPr>
            <a:spLocks noGrp="1"/>
          </p:cNvSpPr>
          <p:nvPr>
            <p:ph type="sldNum" sz="quarter" idx="10"/>
          </p:nvPr>
        </p:nvSpPr>
        <p:spPr/>
        <p:txBody>
          <a:bodyPr/>
          <a:lstStyle/>
          <a:p>
            <a:fld id="{65F693C9-8640-4A4A-95D9-6091849703B1}" type="slidenum">
              <a:rPr lang="en-US" smtClean="0"/>
              <a:t>59</a:t>
            </a:fld>
            <a:endParaRPr lang="en-US"/>
          </a:p>
        </p:txBody>
      </p:sp>
    </p:spTree>
    <p:extLst>
      <p:ext uri="{BB962C8B-B14F-4D97-AF65-F5344CB8AC3E}">
        <p14:creationId xmlns:p14="http://schemas.microsoft.com/office/powerpoint/2010/main" val="4178769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a14:m>
                <a:r>
                  <a:rPr lang="zh-CN" altLang="en-US" dirty="0" smtClean="0"/>
                  <a:t>是新时刻的值，不是累积值！</a:t>
                </a:r>
                <a:endParaRPr lang="en-US" dirty="0"/>
              </a:p>
            </p:txBody>
          </p:sp>
        </mc:Choice>
        <mc:Fallback xmlns="">
          <p:sp>
            <p:nvSpPr>
              <p:cNvPr id="3" name="Notes Placeholder 2"/>
              <p:cNvSpPr>
                <a:spLocks noGrp="1"/>
              </p:cNvSpPr>
              <p:nvPr>
                <p:ph type="body" idx="1"/>
              </p:nvPr>
            </p:nvSpPr>
            <p:spPr/>
            <p:txBody>
              <a:bodyPr/>
              <a:lstStyle/>
              <a:p>
                <a:pPr/>
                <a:r>
                  <a:rPr lang="en-US" b="0" i="0" smtClean="0">
                    <a:latin typeface="Cambria Math" panose="02040503050406030204" pitchFamily="18" charset="0"/>
                  </a:rPr>
                  <a:t>(</a:t>
                </a:r>
                <a:r>
                  <a:rPr lang="en-US" b="0" i="0" smtClean="0">
                    <a:latin typeface="Cambria Math" panose="02040503050406030204" pitchFamily="18" charset="0"/>
                  </a:rPr>
                  <a:t>𝜌_𝑆 𝐶_𝑆 ) |_(𝑗,𝑘)^(𝑛+1)</a:t>
                </a:r>
                <a:r>
                  <a:rPr lang="zh-CN" altLang="en-US" dirty="0" smtClean="0"/>
                  <a:t>是新时刻的值，不是累积值！</a:t>
                </a:r>
                <a:endParaRPr lang="en-US" dirty="0"/>
              </a:p>
            </p:txBody>
          </p:sp>
        </mc:Fallback>
      </mc:AlternateContent>
      <p:sp>
        <p:nvSpPr>
          <p:cNvPr id="4" name="Slide Number Placeholder 3"/>
          <p:cNvSpPr>
            <a:spLocks noGrp="1"/>
          </p:cNvSpPr>
          <p:nvPr>
            <p:ph type="sldNum" sz="quarter" idx="10"/>
          </p:nvPr>
        </p:nvSpPr>
        <p:spPr/>
        <p:txBody>
          <a:bodyPr/>
          <a:lstStyle/>
          <a:p>
            <a:fld id="{65F693C9-8640-4A4A-95D9-6091849703B1}" type="slidenum">
              <a:rPr lang="en-US" smtClean="0"/>
              <a:t>61</a:t>
            </a:fld>
            <a:endParaRPr lang="en-US"/>
          </a:p>
        </p:txBody>
      </p:sp>
    </p:spTree>
    <p:extLst>
      <p:ext uri="{BB962C8B-B14F-4D97-AF65-F5344CB8AC3E}">
        <p14:creationId xmlns:p14="http://schemas.microsoft.com/office/powerpoint/2010/main" val="203522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ea typeface="Cambria Math" panose="02040503050406030204" pitchFamily="18" charset="0"/>
                  </a:rPr>
                  <a:t>(1)</a:t>
                </a:r>
                <a14:m>
                  <m:oMath xmlns:m="http://schemas.openxmlformats.org/officeDocument/2006/math">
                    <m:sSubSup>
                      <m:sSubSupPr>
                        <m:ctrlPr>
                          <a:rPr lang="en-US" i="1" smtClean="0">
                            <a:solidFill>
                              <a:srgbClr val="FF0000"/>
                            </a:solidFill>
                            <a:latin typeface="Cambria Math" panose="02040503050406030204" pitchFamily="18" charset="0"/>
                            <a:ea typeface="Cambria Math" panose="02040503050406030204" pitchFamily="18" charset="0"/>
                          </a:rPr>
                        </m:ctrlPr>
                      </m:sSubSupPr>
                      <m:e>
                        <m:d>
                          <m:dPr>
                            <m:ctrlPr>
                              <a:rPr lang="en-US" i="1">
                                <a:solidFill>
                                  <a:srgbClr val="FF0000"/>
                                </a:solidFill>
                                <a:latin typeface="Cambria Math" panose="02040503050406030204" pitchFamily="18" charset="0"/>
                                <a:ea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d>
                      </m:e>
                      <m:sub>
                        <m:r>
                          <a:rPr lang="en-US" i="1">
                            <a:solidFill>
                              <a:srgbClr val="FF0000"/>
                            </a:solidFill>
                            <a:latin typeface="Cambria Math" panose="02040503050406030204" pitchFamily="18" charset="0"/>
                            <a:ea typeface="Cambria Math" panose="02040503050406030204" pitchFamily="18" charset="0"/>
                          </a:rPr>
                          <m:t>𝑗</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sub>
                      <m:sup>
                        <m:r>
                          <a:rPr lang="en-US" i="1">
                            <a:solidFill>
                              <a:srgbClr val="FF0000"/>
                            </a:solidFill>
                            <a:latin typeface="Cambria Math" panose="02040503050406030204" pitchFamily="18" charset="0"/>
                            <a:ea typeface="Cambria Math" panose="02040503050406030204" pitchFamily="18" charset="0"/>
                          </a:rPr>
                          <m:t>𝑛</m:t>
                        </m:r>
                      </m:sup>
                    </m:sSubSup>
                  </m:oMath>
                </a14:m>
                <a:r>
                  <a:rPr lang="zh-CN" altLang="en-US" b="1" dirty="0" smtClean="0">
                    <a:solidFill>
                      <a:srgbClr val="FF0000"/>
                    </a:solidFill>
                  </a:rPr>
                  <a:t>，</a:t>
                </a:r>
                <a14:m>
                  <m:oMath xmlns:m="http://schemas.openxmlformats.org/officeDocument/2006/math">
                    <m:sSubSup>
                      <m:sSubSupPr>
                        <m:ctrlPr>
                          <a:rPr lang="en-US" i="1">
                            <a:solidFill>
                              <a:srgbClr val="FF0000"/>
                            </a:solidFill>
                            <a:latin typeface="Cambria Math" panose="02040503050406030204" pitchFamily="18" charset="0"/>
                            <a:ea typeface="Cambria Math" panose="02040503050406030204" pitchFamily="18" charset="0"/>
                          </a:rPr>
                        </m:ctrlPr>
                      </m:sSubSupPr>
                      <m:e>
                        <m:d>
                          <m:dPr>
                            <m:ctrlPr>
                              <a:rPr lang="en-US" i="1">
                                <a:solidFill>
                                  <a:srgbClr val="FF0000"/>
                                </a:solidFill>
                                <a:latin typeface="Cambria Math" panose="02040503050406030204" pitchFamily="18" charset="0"/>
                                <a:ea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sub>
                            </m:sSub>
                          </m:e>
                        </m:d>
                      </m:e>
                      <m:sub>
                        <m:r>
                          <a:rPr lang="en-US" i="1">
                            <a:solidFill>
                              <a:srgbClr val="FF0000"/>
                            </a:solidFill>
                            <a:latin typeface="Cambria Math" panose="02040503050406030204" pitchFamily="18" charset="0"/>
                            <a:ea typeface="Cambria Math" panose="02040503050406030204" pitchFamily="18" charset="0"/>
                          </a:rPr>
                          <m:t>𝑗</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sub>
                      <m:sup>
                        <m:r>
                          <a:rPr lang="en-US" i="1">
                            <a:solidFill>
                              <a:srgbClr val="FF0000"/>
                            </a:solidFill>
                            <a:latin typeface="Cambria Math" panose="02040503050406030204" pitchFamily="18" charset="0"/>
                            <a:ea typeface="Cambria Math" panose="02040503050406030204" pitchFamily="18" charset="0"/>
                          </a:rPr>
                          <m:t>𝑛</m:t>
                        </m:r>
                      </m:sup>
                    </m:sSubSup>
                  </m:oMath>
                </a14:m>
                <a:r>
                  <a:rPr lang="zh-CN" altLang="en-US" b="1" dirty="0" smtClean="0">
                    <a:solidFill>
                      <a:srgbClr val="FF0000"/>
                    </a:solidFill>
                  </a:rPr>
                  <a:t>代表</a:t>
                </a:r>
                <a:r>
                  <a:rPr lang="en-US" altLang="zh-CN" b="1" dirty="0" smtClean="0">
                    <a:solidFill>
                      <a:srgbClr val="FF0000"/>
                    </a:solidFill>
                  </a:rPr>
                  <a:t>n</a:t>
                </a:r>
                <a:r>
                  <a:rPr lang="zh-CN" altLang="en-US" b="1" dirty="0" smtClean="0">
                    <a:solidFill>
                      <a:srgbClr val="FF0000"/>
                    </a:solidFill>
                  </a:rPr>
                  <a:t>时刻的值（</a:t>
                </a:r>
                <a:r>
                  <a:rPr lang="en-US" altLang="zh-CN" b="1" dirty="0" smtClean="0">
                    <a:solidFill>
                      <a:srgbClr val="FF0000"/>
                    </a:solidFill>
                  </a:rPr>
                  <a:t>n+1</a:t>
                </a:r>
                <a:r>
                  <a:rPr lang="zh-CN" altLang="en-US" b="1" dirty="0" smtClean="0">
                    <a:solidFill>
                      <a:srgbClr val="FF0000"/>
                    </a:solidFill>
                  </a:rPr>
                  <a:t>时刻的近似值），不是</a:t>
                </a:r>
                <a:r>
                  <a:rPr lang="en-US" altLang="zh-CN" b="1" dirty="0" smtClean="0">
                    <a:solidFill>
                      <a:srgbClr val="FF0000"/>
                    </a:solidFill>
                  </a:rPr>
                  <a:t>1-&gt;n</a:t>
                </a:r>
                <a:r>
                  <a:rPr lang="zh-CN" altLang="en-US" b="1" dirty="0" smtClean="0">
                    <a:solidFill>
                      <a:srgbClr val="FF0000"/>
                    </a:solidFill>
                  </a:rPr>
                  <a:t>时刻的累积值！</a:t>
                </a:r>
                <a:endParaRPr lang="en-US" altLang="zh-CN" b="1" dirty="0" smtClean="0">
                  <a:solidFill>
                    <a:srgbClr val="FF0000"/>
                  </a:solidFill>
                </a:endParaRPr>
              </a:p>
              <a:p>
                <a:r>
                  <a:rPr lang="en-US" altLang="zh-CN" dirty="0" smtClean="0"/>
                  <a:t>(2)</a:t>
                </a:r>
                <a:r>
                  <a:rPr lang="zh-CN" altLang="en-US" dirty="0" smtClean="0"/>
                  <a:t>参考徐达鸣定义的临时变量（</a:t>
                </a:r>
                <a:r>
                  <a:rPr lang="en-US" altLang="zh-CN" dirty="0" smtClean="0"/>
                  <a:t>3-5,3-6</a:t>
                </a:r>
                <a:r>
                  <a:rPr lang="zh-CN" altLang="en-US" dirty="0" smtClean="0"/>
                  <a:t>）</a:t>
                </a:r>
                <a:endParaRPr lang="en-US" dirty="0"/>
              </a:p>
            </p:txBody>
          </p:sp>
        </mc:Choice>
        <mc:Fallback xmlns="">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ea typeface="Cambria Math" panose="02040503050406030204" pitchFamily="18" charset="0"/>
                  </a:rPr>
                  <a:t>(1)</a:t>
                </a:r>
                <a:r>
                  <a:rPr lang="en-US" i="0">
                    <a:solidFill>
                      <a:srgbClr val="FF0000"/>
                    </a:solidFill>
                    <a:latin typeface="Cambria Math" panose="02040503050406030204" pitchFamily="18" charset="0"/>
                    <a:ea typeface="Cambria Math" panose="02040503050406030204" pitchFamily="18" charset="0"/>
                  </a:rPr>
                  <a:t>(</a:t>
                </a:r>
                <a:r>
                  <a:rPr lang="en-US" i="0">
                    <a:solidFill>
                      <a:srgbClr val="FF0000"/>
                    </a:solidFill>
                    <a:latin typeface="Cambria Math" panose="02040503050406030204" pitchFamily="18" charset="0"/>
                  </a:rPr>
                  <a:t>𝜌_𝑆 𝐶_(𝑝,𝑆) )</a:t>
                </a:r>
                <a:r>
                  <a:rPr lang="en-US" i="0" smtClean="0">
                    <a:solidFill>
                      <a:srgbClr val="FF0000"/>
                    </a:solidFill>
                    <a:latin typeface="Cambria Math" panose="02040503050406030204" pitchFamily="18" charset="0"/>
                    <a:ea typeface="Cambria Math" panose="02040503050406030204" pitchFamily="18" charset="0"/>
                  </a:rPr>
                  <a:t>_(</a:t>
                </a:r>
                <a:r>
                  <a:rPr lang="en-US" i="0">
                    <a:solidFill>
                      <a:srgbClr val="FF0000"/>
                    </a:solidFill>
                    <a:latin typeface="Cambria Math" panose="02040503050406030204" pitchFamily="18" charset="0"/>
                    <a:ea typeface="Cambria Math" panose="02040503050406030204" pitchFamily="18" charset="0"/>
                  </a:rPr>
                  <a:t>𝑗,𝑘</a:t>
                </a:r>
                <a:r>
                  <a:rPr lang="en-US" i="0" smtClean="0">
                    <a:solidFill>
                      <a:srgbClr val="FF0000"/>
                    </a:solidFill>
                    <a:latin typeface="Cambria Math" panose="02040503050406030204" pitchFamily="18" charset="0"/>
                    <a:ea typeface="Cambria Math" panose="02040503050406030204" pitchFamily="18" charset="0"/>
                  </a:rPr>
                  <a:t>)</a:t>
                </a:r>
                <a:r>
                  <a:rPr lang="en-US" i="0">
                    <a:solidFill>
                      <a:srgbClr val="FF0000"/>
                    </a:solidFill>
                    <a:latin typeface="Cambria Math" panose="02040503050406030204" pitchFamily="18" charset="0"/>
                    <a:ea typeface="Cambria Math" panose="02040503050406030204" pitchFamily="18" charset="0"/>
                  </a:rPr>
                  <a:t>^</a:t>
                </a:r>
                <a:r>
                  <a:rPr lang="en-US" i="0">
                    <a:solidFill>
                      <a:srgbClr val="FF0000"/>
                    </a:solidFill>
                    <a:latin typeface="Cambria Math" panose="02040503050406030204" pitchFamily="18" charset="0"/>
                    <a:ea typeface="Cambria Math" panose="02040503050406030204" pitchFamily="18" charset="0"/>
                  </a:rPr>
                  <a:t>𝑛</a:t>
                </a:r>
                <a:r>
                  <a:rPr lang="zh-CN" altLang="en-US" b="1" dirty="0" smtClean="0">
                    <a:solidFill>
                      <a:srgbClr val="FF0000"/>
                    </a:solidFill>
                  </a:rPr>
                  <a:t>，</a:t>
                </a:r>
                <a:r>
                  <a:rPr lang="en-US" i="0">
                    <a:solidFill>
                      <a:srgbClr val="FF0000"/>
                    </a:solidFill>
                    <a:latin typeface="Cambria Math" panose="02040503050406030204" pitchFamily="18" charset="0"/>
                    <a:ea typeface="Cambria Math" panose="02040503050406030204" pitchFamily="18" charset="0"/>
                  </a:rPr>
                  <a:t>(</a:t>
                </a:r>
                <a:r>
                  <a:rPr lang="en-US" i="0">
                    <a:solidFill>
                      <a:srgbClr val="FF0000"/>
                    </a:solidFill>
                    <a:latin typeface="Cambria Math" panose="02040503050406030204" pitchFamily="18" charset="0"/>
                  </a:rPr>
                  <a:t>𝜌_𝐿 𝐶_(𝑝,𝐿) )</a:t>
                </a:r>
                <a:r>
                  <a:rPr lang="en-US" i="0">
                    <a:solidFill>
                      <a:srgbClr val="FF0000"/>
                    </a:solidFill>
                    <a:latin typeface="Cambria Math" panose="02040503050406030204" pitchFamily="18" charset="0"/>
                    <a:ea typeface="Cambria Math" panose="02040503050406030204" pitchFamily="18" charset="0"/>
                  </a:rPr>
                  <a:t>_(𝑗,𝑘)^𝑛</a:t>
                </a:r>
                <a:r>
                  <a:rPr lang="zh-CN" altLang="en-US" b="1" dirty="0" smtClean="0">
                    <a:solidFill>
                      <a:srgbClr val="FF0000"/>
                    </a:solidFill>
                  </a:rPr>
                  <a:t>代表</a:t>
                </a:r>
                <a:r>
                  <a:rPr lang="en-US" altLang="zh-CN" b="1" dirty="0" smtClean="0">
                    <a:solidFill>
                      <a:srgbClr val="FF0000"/>
                    </a:solidFill>
                  </a:rPr>
                  <a:t>n</a:t>
                </a:r>
                <a:r>
                  <a:rPr lang="zh-CN" altLang="en-US" b="1" dirty="0" smtClean="0">
                    <a:solidFill>
                      <a:srgbClr val="FF0000"/>
                    </a:solidFill>
                  </a:rPr>
                  <a:t>时刻的值（</a:t>
                </a:r>
                <a:r>
                  <a:rPr lang="en-US" altLang="zh-CN" b="1" dirty="0" smtClean="0">
                    <a:solidFill>
                      <a:srgbClr val="FF0000"/>
                    </a:solidFill>
                  </a:rPr>
                  <a:t>n+1</a:t>
                </a:r>
                <a:r>
                  <a:rPr lang="zh-CN" altLang="en-US" b="1" dirty="0" smtClean="0">
                    <a:solidFill>
                      <a:srgbClr val="FF0000"/>
                    </a:solidFill>
                  </a:rPr>
                  <a:t>时刻的近似值）！</a:t>
                </a:r>
                <a:endParaRPr lang="en-US" altLang="zh-CN" b="1" dirty="0" smtClean="0">
                  <a:solidFill>
                    <a:srgbClr val="FF0000"/>
                  </a:solidFill>
                </a:endParaRPr>
              </a:p>
              <a:p>
                <a:r>
                  <a:rPr lang="en-US" altLang="zh-CN" dirty="0" smtClean="0"/>
                  <a:t>(2)</a:t>
                </a:r>
                <a:r>
                  <a:rPr lang="zh-CN" altLang="en-US" dirty="0" smtClean="0"/>
                  <a:t>参</a:t>
                </a:r>
                <a:r>
                  <a:rPr lang="zh-CN" altLang="en-US" dirty="0" smtClean="0"/>
                  <a:t>考徐达鸣定义的临时变量（</a:t>
                </a:r>
                <a:r>
                  <a:rPr lang="en-US" altLang="zh-CN" dirty="0" smtClean="0"/>
                  <a:t>3-5,3-6</a:t>
                </a:r>
                <a:r>
                  <a:rPr lang="zh-CN" altLang="en-US" dirty="0" smtClean="0"/>
                  <a:t>）</a:t>
                </a:r>
                <a:endParaRPr lang="en-US" dirty="0"/>
              </a:p>
            </p:txBody>
          </p:sp>
        </mc:Fallback>
      </mc:AlternateContent>
      <p:sp>
        <p:nvSpPr>
          <p:cNvPr id="4" name="Slide Number Placeholder 3"/>
          <p:cNvSpPr>
            <a:spLocks noGrp="1"/>
          </p:cNvSpPr>
          <p:nvPr>
            <p:ph type="sldNum" sz="quarter" idx="10"/>
          </p:nvPr>
        </p:nvSpPr>
        <p:spPr/>
        <p:txBody>
          <a:bodyPr/>
          <a:lstStyle/>
          <a:p>
            <a:fld id="{65F693C9-8640-4A4A-95D9-6091849703B1}" type="slidenum">
              <a:rPr lang="en-US" smtClean="0"/>
              <a:t>63</a:t>
            </a:fld>
            <a:endParaRPr lang="en-US"/>
          </a:p>
        </p:txBody>
      </p:sp>
    </p:spTree>
    <p:extLst>
      <p:ext uri="{BB962C8B-B14F-4D97-AF65-F5344CB8AC3E}">
        <p14:creationId xmlns:p14="http://schemas.microsoft.com/office/powerpoint/2010/main" val="10746767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H=H(Cs)</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66</a:t>
            </a:fld>
            <a:endParaRPr lang="en-US"/>
          </a:p>
        </p:txBody>
      </p:sp>
    </p:spTree>
    <p:extLst>
      <p:ext uri="{BB962C8B-B14F-4D97-AF65-F5344CB8AC3E}">
        <p14:creationId xmlns:p14="http://schemas.microsoft.com/office/powerpoint/2010/main" val="3562742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8</a:t>
            </a:fld>
            <a:endParaRPr lang="en-US"/>
          </a:p>
        </p:txBody>
      </p:sp>
    </p:spTree>
    <p:extLst>
      <p:ext uri="{BB962C8B-B14F-4D97-AF65-F5344CB8AC3E}">
        <p14:creationId xmlns:p14="http://schemas.microsoft.com/office/powerpoint/2010/main" val="2894929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注：微元体内的能量变化（显热</a:t>
            </a:r>
            <a:r>
              <a:rPr lang="en-US" altLang="zh-CN" dirty="0" smtClean="0"/>
              <a:t>+</a:t>
            </a:r>
            <a:r>
              <a:rPr lang="zh-CN" altLang="en-US" dirty="0" smtClean="0"/>
              <a:t>潜热）</a:t>
            </a:r>
            <a:r>
              <a:rPr lang="en-US" altLang="zh-CN" dirty="0" smtClean="0"/>
              <a:t>==</a:t>
            </a:r>
            <a:r>
              <a:rPr lang="zh-CN" altLang="en-US" dirty="0" smtClean="0"/>
              <a:t>对流带出</a:t>
            </a:r>
            <a:r>
              <a:rPr lang="en-US" altLang="zh-CN" dirty="0" smtClean="0"/>
              <a:t>/</a:t>
            </a:r>
            <a:r>
              <a:rPr lang="zh-CN" altLang="en-US" dirty="0" smtClean="0"/>
              <a:t>入的能量</a:t>
            </a:r>
            <a:r>
              <a:rPr lang="en-US" altLang="zh-CN" dirty="0" smtClean="0"/>
              <a:t>+</a:t>
            </a:r>
            <a:r>
              <a:rPr lang="zh-CN" altLang="en-US" dirty="0" smtClean="0"/>
              <a:t>扩散带出</a:t>
            </a:r>
            <a:r>
              <a:rPr lang="en-US" altLang="zh-CN" dirty="0" smtClean="0"/>
              <a:t>/</a:t>
            </a:r>
            <a:r>
              <a:rPr lang="zh-CN" altLang="en-US" dirty="0" smtClean="0"/>
              <a:t>入的能量</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15</a:t>
            </a:fld>
            <a:endParaRPr lang="en-US"/>
          </a:p>
        </p:txBody>
      </p:sp>
    </p:spTree>
    <p:extLst>
      <p:ext uri="{BB962C8B-B14F-4D97-AF65-F5344CB8AC3E}">
        <p14:creationId xmlns:p14="http://schemas.microsoft.com/office/powerpoint/2010/main" val="2338797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CL,CS</a:t>
            </a:r>
            <a:r>
              <a:rPr lang="zh-CN" altLang="en-US" dirty="0" smtClean="0"/>
              <a:t>的量纲为</a:t>
            </a:r>
            <a:r>
              <a:rPr lang="en-US" altLang="zh-CN" dirty="0" smtClean="0"/>
              <a:t>1</a:t>
            </a:r>
            <a:r>
              <a:rPr lang="zh-CN" altLang="en-US" dirty="0" smtClean="0"/>
              <a:t>，是质量浓度。例如，本文</a:t>
            </a:r>
            <a:r>
              <a:rPr lang="en-US" altLang="zh-CN" dirty="0" smtClean="0"/>
              <a:t>Cu-Al</a:t>
            </a:r>
            <a:r>
              <a:rPr lang="zh-CN" altLang="en-US" dirty="0" smtClean="0"/>
              <a:t>合金取</a:t>
            </a:r>
            <a:r>
              <a:rPr lang="en-US" altLang="zh-CN" dirty="0" smtClean="0"/>
              <a:t>CL=0.045.</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17</a:t>
            </a:fld>
            <a:endParaRPr lang="en-US"/>
          </a:p>
        </p:txBody>
      </p:sp>
    </p:spTree>
    <p:extLst>
      <p:ext uri="{BB962C8B-B14F-4D97-AF65-F5344CB8AC3E}">
        <p14:creationId xmlns:p14="http://schemas.microsoft.com/office/powerpoint/2010/main" val="45448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27</a:t>
            </a:fld>
            <a:endParaRPr lang="en-US"/>
          </a:p>
        </p:txBody>
      </p:sp>
    </p:spTree>
    <p:extLst>
      <p:ext uri="{BB962C8B-B14F-4D97-AF65-F5344CB8AC3E}">
        <p14:creationId xmlns:p14="http://schemas.microsoft.com/office/powerpoint/2010/main" val="3722266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注意：速度微元体与其他微元体错开半个网格</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28</a:t>
            </a:fld>
            <a:endParaRPr lang="en-US"/>
          </a:p>
        </p:txBody>
      </p:sp>
    </p:spTree>
    <p:extLst>
      <p:ext uri="{BB962C8B-B14F-4D97-AF65-F5344CB8AC3E}">
        <p14:creationId xmlns:p14="http://schemas.microsoft.com/office/powerpoint/2010/main" val="2619296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注意：速度微元体与典型微元体错开半个网格</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30</a:t>
            </a:fld>
            <a:endParaRPr lang="en-US"/>
          </a:p>
        </p:txBody>
      </p:sp>
    </p:spTree>
    <p:extLst>
      <p:ext uri="{BB962C8B-B14F-4D97-AF65-F5344CB8AC3E}">
        <p14:creationId xmlns:p14="http://schemas.microsoft.com/office/powerpoint/2010/main" val="1400180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40</a:t>
            </a:fld>
            <a:endParaRPr lang="en-US"/>
          </a:p>
        </p:txBody>
      </p:sp>
    </p:spTree>
    <p:extLst>
      <p:ext uri="{BB962C8B-B14F-4D97-AF65-F5344CB8AC3E}">
        <p14:creationId xmlns:p14="http://schemas.microsoft.com/office/powerpoint/2010/main" val="3642991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注意：速度微元体与其他微元体错开半个网格</a:t>
            </a:r>
            <a:endParaRPr lang="en-US" dirty="0"/>
          </a:p>
        </p:txBody>
      </p:sp>
      <p:sp>
        <p:nvSpPr>
          <p:cNvPr id="4" name="Slide Number Placeholder 3"/>
          <p:cNvSpPr>
            <a:spLocks noGrp="1"/>
          </p:cNvSpPr>
          <p:nvPr>
            <p:ph type="sldNum" sz="quarter" idx="10"/>
          </p:nvPr>
        </p:nvSpPr>
        <p:spPr/>
        <p:txBody>
          <a:bodyPr/>
          <a:lstStyle/>
          <a:p>
            <a:fld id="{65F693C9-8640-4A4A-95D9-6091849703B1}" type="slidenum">
              <a:rPr lang="en-US" smtClean="0"/>
              <a:t>41</a:t>
            </a:fld>
            <a:endParaRPr lang="en-US"/>
          </a:p>
        </p:txBody>
      </p:sp>
    </p:spTree>
    <p:extLst>
      <p:ext uri="{BB962C8B-B14F-4D97-AF65-F5344CB8AC3E}">
        <p14:creationId xmlns:p14="http://schemas.microsoft.com/office/powerpoint/2010/main" val="1514722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171785-55F6-45B8-99B0-BEE762A19A85}"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168698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171785-55F6-45B8-99B0-BEE762A19A85}"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60951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171785-55F6-45B8-99B0-BEE762A19A85}"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60941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171785-55F6-45B8-99B0-BEE762A19A85}"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3128611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171785-55F6-45B8-99B0-BEE762A19A85}" type="datetimeFigureOut">
              <a:rPr lang="en-US" smtClean="0"/>
              <a:t>2/25/2021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17630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171785-55F6-45B8-99B0-BEE762A19A85}"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1051500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171785-55F6-45B8-99B0-BEE762A19A85}" type="datetimeFigureOut">
              <a:rPr lang="en-US" smtClean="0"/>
              <a:t>2/25/2021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3029172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171785-55F6-45B8-99B0-BEE762A19A85}" type="datetimeFigureOut">
              <a:rPr lang="en-US" smtClean="0"/>
              <a:t>2/25/2021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888674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71785-55F6-45B8-99B0-BEE762A19A85}" type="datetimeFigureOut">
              <a:rPr lang="en-US" smtClean="0"/>
              <a:t>2/25/2021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6325553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171785-55F6-45B8-99B0-BEE762A19A85}"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219861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171785-55F6-45B8-99B0-BEE762A19A85}" type="datetimeFigureOut">
              <a:rPr lang="en-US" smtClean="0"/>
              <a:t>2/25/2021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4A1FC53-AB17-402D-8B1E-FA460BF93048}" type="slidenum">
              <a:rPr lang="en-US" smtClean="0"/>
              <a:t>‹#›</a:t>
            </a:fld>
            <a:endParaRPr lang="en-US"/>
          </a:p>
        </p:txBody>
      </p:sp>
    </p:spTree>
    <p:extLst>
      <p:ext uri="{BB962C8B-B14F-4D97-AF65-F5344CB8AC3E}">
        <p14:creationId xmlns:p14="http://schemas.microsoft.com/office/powerpoint/2010/main" val="4114872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71785-55F6-45B8-99B0-BEE762A19A85}" type="datetimeFigureOut">
              <a:rPr lang="en-US" smtClean="0"/>
              <a:t>2/25/2021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A1FC53-AB17-402D-8B1E-FA460BF93048}" type="slidenum">
              <a:rPr lang="en-US" smtClean="0"/>
              <a:t>‹#›</a:t>
            </a:fld>
            <a:endParaRPr lang="en-US"/>
          </a:p>
        </p:txBody>
      </p:sp>
    </p:spTree>
    <p:extLst>
      <p:ext uri="{BB962C8B-B14F-4D97-AF65-F5344CB8AC3E}">
        <p14:creationId xmlns:p14="http://schemas.microsoft.com/office/powerpoint/2010/main" val="39835149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0.png"/><Relationship Id="rId5" Type="http://schemas.openxmlformats.org/officeDocument/2006/relationships/image" Target="../media/image331.png"/><Relationship Id="rId4" Type="http://schemas.openxmlformats.org/officeDocument/2006/relationships/image" Target="../media/image310.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0.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331.png"/><Relationship Id="rId4" Type="http://schemas.openxmlformats.org/officeDocument/2006/relationships/image" Target="../media/image54.png"/><Relationship Id="rId9"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560.png"/><Relationship Id="rId18" Type="http://schemas.openxmlformats.org/officeDocument/2006/relationships/image" Target="../media/image610.png"/><Relationship Id="rId3" Type="http://schemas.openxmlformats.org/officeDocument/2006/relationships/image" Target="../media/image460.png"/><Relationship Id="rId7" Type="http://schemas.openxmlformats.org/officeDocument/2006/relationships/image" Target="../media/image500.png"/><Relationship Id="rId12" Type="http://schemas.openxmlformats.org/officeDocument/2006/relationships/image" Target="../media/image550.png"/><Relationship Id="rId17" Type="http://schemas.openxmlformats.org/officeDocument/2006/relationships/image" Target="../media/image600.png"/><Relationship Id="rId2" Type="http://schemas.openxmlformats.org/officeDocument/2006/relationships/image" Target="../media/image450.png"/><Relationship Id="rId16" Type="http://schemas.openxmlformats.org/officeDocument/2006/relationships/image" Target="../media/image590.png"/><Relationship Id="rId1" Type="http://schemas.openxmlformats.org/officeDocument/2006/relationships/slideLayout" Target="../slideLayouts/slideLayout7.xml"/><Relationship Id="rId6" Type="http://schemas.openxmlformats.org/officeDocument/2006/relationships/image" Target="../media/image490.png"/><Relationship Id="rId11" Type="http://schemas.openxmlformats.org/officeDocument/2006/relationships/image" Target="../media/image540.png"/><Relationship Id="rId5" Type="http://schemas.openxmlformats.org/officeDocument/2006/relationships/image" Target="../media/image480.png"/><Relationship Id="rId15" Type="http://schemas.openxmlformats.org/officeDocument/2006/relationships/image" Target="../media/image580.png"/><Relationship Id="rId10" Type="http://schemas.openxmlformats.org/officeDocument/2006/relationships/image" Target="../media/image530.png"/><Relationship Id="rId4" Type="http://schemas.openxmlformats.org/officeDocument/2006/relationships/image" Target="../media/image470.png"/><Relationship Id="rId9" Type="http://schemas.openxmlformats.org/officeDocument/2006/relationships/image" Target="../media/image520.png"/><Relationship Id="rId14" Type="http://schemas.openxmlformats.org/officeDocument/2006/relationships/image" Target="../media/image57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 Target="slide69.xm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7"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9"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31.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image" Target="../media/image71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70.png"/></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2407" y="1122363"/>
            <a:ext cx="11057324" cy="2387600"/>
          </a:xfrm>
        </p:spPr>
        <p:txBody>
          <a:bodyPr>
            <a:normAutofit fontScale="90000"/>
          </a:bodyPr>
          <a:lstStyle/>
          <a:p>
            <a:r>
              <a:rPr lang="en-US" dirty="0" smtClean="0">
                <a:latin typeface="Franklin Gothic Medium" panose="020B0603020102020204" pitchFamily="34" charset="0"/>
              </a:rPr>
              <a:t>Thermal Chemical Convection Coupled model for magma dynamics</a:t>
            </a:r>
            <a:br>
              <a:rPr lang="en-US" dirty="0" smtClean="0">
                <a:latin typeface="Franklin Gothic Medium" panose="020B0603020102020204" pitchFamily="34" charset="0"/>
              </a:rPr>
            </a:br>
            <a:r>
              <a:rPr lang="en-US" dirty="0" smtClean="0">
                <a:latin typeface="Franklin Gothic Medium" panose="020B0603020102020204" pitchFamily="34" charset="0"/>
              </a:rPr>
              <a:t/>
            </a:r>
            <a:br>
              <a:rPr lang="en-US" dirty="0" smtClean="0">
                <a:latin typeface="Franklin Gothic Medium" panose="020B0603020102020204" pitchFamily="34" charset="0"/>
              </a:rPr>
            </a:br>
            <a:r>
              <a:rPr lang="en-US" sz="3600" dirty="0" smtClean="0">
                <a:latin typeface="Franklin Gothic Medium" panose="020B0603020102020204" pitchFamily="34" charset="0"/>
              </a:rPr>
              <a:t>Heat and Species Transfer</a:t>
            </a:r>
            <a:endParaRPr lang="en-US" sz="3600" dirty="0">
              <a:latin typeface="Franklin Gothic Medium" panose="020B0603020102020204" pitchFamily="34" charset="0"/>
            </a:endParaRPr>
          </a:p>
        </p:txBody>
      </p:sp>
      <p:sp>
        <p:nvSpPr>
          <p:cNvPr id="3" name="Subtitle 2"/>
          <p:cNvSpPr>
            <a:spLocks noGrp="1"/>
          </p:cNvSpPr>
          <p:nvPr>
            <p:ph type="subTitle" idx="1"/>
          </p:nvPr>
        </p:nvSpPr>
        <p:spPr>
          <a:xfrm>
            <a:off x="1524000" y="3602037"/>
            <a:ext cx="9144000" cy="2561437"/>
          </a:xfrm>
        </p:spPr>
        <p:txBody>
          <a:bodyPr>
            <a:normAutofit fontScale="92500" lnSpcReduction="20000"/>
          </a:bodyPr>
          <a:lstStyle/>
          <a:p>
            <a:endParaRPr lang="en-US" dirty="0" smtClean="0">
              <a:latin typeface="Franklin Gothic Medium" panose="020B0603020102020204" pitchFamily="34" charset="0"/>
            </a:endParaRPr>
          </a:p>
          <a:p>
            <a:endParaRPr lang="en-US" dirty="0">
              <a:latin typeface="Franklin Gothic Medium" panose="020B0603020102020204" pitchFamily="34" charset="0"/>
            </a:endParaRPr>
          </a:p>
          <a:p>
            <a:r>
              <a:rPr lang="en-US" dirty="0" smtClean="0">
                <a:latin typeface="Franklin Gothic Medium" panose="020B0603020102020204" pitchFamily="34" charset="0"/>
              </a:rPr>
              <a:t>Mingming Zhang</a:t>
            </a:r>
          </a:p>
          <a:p>
            <a:r>
              <a:rPr lang="en-US" dirty="0" smtClean="0">
                <a:latin typeface="Franklin Gothic Medium" panose="020B0603020102020204" pitchFamily="34" charset="0"/>
              </a:rPr>
              <a:t>2020-5-18</a:t>
            </a:r>
          </a:p>
          <a:p>
            <a:r>
              <a:rPr lang="en-US" dirty="0" smtClean="0">
                <a:latin typeface="Franklin Gothic Medium" panose="020B0603020102020204" pitchFamily="34" charset="0"/>
              </a:rPr>
              <a:t>Cartesian coordinates</a:t>
            </a:r>
          </a:p>
          <a:p>
            <a:endParaRPr lang="en-US" dirty="0">
              <a:latin typeface="Franklin Gothic Medium" panose="020B0603020102020204" pitchFamily="34" charset="0"/>
            </a:endParaRPr>
          </a:p>
          <a:p>
            <a:r>
              <a:rPr lang="en-US" dirty="0" smtClean="0">
                <a:latin typeface="Franklin Gothic Medium" panose="020B0603020102020204" pitchFamily="34" charset="0"/>
              </a:rPr>
              <a:t>Identical to </a:t>
            </a:r>
            <a:r>
              <a:rPr lang="en-US" smtClean="0">
                <a:latin typeface="Franklin Gothic Medium" panose="020B0603020102020204" pitchFamily="34" charset="0"/>
              </a:rPr>
              <a:t>MAGTC3 except </a:t>
            </a:r>
            <a:r>
              <a:rPr lang="en-US" dirty="0" smtClean="0">
                <a:latin typeface="Franklin Gothic Medium" panose="020B0603020102020204" pitchFamily="34" charset="0"/>
              </a:rPr>
              <a:t>crystal motion</a:t>
            </a:r>
          </a:p>
          <a:p>
            <a:endParaRPr lang="en-US" dirty="0">
              <a:latin typeface="Franklin Gothic Medium" panose="020B0603020102020204" pitchFamily="34" charset="0"/>
            </a:endParaRPr>
          </a:p>
        </p:txBody>
      </p:sp>
    </p:spTree>
    <p:extLst>
      <p:ext uri="{BB962C8B-B14F-4D97-AF65-F5344CB8AC3E}">
        <p14:creationId xmlns:p14="http://schemas.microsoft.com/office/powerpoint/2010/main" val="3858130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557048" y="798786"/>
                <a:ext cx="11098924" cy="4499245"/>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液相运动将从典型微元体中带入或带出晶体，典型微元体中第</a:t>
                </a:r>
                <a:r>
                  <a:rPr lang="en-US" altLang="zh-CN" dirty="0" err="1" smtClean="0"/>
                  <a:t>i</a:t>
                </a:r>
                <a:r>
                  <a:rPr lang="zh-CN" altLang="en-US" dirty="0"/>
                  <a:t>种</a:t>
                </a:r>
                <a:r>
                  <a:rPr lang="zh-CN" altLang="en-US" dirty="0" smtClean="0"/>
                  <a:t>晶体体积的变化量</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𝑆𝑀</m:t>
                        </m:r>
                      </m:sub>
                    </m:sSub>
                  </m:oMath>
                </a14:m>
                <a:r>
                  <a:rPr lang="zh-CN" altLang="en-US" dirty="0" smtClean="0"/>
                  <a:t>应当等于进入或离开该典型微元体的第</a:t>
                </a:r>
                <a:r>
                  <a:rPr lang="en-US" altLang="zh-CN" dirty="0" err="1" smtClean="0"/>
                  <a:t>i</a:t>
                </a:r>
                <a:r>
                  <a:rPr lang="zh-CN" altLang="en-US" dirty="0" smtClean="0"/>
                  <a:t>种晶体体积</a:t>
                </a:r>
                <a:r>
                  <a:rPr lang="zh-CN" altLang="en-US" dirty="0"/>
                  <a:t>之和</a:t>
                </a:r>
                <a:r>
                  <a:rPr lang="zh-CN" altLang="en-US" dirty="0" smtClean="0"/>
                  <a:t>：</a:t>
                </a:r>
                <a:endParaRPr lang="en-US" altLang="zh-CN" dirty="0" smtClean="0"/>
              </a:p>
              <a:p>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𝑣𝑠𝑥</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m:t>
                      </m:r>
                      <m:r>
                        <a:rPr lang="en-US" b="0" i="1" smtClean="0">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r>
                                <a:rPr lang="en-US" i="1">
                                  <a:latin typeface="Cambria Math" panose="02040503050406030204" pitchFamily="18" charset="0"/>
                                </a:rPr>
                                <m:t>𝑣𝑠𝑦</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𝑦</m:t>
                              </m:r>
                            </m:sub>
                            <m:sup>
                              <m:r>
                                <a:rPr lang="en-US" i="1">
                                  <a:latin typeface="Cambria Math" panose="02040503050406030204" pitchFamily="18" charset="0"/>
                                </a:rPr>
                                <m:t>𝑛</m:t>
                              </m:r>
                            </m:sup>
                          </m:sSub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r>
                                <a:rPr lang="en-US" i="1">
                                  <a:latin typeface="Cambria Math" panose="02040503050406030204" pitchFamily="18" charset="0"/>
                                </a:rPr>
                                <m:t>𝑣𝑠𝑦</m:t>
                              </m:r>
                            </m:e>
                          </m:d>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𝑦</m:t>
                              </m:r>
                            </m:sub>
                            <m:sup>
                              <m:r>
                                <a:rPr lang="en-US" i="1">
                                  <a:latin typeface="Cambria Math" panose="02040503050406030204" pitchFamily="18" charset="0"/>
                                </a:rPr>
                                <m:t>𝑛</m:t>
                              </m:r>
                            </m:sup>
                          </m:sSubSup>
                        </m:e>
                      </m:d>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𝑣𝑠𝑧</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𝑣𝑠𝑧</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m:t>
                      </m:r>
                      <m:r>
                        <a:rPr lang="en-US" b="0" i="1" smtClean="0">
                          <a:latin typeface="Cambria Math" panose="02040503050406030204" pitchFamily="18" charset="0"/>
                        </a:rPr>
                        <m:t>𝑡</m:t>
                      </m:r>
                    </m:oMath>
                  </m:oMathPara>
                </a14:m>
                <a:endParaRPr lang="en-US" altLang="zh-CN" dirty="0" smtClean="0"/>
              </a:p>
              <a:p>
                <a:r>
                  <a:rPr lang="zh-CN" altLang="en-US" dirty="0" smtClean="0"/>
                  <a:t>写成微分形式为：</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num>
                        <m:den>
                          <m:r>
                            <a:rPr lang="en-US" b="0" i="1" smtClean="0">
                              <a:latin typeface="Cambria Math" panose="02040503050406030204" pitchFamily="18" charset="0"/>
                            </a:rPr>
                            <m:t>𝑑𝑡</m:t>
                          </m:r>
                        </m:den>
                      </m:f>
                      <m:r>
                        <a:rPr lang="en-US" b="0" i="1" smtClean="0">
                          <a:latin typeface="Cambria Math" panose="02040503050406030204" pitchFamily="18" charset="0"/>
                        </a:rPr>
                        <m:t>=</m:t>
                      </m:r>
                      <m:r>
                        <a:rPr lang="en-US" b="0" i="0" smtClean="0">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r>
                        <a:rPr lang="en-US" b="0" i="1" smtClean="0">
                          <a:latin typeface="Cambria Math" panose="02040503050406030204" pitchFamily="18" charset="0"/>
                        </a:rPr>
                        <m:t>)</m:t>
                      </m:r>
                    </m:oMath>
                  </m:oMathPara>
                </a14:m>
                <a:endParaRPr lang="en-US" dirty="0" smtClean="0"/>
              </a:p>
              <a:p>
                <a:endParaRPr lang="en-US" dirty="0"/>
              </a:p>
              <a:p>
                <a:r>
                  <a:rPr lang="zh-CN" altLang="en-US" dirty="0" smtClean="0"/>
                  <a:t>注意（</a:t>
                </a:r>
                <a:r>
                  <a:rPr lang="en-US" altLang="zh-CN" dirty="0" smtClean="0"/>
                  <a:t>1</a:t>
                </a:r>
                <a:r>
                  <a:rPr lang="zh-CN" altLang="en-US" dirty="0" smtClean="0"/>
                  <a:t>）：上式使用</a:t>
                </a:r>
                <a:r>
                  <a:rPr lang="zh-CN" altLang="en-US" dirty="0">
                    <a:solidFill>
                      <a:srgbClr val="FF0000"/>
                    </a:solidFill>
                  </a:rPr>
                  <a:t>旧</a:t>
                </a:r>
                <a:r>
                  <a:rPr lang="zh-CN" altLang="en-US" dirty="0" smtClean="0">
                    <a:solidFill>
                      <a:srgbClr val="FF0000"/>
                    </a:solidFill>
                  </a:rPr>
                  <a:t>时刻</a:t>
                </a:r>
                <a:r>
                  <a:rPr lang="zh-CN" altLang="en-US" dirty="0" smtClean="0"/>
                  <a:t>的</a:t>
                </a:r>
                <a:r>
                  <a:rPr lang="zh-CN" altLang="en-US" dirty="0"/>
                  <a:t>固相分</a:t>
                </a:r>
                <a:r>
                  <a:rPr lang="zh-CN" altLang="en-US" dirty="0" smtClean="0"/>
                  <a:t>数和速度；同样，</a:t>
                </a:r>
                <a:r>
                  <a:rPr lang="zh-CN" altLang="en-US" dirty="0"/>
                  <a:t>一旦</a:t>
                </a:r>
                <a14:m>
                  <m:oMath xmlns:m="http://schemas.openxmlformats.org/officeDocument/2006/math">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Sup>
                          <m:sSubSupPr>
                            <m:ctrlPr>
                              <a:rPr lang="en-US" altLang="zh-CN" b="0" i="1" smtClean="0">
                                <a:latin typeface="Cambria Math" panose="02040503050406030204" pitchFamily="18" charset="0"/>
                              </a:rPr>
                            </m:ctrlPr>
                          </m:sSub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e>
                            </m:d>
                          </m:e>
                          <m:sub>
                            <m:r>
                              <a:rPr lang="en-US" altLang="zh-CN" i="1">
                                <a:latin typeface="Cambria Math" panose="02040503050406030204" pitchFamily="18" charset="0"/>
                              </a:rPr>
                              <m:t>𝑖</m:t>
                            </m:r>
                          </m:sub>
                          <m:sup>
                            <m:r>
                              <a:rPr lang="en-US" altLang="zh-CN" b="0" i="1" smtClean="0">
                                <a:latin typeface="Cambria Math" panose="02040503050406030204" pitchFamily="18" charset="0"/>
                              </a:rPr>
                              <m:t>𝑛</m:t>
                            </m:r>
                          </m:sup>
                        </m:sSubSup>
                      </m:e>
                    </m:nary>
                  </m:oMath>
                </a14:m>
                <a:r>
                  <a:rPr lang="zh-CN" altLang="en-US" dirty="0"/>
                  <a:t>超过临界值，</a:t>
                </a:r>
                <a:r>
                  <a:rPr lang="en-US" altLang="zh-CN" dirty="0" err="1"/>
                  <a:t>vsx</a:t>
                </a:r>
                <a:r>
                  <a:rPr lang="en-US" altLang="zh-CN" dirty="0"/>
                  <a:t>=</a:t>
                </a:r>
                <a:r>
                  <a:rPr lang="en-US" altLang="zh-CN" dirty="0" err="1"/>
                  <a:t>vsy</a:t>
                </a:r>
                <a:r>
                  <a:rPr lang="en-US" altLang="zh-CN" dirty="0"/>
                  <a:t>=</a:t>
                </a:r>
                <a:r>
                  <a:rPr lang="en-US" altLang="zh-CN" dirty="0" err="1"/>
                  <a:t>vsz</a:t>
                </a:r>
                <a:r>
                  <a:rPr lang="en-US" altLang="zh-CN" dirty="0"/>
                  <a:t>=0</a:t>
                </a:r>
                <a:r>
                  <a:rPr lang="zh-CN" altLang="en-US" dirty="0"/>
                  <a:t>，则</a:t>
                </a:r>
                <a:r>
                  <a:rPr lang="en-US" altLang="zh-CN" dirty="0"/>
                  <a:t>fs</a:t>
                </a:r>
                <a:r>
                  <a:rPr lang="zh-CN" altLang="en-US" dirty="0"/>
                  <a:t>的作用失效，因为没有自由晶体的运动。 </a:t>
                </a:r>
                <a:endParaRPr lang="en-US" altLang="zh-CN" dirty="0" smtClean="0"/>
              </a:p>
              <a:p>
                <a:r>
                  <a:rPr lang="zh-CN" altLang="en-US" dirty="0"/>
                  <a:t>注</a:t>
                </a:r>
                <a:r>
                  <a:rPr lang="zh-CN" altLang="en-US" dirty="0" smtClean="0"/>
                  <a:t>意（</a:t>
                </a:r>
                <a:r>
                  <a:rPr lang="en-US" altLang="zh-CN" dirty="0" smtClean="0"/>
                  <a:t>2</a:t>
                </a:r>
                <a:r>
                  <a:rPr lang="zh-CN" altLang="en-US" dirty="0" smtClean="0"/>
                  <a:t>）：固相分数采用迎风格式。</a:t>
                </a:r>
                <a:endParaRPr lang="en-US" altLang="zh-CN" dirty="0" smtClean="0"/>
              </a:p>
              <a:p>
                <a:r>
                  <a:rPr lang="zh-CN" altLang="en-US" dirty="0"/>
                  <a:t>注</a:t>
                </a:r>
                <a:r>
                  <a:rPr lang="zh-CN" altLang="en-US" dirty="0" smtClean="0"/>
                  <a:t>意（</a:t>
                </a:r>
                <a:r>
                  <a:rPr lang="en-US" altLang="zh-CN" dirty="0" smtClean="0"/>
                  <a:t>3</a:t>
                </a:r>
                <a:r>
                  <a:rPr lang="zh-CN" altLang="en-US" dirty="0" smtClean="0"/>
                  <a:t>）：</a:t>
                </a:r>
                <a:r>
                  <a:rPr lang="zh-CN" altLang="en-US" dirty="0" smtClean="0">
                    <a:solidFill>
                      <a:srgbClr val="FF0000"/>
                    </a:solidFill>
                  </a:rPr>
                  <a:t>晶体运动和堆积方程都需要遍历所有结晶的晶体种类。</a:t>
                </a:r>
                <a:endParaRPr lang="en-US" altLang="zh-CN" dirty="0" smtClean="0">
                  <a:solidFill>
                    <a:srgbClr val="FF0000"/>
                  </a:solidFill>
                </a:endParaRPr>
              </a:p>
              <a:p>
                <a:r>
                  <a:rPr lang="zh-CN" altLang="en-US" dirty="0"/>
                  <a:t>注</a:t>
                </a:r>
                <a:r>
                  <a:rPr lang="zh-CN" altLang="en-US" dirty="0" smtClean="0"/>
                  <a:t>意（</a:t>
                </a:r>
                <a:r>
                  <a:rPr lang="en-US" altLang="zh-CN" dirty="0" smtClean="0"/>
                  <a:t>4</a:t>
                </a:r>
                <a:r>
                  <a:rPr lang="zh-CN" altLang="en-US" dirty="0" smtClean="0"/>
                  <a:t>）：当体积分数</a:t>
                </a:r>
                <a:r>
                  <a:rPr lang="en-US" altLang="zh-CN" dirty="0" smtClean="0"/>
                  <a:t>fs</a:t>
                </a:r>
                <a:r>
                  <a:rPr lang="zh-CN" altLang="en-US" dirty="0" smtClean="0"/>
                  <a:t>超过临界值后，</a:t>
                </a:r>
                <a:r>
                  <a:rPr lang="en-US" altLang="zh-CN" dirty="0" err="1" smtClean="0"/>
                  <a:t>vsx</a:t>
                </a:r>
                <a:r>
                  <a:rPr lang="en-US" altLang="zh-CN" dirty="0" smtClean="0"/>
                  <a:t>=</a:t>
                </a:r>
                <a:r>
                  <a:rPr lang="en-US" altLang="zh-CN" dirty="0" err="1" smtClean="0"/>
                  <a:t>vsy</a:t>
                </a:r>
                <a:r>
                  <a:rPr lang="en-US" altLang="zh-CN" dirty="0" smtClean="0"/>
                  <a:t>=</a:t>
                </a:r>
                <a:r>
                  <a:rPr lang="en-US" altLang="zh-CN" dirty="0" err="1" smtClean="0"/>
                  <a:t>vsz</a:t>
                </a:r>
                <a:r>
                  <a:rPr lang="en-US" altLang="zh-CN" dirty="0" smtClean="0"/>
                  <a:t>=0</a:t>
                </a:r>
                <a:r>
                  <a:rPr lang="zh-CN" altLang="en-US" dirty="0" smtClean="0"/>
                  <a:t>，则</a:t>
                </a:r>
                <a:r>
                  <a:rPr lang="en-US" altLang="zh-CN" dirty="0" smtClean="0"/>
                  <a:t>fs</a:t>
                </a:r>
                <a:r>
                  <a:rPr lang="zh-CN" altLang="en-US" dirty="0" smtClean="0"/>
                  <a:t>的作用失效，因为没有自由晶体的运动。</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557048" y="798786"/>
                <a:ext cx="11098924" cy="4499245"/>
              </a:xfrm>
              <a:prstGeom prst="rect">
                <a:avLst/>
              </a:prstGeom>
              <a:blipFill>
                <a:blip r:embed="rId2"/>
                <a:stretch>
                  <a:fillRect l="-439" t="-678" r="-220" b="-1220"/>
                </a:stretch>
              </a:blipFill>
            </p:spPr>
            <p:txBody>
              <a:bodyPr/>
              <a:lstStyle/>
              <a:p>
                <a:r>
                  <a:rPr lang="en-US">
                    <a:noFill/>
                  </a:rPr>
                  <a:t> </a:t>
                </a:r>
              </a:p>
            </p:txBody>
          </p:sp>
        </mc:Fallback>
      </mc:AlternateContent>
      <p:sp>
        <p:nvSpPr>
          <p:cNvPr id="4" name="TextBox 3"/>
          <p:cNvSpPr txBox="1"/>
          <p:nvPr/>
        </p:nvSpPr>
        <p:spPr>
          <a:xfrm>
            <a:off x="3216378" y="280223"/>
            <a:ext cx="5759245" cy="523220"/>
          </a:xfrm>
          <a:prstGeom prst="rect">
            <a:avLst/>
          </a:prstGeom>
          <a:noFill/>
        </p:spPr>
        <p:txBody>
          <a:bodyPr wrap="square" rtlCol="0">
            <a:spAutoFit/>
          </a:bodyPr>
          <a:lstStyle/>
          <a:p>
            <a:pPr algn="ctr"/>
            <a:r>
              <a:rPr lang="zh-CN" altLang="en-US" sz="2800" dirty="0"/>
              <a:t>晶体堆积</a:t>
            </a:r>
            <a:r>
              <a:rPr lang="zh-CN" altLang="en-US" sz="2800" dirty="0" smtClean="0"/>
              <a:t>方程</a:t>
            </a:r>
            <a:endParaRPr lang="en-US" sz="2800" dirty="0"/>
          </a:p>
        </p:txBody>
      </p:sp>
    </p:spTree>
    <p:extLst>
      <p:ext uri="{BB962C8B-B14F-4D97-AF65-F5344CB8AC3E}">
        <p14:creationId xmlns:p14="http://schemas.microsoft.com/office/powerpoint/2010/main" val="2586155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能量守恒方程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228601" y="870155"/>
                <a:ext cx="11725274" cy="679000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原理：微元体在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时间内显热的变化量（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𝐻𝐼</m:t>
                        </m:r>
                      </m:sub>
                    </m:sSub>
                  </m:oMath>
                </a14:m>
                <a:r>
                  <a:rPr lang="zh-CN" altLang="en-US" dirty="0" smtClean="0"/>
                  <a:t>）</a:t>
                </a:r>
                <a:r>
                  <a:rPr lang="en-US" altLang="zh-CN" dirty="0" smtClean="0"/>
                  <a:t>+</a:t>
                </a:r>
                <a:r>
                  <a:rPr lang="zh-CN" altLang="en-US" dirty="0" smtClean="0"/>
                  <a:t>液相运动引起的能量变化量（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𝐿𝐹</m:t>
                        </m:r>
                      </m:sub>
                    </m:sSub>
                  </m:oMath>
                </a14:m>
                <a:r>
                  <a:rPr lang="zh-CN" altLang="en-US" dirty="0" smtClean="0"/>
                  <a:t>）</a:t>
                </a:r>
                <a:r>
                  <a:rPr lang="en-US" altLang="zh-CN" dirty="0" smtClean="0"/>
                  <a:t>+</a:t>
                </a:r>
                <a:r>
                  <a:rPr lang="zh-CN" altLang="en-US" dirty="0" smtClean="0"/>
                  <a:t>热扩散引起的能量变化量（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𝐻𝐷</m:t>
                        </m:r>
                      </m:sub>
                    </m:sSub>
                  </m:oMath>
                </a14:m>
                <a:r>
                  <a:rPr lang="zh-CN" altLang="en-US" dirty="0" smtClean="0"/>
                  <a:t>）</a:t>
                </a:r>
                <a:r>
                  <a:rPr lang="en-US" altLang="zh-CN" dirty="0" smtClean="0"/>
                  <a:t>+</a:t>
                </a:r>
                <a:r>
                  <a:rPr lang="zh-CN" altLang="en-US" dirty="0" smtClean="0"/>
                  <a:t>结晶</a:t>
                </a:r>
                <a:r>
                  <a:rPr lang="en-US" altLang="zh-CN" dirty="0" smtClean="0"/>
                  <a:t>/</a:t>
                </a:r>
                <a:r>
                  <a:rPr lang="zh-CN" altLang="en-US" dirty="0" smtClean="0"/>
                  <a:t>熔融导致的潜热变化量（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𝐿𝐻</m:t>
                        </m:r>
                      </m:sub>
                    </m:sSub>
                  </m:oMath>
                </a14:m>
                <a:r>
                  <a:rPr lang="zh-CN" altLang="en-US" dirty="0" smtClean="0"/>
                  <a:t>）</a:t>
                </a:r>
                <a:r>
                  <a:rPr lang="en-US" altLang="zh-CN" dirty="0" smtClean="0"/>
                  <a:t>+</a:t>
                </a:r>
                <a:r>
                  <a:rPr lang="zh-CN" altLang="en-US" dirty="0" smtClean="0"/>
                  <a:t>晶体运动引起的能量变化（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𝑆𝑀</m:t>
                        </m:r>
                      </m:sub>
                    </m:sSub>
                  </m:oMath>
                </a14:m>
                <a:r>
                  <a:rPr lang="zh-CN" altLang="en-US" dirty="0" smtClean="0"/>
                  <a:t>）</a:t>
                </a:r>
                <a:r>
                  <a:rPr lang="en-US" altLang="zh-CN" dirty="0" smtClean="0"/>
                  <a:t>+</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内其他能量变化（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𝐻𝑅</m:t>
                        </m:r>
                      </m:sub>
                    </m:sSub>
                  </m:oMath>
                </a14:m>
                <a:r>
                  <a:rPr lang="zh-CN" altLang="en-US" dirty="0" smtClean="0"/>
                  <a:t>）</a:t>
                </a:r>
                <a:r>
                  <a:rPr lang="en-US" altLang="zh-CN" dirty="0" smtClean="0"/>
                  <a:t>=0</a:t>
                </a:r>
                <a:r>
                  <a:rPr lang="zh-CN" altLang="en-US" dirty="0" smtClean="0"/>
                  <a:t>；</a:t>
                </a:r>
                <a:endParaRPr lang="en-US" altLang="zh-CN"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𝐻𝐼</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e>
                        </m:d>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e>
                      <m:sup>
                        <m:r>
                          <a:rPr lang="en-US" b="0" i="1" smtClean="0">
                            <a:latin typeface="Cambria Math" panose="02040503050406030204" pitchFamily="18" charset="0"/>
                          </a:rPr>
                          <m:t>𝑡</m:t>
                        </m:r>
                      </m:sup>
                    </m:sSup>
                    <m:r>
                      <a:rPr lang="en-US" b="0" i="1" smtClean="0">
                        <a:latin typeface="Cambria Math" panose="02040503050406030204" pitchFamily="18" charset="0"/>
                      </a:rPr>
                      <m:t>}</m:t>
                    </m:r>
                  </m:oMath>
                </a14:m>
                <a:r>
                  <a:rPr lang="zh-CN" altLang="en-US" dirty="0" smtClean="0"/>
                  <a:t>；</a:t>
                </a:r>
                <a:endParaRPr lang="en-US" dirty="0" smtClean="0"/>
              </a:p>
              <a:p>
                <a:pPr marL="285750" indent="-285750">
                  <a:buFont typeface="Wingdings" panose="05000000000000000000" pitchFamily="2" charset="2"/>
                  <a:buChar char="§"/>
                </a:pPr>
                <a14:m>
                  <m:oMath xmlns:m="http://schemas.openxmlformats.org/officeDocument/2006/math">
                    <m:acc>
                      <m:accPr>
                        <m:chr m:val="̅"/>
                        <m:ctrlPr>
                          <a:rPr lang="en-US" i="1" smtClean="0">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acc>
                  </m:oMath>
                </a14:m>
                <a:r>
                  <a:rPr lang="zh-CN" altLang="en-US" dirty="0" smtClean="0"/>
                  <a:t>表示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smtClean="0"/>
                  <a:t>内部的平均物理性质，</a:t>
                </a: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smtClean="0"/>
                  <a:t>在每个时刻都具有不同的物理性质</a:t>
                </a:r>
                <a:r>
                  <a:rPr lang="zh-CN" altLang="en-US" dirty="0"/>
                  <a:t>；</a:t>
                </a:r>
                <a:r>
                  <a:rPr lang="en-US" altLang="zh-CN" dirty="0"/>
                  <a:t> </a:t>
                </a:r>
                <a:r>
                  <a:rPr lang="zh-CN" altLang="en-US" dirty="0" smtClean="0"/>
                  <a:t>在某一时刻，</a:t>
                </a:r>
                <a:r>
                  <a:rPr lang="en-US" altLang="zh-CN" dirty="0"/>
                  <a:t> </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smtClean="0"/>
                  <a:t>内部该物理性质分布并不均匀；</a:t>
                </a:r>
                <a:endParaRPr lang="en-US" altLang="zh-CN" dirty="0" smtClean="0"/>
              </a:p>
              <a:p>
                <a:pPr marL="285750" indent="-285750">
                  <a:buFont typeface="Wingdings" panose="05000000000000000000" pitchFamily="2" charset="2"/>
                  <a:buChar char="§"/>
                </a:pPr>
                <a:r>
                  <a:rPr lang="zh-CN" altLang="en-US" b="1" dirty="0" smtClean="0">
                    <a:solidFill>
                      <a:srgbClr val="FF0000"/>
                    </a:solidFill>
                  </a:rPr>
                  <a:t>对于岩浆结晶涉及的多矿物相体系有：</a:t>
                </a:r>
                <a14:m>
                  <m:oMath xmlns:m="http://schemas.openxmlformats.org/officeDocument/2006/math">
                    <m:acc>
                      <m:accPr>
                        <m:chr m:val="̅"/>
                        <m:ctrlPr>
                          <a:rPr lang="zh-CN" altLang="en-US" b="1" i="1" smtClean="0">
                            <a:solidFill>
                              <a:srgbClr val="FF0000"/>
                            </a:solidFill>
                            <a:latin typeface="Cambria Math" panose="02040503050406030204" pitchFamily="18" charset="0"/>
                          </a:rPr>
                        </m:ctrlPr>
                      </m:acc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𝑪</m:t>
                            </m:r>
                          </m:e>
                          <m:sub>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sub>
                        </m:sSub>
                      </m:e>
                    </m:acc>
                    <m:r>
                      <a:rPr lang="en-US" altLang="zh-CN" b="1" i="1" smtClean="0">
                        <a:solidFill>
                          <a:srgbClr val="FF0000"/>
                        </a:solidFill>
                        <a:latin typeface="Cambria Math" panose="02040503050406030204" pitchFamily="18" charset="0"/>
                      </a:rPr>
                      <m:t>=</m:t>
                    </m:r>
                    <m:nary>
                      <m:naryPr>
                        <m:chr m:val="∑"/>
                        <m:supHide m:val="on"/>
                        <m:ctrlPr>
                          <a:rPr lang="en-US" altLang="zh-CN" b="1" i="1" smtClean="0">
                            <a:solidFill>
                              <a:srgbClr val="FF0000"/>
                            </a:solidFill>
                            <a:latin typeface="Cambria Math" panose="02040503050406030204" pitchFamily="18" charset="0"/>
                          </a:rPr>
                        </m:ctrlPr>
                      </m:naryPr>
                      <m:sub>
                        <m:r>
                          <m:rPr>
                            <m:brk m:alnAt="7"/>
                          </m:rPr>
                          <a:rPr lang="en-US" altLang="zh-CN" b="1" i="1" smtClean="0">
                            <a:solidFill>
                              <a:srgbClr val="FF0000"/>
                            </a:solidFill>
                            <a:latin typeface="Cambria Math" panose="02040503050406030204" pitchFamily="18" charset="0"/>
                          </a:rPr>
                          <m:t>𝒊</m:t>
                        </m:r>
                      </m:sub>
                      <m:sup/>
                      <m:e>
                        <m:sSub>
                          <m:sSubPr>
                            <m:ctrlPr>
                              <a:rPr lang="en-US" altLang="zh-CN" b="1" i="1" smtClean="0">
                                <a:solidFill>
                                  <a:srgbClr val="FF0000"/>
                                </a:solidFill>
                                <a:latin typeface="Cambria Math" panose="02040503050406030204" pitchFamily="18" charset="0"/>
                              </a:rPr>
                            </m:ctrlPr>
                          </m:sSubPr>
                          <m:e>
                            <m:d>
                              <m:dPr>
                                <m:ctrlPr>
                                  <a:rPr lang="en-US" altLang="zh-CN" b="1" i="1" smtClean="0">
                                    <a:solidFill>
                                      <a:srgbClr val="FF0000"/>
                                    </a:solidFill>
                                    <a:latin typeface="Cambria Math" panose="02040503050406030204" pitchFamily="18" charset="0"/>
                                  </a:rPr>
                                </m:ctrlPr>
                              </m:dPr>
                              <m:e>
                                <m:nary>
                                  <m:naryPr>
                                    <m:ctrlPr>
                                      <a:rPr lang="en-US" altLang="zh-CN" b="1" i="1" smtClean="0">
                                        <a:solidFill>
                                          <a:srgbClr val="FF0000"/>
                                        </a:solidFill>
                                        <a:latin typeface="Cambria Math" panose="02040503050406030204" pitchFamily="18" charset="0"/>
                                      </a:rPr>
                                    </m:ctrlPr>
                                  </m:naryPr>
                                  <m:sub>
                                    <m:r>
                                      <m:rPr>
                                        <m:brk m:alnAt="23"/>
                                      </m:rPr>
                                      <a:rPr lang="en-US" altLang="zh-CN" b="1" i="1" smtClean="0">
                                        <a:solidFill>
                                          <a:srgbClr val="FF0000"/>
                                        </a:solidFill>
                                        <a:latin typeface="Cambria Math" panose="02040503050406030204" pitchFamily="18" charset="0"/>
                                      </a:rPr>
                                      <m:t>𝟎</m:t>
                                    </m:r>
                                  </m:sub>
                                  <m:sup>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sup>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𝑪</m:t>
                                        </m:r>
                                      </m:e>
                                      <m:sub>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sub>
                                    </m:sSub>
                                  </m:e>
                                </m:nary>
                                <m:r>
                                  <a:rPr lang="en-US" altLang="zh-CN" b="1" i="1" smtClean="0">
                                    <a:solidFill>
                                      <a:srgbClr val="FF0000"/>
                                    </a:solidFill>
                                    <a:latin typeface="Cambria Math" panose="02040503050406030204" pitchFamily="18" charset="0"/>
                                  </a:rPr>
                                  <m:t>𝒅</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𝒔</m:t>
                                    </m:r>
                                  </m:sub>
                                </m:sSub>
                                <m:r>
                                  <a:rPr lang="en-US" altLang="zh-CN" b="1" i="1" smtClean="0">
                                    <a:solidFill>
                                      <a:srgbClr val="FF0000"/>
                                    </a:solidFill>
                                    <a:latin typeface="Cambria Math" panose="02040503050406030204" pitchFamily="18" charset="0"/>
                                  </a:rPr>
                                  <m:t>′</m:t>
                                </m:r>
                              </m:e>
                            </m:d>
                          </m:e>
                          <m:sub>
                            <m:r>
                              <a:rPr lang="en-US" altLang="zh-CN" b="1" i="1" smtClean="0">
                                <a:solidFill>
                                  <a:srgbClr val="FF0000"/>
                                </a:solidFill>
                                <a:latin typeface="Cambria Math" panose="02040503050406030204" pitchFamily="18" charset="0"/>
                              </a:rPr>
                              <m:t>𝒊</m:t>
                            </m:r>
                          </m:sub>
                        </m:sSub>
                      </m:e>
                    </m:nary>
                  </m:oMath>
                </a14:m>
                <a:r>
                  <a:rPr lang="zh-CN" altLang="en-US" b="1" dirty="0" smtClean="0">
                    <a:solidFill>
                      <a:srgbClr val="FF0000"/>
                    </a:solidFill>
                  </a:rPr>
                  <a:t>，其中</a:t>
                </a:r>
                <a:r>
                  <a:rPr lang="en-US" altLang="zh-CN" b="1" dirty="0" err="1" smtClean="0">
                    <a:solidFill>
                      <a:srgbClr val="FF0000"/>
                    </a:solidFill>
                  </a:rPr>
                  <a:t>i</a:t>
                </a:r>
                <a:r>
                  <a:rPr lang="zh-CN" altLang="en-US" b="1" dirty="0" smtClean="0">
                    <a:solidFill>
                      <a:srgbClr val="FF0000"/>
                    </a:solidFill>
                  </a:rPr>
                  <a:t>代表各矿物相；且有：</a:t>
                </a: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𝑳</m:t>
                        </m:r>
                      </m:sub>
                    </m:sSub>
                    <m:r>
                      <a:rPr lang="en-US" altLang="zh-CN" b="1" i="1" smtClean="0">
                        <a:solidFill>
                          <a:srgbClr val="FF0000"/>
                        </a:solidFill>
                        <a:latin typeface="Cambria Math" panose="02040503050406030204" pitchFamily="18" charset="0"/>
                      </a:rPr>
                      <m:t>+</m:t>
                    </m:r>
                    <m:nary>
                      <m:naryPr>
                        <m:chr m:val="∑"/>
                        <m:supHide m:val="on"/>
                        <m:ctrlPr>
                          <a:rPr lang="en-US" altLang="zh-CN" b="1" i="1" smtClean="0">
                            <a:solidFill>
                              <a:srgbClr val="FF0000"/>
                            </a:solidFill>
                            <a:latin typeface="Cambria Math" panose="02040503050406030204" pitchFamily="18" charset="0"/>
                          </a:rPr>
                        </m:ctrlPr>
                      </m:naryPr>
                      <m:sub>
                        <m:r>
                          <m:rPr>
                            <m:brk m:alnAt="7"/>
                          </m:rPr>
                          <a:rPr lang="en-US" altLang="zh-CN" b="1" i="1" smtClean="0">
                            <a:solidFill>
                              <a:srgbClr val="FF0000"/>
                            </a:solidFill>
                            <a:latin typeface="Cambria Math" panose="02040503050406030204" pitchFamily="18" charset="0"/>
                          </a:rPr>
                          <m:t>𝒊</m:t>
                        </m:r>
                      </m:sub>
                      <m:sup/>
                      <m:e>
                        <m:sSub>
                          <m:sSubPr>
                            <m:ctrlPr>
                              <a:rPr lang="en-US" altLang="zh-CN" b="1" i="1" smtClean="0">
                                <a:solidFill>
                                  <a:srgbClr val="FF0000"/>
                                </a:solidFill>
                                <a:latin typeface="Cambria Math" panose="02040503050406030204" pitchFamily="18" charset="0"/>
                              </a:rPr>
                            </m:ctrlPr>
                          </m:sSubPr>
                          <m:e>
                            <m:d>
                              <m:dPr>
                                <m:ctrlPr>
                                  <a:rPr lang="en-US" altLang="zh-CN" b="1" i="1" smtClean="0">
                                    <a:solidFill>
                                      <a:srgbClr val="FF0000"/>
                                    </a:solidFill>
                                    <a:latin typeface="Cambria Math" panose="02040503050406030204" pitchFamily="18" charset="0"/>
                                  </a:rPr>
                                </m:ctrlPr>
                              </m:d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e>
                            </m:d>
                          </m:e>
                          <m:sub>
                            <m:r>
                              <a:rPr lang="en-US" altLang="zh-CN" b="1" i="1" smtClean="0">
                                <a:solidFill>
                                  <a:srgbClr val="FF0000"/>
                                </a:solidFill>
                                <a:latin typeface="Cambria Math" panose="02040503050406030204" pitchFamily="18" charset="0"/>
                              </a:rPr>
                              <m:t>𝒊</m:t>
                            </m:r>
                          </m:sub>
                        </m:sSub>
                      </m:e>
                    </m:nary>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𝟏</m:t>
                    </m:r>
                  </m:oMath>
                </a14:m>
                <a:r>
                  <a:rPr lang="zh-CN" altLang="en-US" b="1" dirty="0" smtClean="0">
                    <a:solidFill>
                      <a:srgbClr val="FF0000"/>
                    </a:solidFill>
                  </a:rPr>
                  <a:t>；</a:t>
                </a:r>
                <a:endParaRPr lang="en-US" altLang="zh-CN" b="1" dirty="0" smtClean="0">
                  <a:solidFill>
                    <a:srgbClr val="FF0000"/>
                  </a:solidFill>
                </a:endParaRPr>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𝐽</m:t>
                    </m:r>
                  </m:oMath>
                </a14:m>
                <a:endParaRPr lang="en-US" altLang="zh-CN"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𝐿𝐹</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流入：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f</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𝑥</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smtClean="0"/>
                  <a:t>方向：流出：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 </m:t>
                    </m:r>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𝑧</m:t>
                    </m:r>
                  </m:oMath>
                </a14:m>
                <a:r>
                  <a:rPr lang="zh-CN" altLang="en-US" dirty="0" smtClean="0"/>
                  <a:t>方向：流出：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smtClean="0"/>
              </a:p>
              <a:p>
                <a:pPr marL="285750" indent="-285750">
                  <a:buFont typeface="Wingdings" panose="05000000000000000000" pitchFamily="2" charset="2"/>
                  <a:buChar char="§"/>
                </a:pPr>
                <a:r>
                  <a:rPr lang="en-US" dirty="0"/>
                  <a:t> </a:t>
                </a:r>
                <a:r>
                  <a:rPr lang="en-US" dirty="0" smtClean="0"/>
                  <a:t>               </a:t>
                </a:r>
                <a:r>
                  <a:rPr lang="zh-CN" altLang="en-US" dirty="0" smtClean="0"/>
                  <a:t>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sub>
                    </m:sSub>
                  </m:oMath>
                </a14:m>
                <a:endParaRPr lang="en-US" dirty="0" smtClean="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𝐿𝐹</m:t>
                        </m:r>
                      </m:sub>
                    </m:sSub>
                    <m:r>
                      <a:rPr lang="en-US"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𝑦</m:t>
                    </m:r>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e>
                    </m:d>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r>
                              <a:rPr lang="en-US" altLang="zh-CN" i="1">
                                <a:latin typeface="Cambria Math" panose="02040503050406030204" pitchFamily="18" charset="0"/>
                              </a:rPr>
                              <m:t>𝑇</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sub>
                        </m:sSub>
                      </m:e>
                    </m:d>
                  </m:oMath>
                </a14:m>
                <a:endParaRPr lang="en-US" dirty="0" smtClean="0"/>
              </a:p>
              <a:p>
                <a:pPr marL="285750" indent="-285750">
                  <a:buFont typeface="Wingdings" panose="05000000000000000000" pitchFamily="2" charset="2"/>
                  <a:buChar char="§"/>
                </a:pPr>
                <a:r>
                  <a:rPr lang="zh-CN" altLang="en-US" dirty="0"/>
                  <a:t>上</a:t>
                </a:r>
                <a:r>
                  <a:rPr lang="zh-CN" altLang="en-US" dirty="0" smtClean="0"/>
                  <a:t>式</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𝑣</m:t>
                        </m:r>
                      </m:e>
                    </m:acc>
                    <m:r>
                      <a:rPr lang="en-US" altLang="zh-CN" b="0" i="0" smtClean="0">
                        <a:latin typeface="Cambria Math" panose="02040503050406030204" pitchFamily="18" charset="0"/>
                      </a:rPr>
                      <m:t>, </m:t>
                    </m:r>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f</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𝑇</m:t>
                    </m:r>
                  </m:oMath>
                </a14:m>
                <a:r>
                  <a:rPr lang="zh-CN" altLang="en-US" dirty="0" smtClean="0"/>
                  <a:t>只考虑了位置，并未涉及时间信息，因此，若时间取为</a:t>
                </a:r>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zh-CN" altLang="en-US" i="1">
                        <a:latin typeface="Cambria Math" panose="02040503050406030204" pitchFamily="18" charset="0"/>
                      </a:rPr>
                      <m:t>则</m:t>
                    </m:r>
                  </m:oMath>
                </a14:m>
                <a:r>
                  <a:rPr lang="zh-CN" altLang="en-US" dirty="0" smtClean="0"/>
                  <a:t>上式成为隐式，否则</a:t>
                </a:r>
                <a:r>
                  <a:rPr lang="zh-CN" altLang="en-US" dirty="0"/>
                  <a:t>上</a:t>
                </a:r>
                <a:r>
                  <a:rPr lang="zh-CN" altLang="en-US" dirty="0" smtClean="0"/>
                  <a:t>式为显示；</a:t>
                </a:r>
                <a:endParaRPr lang="en-US" altLang="zh-CN" dirty="0" smtClean="0"/>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𝐽</m:t>
                    </m:r>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28601" y="870155"/>
                <a:ext cx="11725274" cy="6790000"/>
              </a:xfrm>
              <a:prstGeom prst="rect">
                <a:avLst/>
              </a:prstGeom>
              <a:blipFill>
                <a:blip r:embed="rId2"/>
                <a:stretch>
                  <a:fillRect l="-468" t="-539" r="-2340" b="-449"/>
                </a:stretch>
              </a:blipFill>
            </p:spPr>
            <p:txBody>
              <a:bodyPr/>
              <a:lstStyle/>
              <a:p>
                <a:r>
                  <a:rPr lang="en-US">
                    <a:noFill/>
                  </a:rPr>
                  <a:t> </a:t>
                </a:r>
              </a:p>
            </p:txBody>
          </p:sp>
        </mc:Fallback>
      </mc:AlternateContent>
    </p:spTree>
    <p:extLst>
      <p:ext uri="{BB962C8B-B14F-4D97-AF65-F5344CB8AC3E}">
        <p14:creationId xmlns:p14="http://schemas.microsoft.com/office/powerpoint/2010/main" val="13455820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能量守恒方程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427704" y="936122"/>
                <a:ext cx="6098458" cy="5717206"/>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m:t>
                        </m:r>
                      </m:sub>
                    </m:sSub>
                  </m:oMath>
                </a14:m>
                <a:endParaRPr lang="en-US" b="0"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方向：固相流出：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marL="285750" indent="-285750">
                  <a:buFont typeface="Wingdings" panose="05000000000000000000" pitchFamily="2" charset="2"/>
                  <a:buChar char="§"/>
                </a:pPr>
                <a:r>
                  <a:rPr lang="en-US" dirty="0"/>
                  <a:t> </a:t>
                </a:r>
                <a:r>
                  <a:rPr lang="en-US" dirty="0" smtClean="0"/>
                  <a:t>               </a:t>
                </a:r>
                <a:r>
                  <a:rPr lang="zh-CN" altLang="en-US" dirty="0" smtClean="0"/>
                  <a:t>液相流出：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b="0" i="1" smtClean="0">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smtClean="0"/>
                  <a:t>                </a:t>
                </a:r>
                <a:r>
                  <a:rPr lang="zh-CN" altLang="en-US" dirty="0" smtClean="0"/>
                  <a:t>固相流入：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smtClean="0"/>
                  <a:t>                </a:t>
                </a:r>
                <a:r>
                  <a:rPr lang="zh-CN" altLang="en-US" dirty="0" smtClean="0"/>
                  <a:t>液相流入：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b="0" i="1" smtClean="0">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smtClean="0"/>
                  <a:t>方向：</a:t>
                </a:r>
                <a:r>
                  <a:rPr lang="zh-CN" altLang="en-US" dirty="0"/>
                  <a:t>固相流出：</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a:t>                </a:t>
                </a:r>
                <a:r>
                  <a:rPr lang="zh-CN" altLang="en-US" dirty="0"/>
                  <a:t>液相流出：</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a:t>                </a:t>
                </a:r>
                <a:r>
                  <a:rPr lang="zh-CN" altLang="en-US" dirty="0"/>
                  <a:t>固相流入：</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a:t>                </a:t>
                </a:r>
                <a:r>
                  <a:rPr lang="zh-CN" altLang="en-US" dirty="0"/>
                  <a:t>液相流入：</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𝑧</m:t>
                    </m:r>
                    <m:r>
                      <a:rPr lang="zh-CN" altLang="en-US" i="1">
                        <a:latin typeface="Cambria Math" panose="02040503050406030204" pitchFamily="18" charset="0"/>
                      </a:rPr>
                      <m:t>方向</m:t>
                    </m:r>
                  </m:oMath>
                </a14:m>
                <a:r>
                  <a:rPr lang="zh-CN" altLang="en-US" dirty="0" smtClean="0"/>
                  <a:t>：</a:t>
                </a:r>
                <a:r>
                  <a:rPr lang="zh-CN" altLang="en-US" dirty="0"/>
                  <a:t>固相流出：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a:t>                </a:t>
                </a:r>
                <a:r>
                  <a:rPr lang="zh-CN" altLang="en-US" dirty="0"/>
                  <a:t>液相流出：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a:t>                </a:t>
                </a:r>
                <a:r>
                  <a:rPr lang="zh-CN" altLang="en-US" dirty="0"/>
                  <a:t>固相流入：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r>
                  <a:rPr lang="en-US" dirty="0"/>
                  <a:t>                </a:t>
                </a:r>
                <a:r>
                  <a:rPr lang="zh-CN" altLang="en-US" dirty="0"/>
                  <a:t>液相流入：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marL="285750" indent="-285750">
                  <a:buFont typeface="Wingdings" panose="05000000000000000000" pitchFamily="2" charset="2"/>
                  <a:buChar char="§"/>
                </a:pP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7704" y="936122"/>
                <a:ext cx="6098458" cy="5717206"/>
              </a:xfrm>
              <a:prstGeom prst="rect">
                <a:avLst/>
              </a:prstGeom>
              <a:blipFill>
                <a:blip r:embed="rId2"/>
                <a:stretch>
                  <a:fillRect l="-599" t="-1708" b="-53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096000" y="1436611"/>
                <a:ext cx="6806380" cy="4837863"/>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方向：流出</a:t>
                </a:r>
                <a:r>
                  <a:rPr lang="en-US" altLang="zh-CN" dirty="0" smtClean="0"/>
                  <a:t>-</a:t>
                </a:r>
                <a:r>
                  <a:rPr lang="zh-CN" altLang="en-US" dirty="0" smtClean="0"/>
                  <a:t>流入</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𝐻𝐷𝑋</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𝐿</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e>
                                  </m:acc>
                                </m:e>
                              </m:d>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𝑇</m:t>
                                  </m:r>
                                </m:num>
                                <m:den>
                                  <m:r>
                                    <a:rPr lang="en-US" b="0" i="1" smtClean="0">
                                      <a:latin typeface="Cambria Math" panose="02040503050406030204" pitchFamily="18" charset="0"/>
                                    </a:rPr>
                                    <m:t>𝜕</m:t>
                                  </m:r>
                                  <m:r>
                                    <a:rPr lang="en-US" b="0" i="1" smtClean="0">
                                      <a:latin typeface="Cambria Math" panose="02040503050406030204" pitchFamily="18" charset="0"/>
                                    </a:rPr>
                                    <m:t>𝑥</m:t>
                                  </m:r>
                                </m:den>
                              </m:f>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𝐿</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e>
                                  </m:acc>
                                </m:e>
                              </m:d>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m:t>
                                  </m:r>
                                </m:num>
                                <m:den>
                                  <m:r>
                                    <a:rPr lang="en-US" i="1">
                                      <a:latin typeface="Cambria Math" panose="02040503050406030204" pitchFamily="18" charset="0"/>
                                    </a:rPr>
                                    <m:t>𝜕</m:t>
                                  </m:r>
                                  <m:r>
                                    <a:rPr lang="en-US" i="1">
                                      <a:latin typeface="Cambria Math" panose="02040503050406030204" pitchFamily="18" charset="0"/>
                                    </a:rPr>
                                    <m:t>𝑥</m:t>
                                  </m:r>
                                </m:den>
                              </m:f>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Sub>
                        </m:e>
                      </m:d>
                    </m:oMath>
                  </m:oMathPara>
                </a14:m>
                <a:endParaRPr lang="en-US" dirty="0" smtClean="0"/>
              </a:p>
              <a:p>
                <a:endParaRPr lang="en-US"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向：流出</a:t>
                </a:r>
                <a:r>
                  <a:rPr lang="en-US" altLang="zh-CN" dirty="0"/>
                  <a:t>-</a:t>
                </a:r>
                <a:r>
                  <a:rPr lang="zh-CN" altLang="en-US" dirty="0"/>
                  <a:t>流入</a:t>
                </a:r>
                <a:endParaRPr lang="en-US" altLang="zh-CN"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𝐻𝐷𝑌</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𝑧</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𝐿</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e>
                                  </m:acc>
                                </m:e>
                              </m:d>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m:t>
                                  </m:r>
                                </m:num>
                                <m:den>
                                  <m:r>
                                    <a:rPr lang="en-US" i="1">
                                      <a:latin typeface="Cambria Math" panose="02040503050406030204" pitchFamily="18" charset="0"/>
                                    </a:rPr>
                                    <m:t>𝜕</m:t>
                                  </m:r>
                                  <m:r>
                                    <a:rPr lang="en-US" b="0" i="1" smtClean="0">
                                      <a:latin typeface="Cambria Math" panose="02040503050406030204" pitchFamily="18" charset="0"/>
                                    </a:rPr>
                                    <m:t>𝑦</m:t>
                                  </m:r>
                                </m:den>
                              </m:f>
                            </m:e>
                          </m:d>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𝐿</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e>
                                  </m:acc>
                                </m:e>
                              </m:d>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m:t>
                                  </m:r>
                                </m:num>
                                <m:den>
                                  <m:r>
                                    <a:rPr lang="en-US" i="1">
                                      <a:latin typeface="Cambria Math" panose="02040503050406030204" pitchFamily="18" charset="0"/>
                                    </a:rPr>
                                    <m:t>𝜕</m:t>
                                  </m:r>
                                  <m:r>
                                    <a:rPr lang="en-US" b="0" i="1" smtClean="0">
                                      <a:latin typeface="Cambria Math" panose="02040503050406030204" pitchFamily="18" charset="0"/>
                                    </a:rPr>
                                    <m:t>𝑦</m:t>
                                  </m:r>
                                </m:den>
                              </m:f>
                            </m:e>
                          </m:d>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𝑦</m:t>
                              </m:r>
                            </m:sub>
                          </m:sSub>
                        </m:e>
                      </m:d>
                    </m:oMath>
                  </m:oMathPara>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向：流出</a:t>
                </a:r>
                <a:r>
                  <a:rPr lang="en-US" altLang="zh-CN" dirty="0"/>
                  <a:t>-</a:t>
                </a:r>
                <a:r>
                  <a:rPr lang="zh-CN" altLang="en-US" dirty="0"/>
                  <a:t>流入</a:t>
                </a:r>
                <a:endParaRPr lang="en-US" altLang="zh-CN"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𝐻𝐷𝑍</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𝑥</m:t>
                      </m:r>
                      <m:r>
                        <a:rPr lang="en-US" i="1">
                          <a:latin typeface="Cambria Math" panose="02040503050406030204" pitchFamily="18" charset="0"/>
                        </a:rPr>
                        <m:t>∆</m:t>
                      </m:r>
                      <m:r>
                        <a:rPr lang="en-US" b="0" i="1" smtClean="0">
                          <a:latin typeface="Cambria Math" panose="02040503050406030204" pitchFamily="18" charset="0"/>
                        </a:rPr>
                        <m:t>𝑦</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𝐿</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e>
                                  </m:acc>
                                </m:e>
                              </m:d>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m:t>
                                  </m:r>
                                </m:num>
                                <m:den>
                                  <m:r>
                                    <a:rPr lang="en-US" i="1">
                                      <a:latin typeface="Cambria Math" panose="02040503050406030204" pitchFamily="18" charset="0"/>
                                    </a:rPr>
                                    <m:t>𝜕</m:t>
                                  </m:r>
                                  <m:r>
                                    <a:rPr lang="en-US" b="0" i="1" smtClean="0">
                                      <a:latin typeface="Cambria Math" panose="02040503050406030204" pitchFamily="18" charset="0"/>
                                    </a:rPr>
                                    <m:t>𝑧</m:t>
                                  </m:r>
                                </m:den>
                              </m:f>
                            </m:e>
                          </m:d>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𝐿</m:t>
                                      </m:r>
                                    </m:sub>
                                  </m:sSub>
                                  <m:r>
                                    <a:rPr lang="en-US" i="1">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e>
                                  </m:acc>
                                </m:e>
                              </m:d>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𝑇</m:t>
                                  </m:r>
                                </m:num>
                                <m:den>
                                  <m:r>
                                    <a:rPr lang="en-US" i="1">
                                      <a:latin typeface="Cambria Math" panose="02040503050406030204" pitchFamily="18" charset="0"/>
                                    </a:rPr>
                                    <m:t>𝜕</m:t>
                                  </m:r>
                                  <m:r>
                                    <a:rPr lang="en-US" b="0" i="1" smtClean="0">
                                      <a:latin typeface="Cambria Math" panose="02040503050406030204" pitchFamily="18" charset="0"/>
                                    </a:rPr>
                                    <m:t>𝑧</m:t>
                                  </m:r>
                                </m:den>
                              </m:f>
                            </m:e>
                          </m:d>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𝑧</m:t>
                              </m:r>
                              <m:r>
                                <a:rPr lang="en-US" i="1">
                                  <a:latin typeface="Cambria Math" panose="02040503050406030204" pitchFamily="18" charset="0"/>
                                </a:rPr>
                                <m:t>+∆</m:t>
                              </m:r>
                              <m:r>
                                <a:rPr lang="en-US" b="0" i="1" smtClean="0">
                                  <a:latin typeface="Cambria Math" panose="02040503050406030204" pitchFamily="18" charset="0"/>
                                </a:rPr>
                                <m:t>𝑧</m:t>
                              </m:r>
                            </m:sub>
                          </m:sSub>
                        </m:e>
                      </m:d>
                    </m:oMath>
                  </m:oMathPara>
                </a14:m>
                <a:endParaRPr lang="en-US" dirty="0" smtClean="0"/>
              </a:p>
              <a:p>
                <a:endParaRPr lang="en-US" dirty="0" smtClean="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𝐻𝐷𝑌</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𝐻𝐷𝑍</m:t>
                        </m:r>
                      </m:sub>
                    </m:sSub>
                  </m:oMath>
                </a14:m>
                <a:endParaRPr lang="en-US" dirty="0" smtClean="0"/>
              </a:p>
              <a:p>
                <a:pPr marL="285750" indent="-285750">
                  <a:buFont typeface="Wingdings" panose="05000000000000000000" pitchFamily="2" charset="2"/>
                  <a:buChar char="§"/>
                </a:pPr>
                <a:r>
                  <a:rPr lang="zh-CN" altLang="en-US" b="1" dirty="0" smtClean="0">
                    <a:solidFill>
                      <a:srgbClr val="FF0000"/>
                    </a:solidFill>
                  </a:rPr>
                  <a:t>对于岩浆多矿物相体系有：</a:t>
                </a:r>
                <a14:m>
                  <m:oMath xmlns:m="http://schemas.openxmlformats.org/officeDocument/2006/math">
                    <m:acc>
                      <m:accPr>
                        <m:chr m:val="̅"/>
                        <m:ctrlPr>
                          <a:rPr lang="en-US" altLang="zh-CN" b="1" i="1" smtClean="0">
                            <a:solidFill>
                              <a:srgbClr val="FF0000"/>
                            </a:solidFill>
                            <a:latin typeface="Cambria Math" panose="02040503050406030204" pitchFamily="18" charset="0"/>
                          </a:rPr>
                        </m:ctrlPr>
                      </m:acc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𝒌</m:t>
                            </m:r>
                          </m:e>
                          <m:sub>
                            <m:r>
                              <a:rPr lang="en-US" altLang="zh-CN" b="1" i="1" smtClean="0">
                                <a:solidFill>
                                  <a:srgbClr val="FF0000"/>
                                </a:solidFill>
                                <a:latin typeface="Cambria Math" panose="02040503050406030204" pitchFamily="18" charset="0"/>
                              </a:rPr>
                              <m:t>𝑺</m:t>
                            </m:r>
                          </m:sub>
                        </m:sSub>
                      </m:e>
                    </m:acc>
                    <m:r>
                      <a:rPr lang="en-US" altLang="zh-CN" b="1" i="1" smtClean="0">
                        <a:solidFill>
                          <a:srgbClr val="FF0000"/>
                        </a:solidFill>
                        <a:latin typeface="Cambria Math" panose="02040503050406030204" pitchFamily="18" charset="0"/>
                      </a:rPr>
                      <m:t>=</m:t>
                    </m:r>
                    <m:nary>
                      <m:naryPr>
                        <m:chr m:val="∑"/>
                        <m:supHide m:val="on"/>
                        <m:ctrlPr>
                          <a:rPr lang="en-US" altLang="zh-CN" b="1" i="1" smtClean="0">
                            <a:solidFill>
                              <a:srgbClr val="FF0000"/>
                            </a:solidFill>
                            <a:latin typeface="Cambria Math" panose="02040503050406030204" pitchFamily="18" charset="0"/>
                          </a:rPr>
                        </m:ctrlPr>
                      </m:naryPr>
                      <m:sub>
                        <m:r>
                          <m:rPr>
                            <m:brk m:alnAt="7"/>
                          </m:rPr>
                          <a:rPr lang="en-US" altLang="zh-CN" b="1" i="1" smtClean="0">
                            <a:solidFill>
                              <a:srgbClr val="FF0000"/>
                            </a:solidFill>
                            <a:latin typeface="Cambria Math" panose="02040503050406030204" pitchFamily="18" charset="0"/>
                          </a:rPr>
                          <m:t>𝒊</m:t>
                        </m:r>
                      </m:sub>
                      <m:sup/>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m:t>
                            </m:r>
                            <m:nary>
                              <m:naryPr>
                                <m:ctrlPr>
                                  <a:rPr lang="en-US" altLang="zh-CN" b="1" i="1" smtClean="0">
                                    <a:solidFill>
                                      <a:srgbClr val="FF0000"/>
                                    </a:solidFill>
                                    <a:latin typeface="Cambria Math" panose="02040503050406030204" pitchFamily="18" charset="0"/>
                                  </a:rPr>
                                </m:ctrlPr>
                              </m:naryPr>
                              <m:sub>
                                <m:r>
                                  <m:rPr>
                                    <m:brk m:alnAt="23"/>
                                  </m:rPr>
                                  <a:rPr lang="en-US" altLang="zh-CN" b="1" i="1" smtClean="0">
                                    <a:solidFill>
                                      <a:srgbClr val="FF0000"/>
                                    </a:solidFill>
                                    <a:latin typeface="Cambria Math" panose="02040503050406030204" pitchFamily="18" charset="0"/>
                                  </a:rPr>
                                  <m:t>𝟎</m:t>
                                </m:r>
                              </m:sub>
                              <m:sup>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sup>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𝒌</m:t>
                                    </m:r>
                                  </m:e>
                                  <m:sub>
                                    <m:r>
                                      <a:rPr lang="en-US" altLang="zh-CN" b="1" i="1" smtClean="0">
                                        <a:solidFill>
                                          <a:srgbClr val="FF0000"/>
                                        </a:solidFill>
                                        <a:latin typeface="Cambria Math" panose="02040503050406030204" pitchFamily="18" charset="0"/>
                                      </a:rPr>
                                      <m:t>𝑺</m:t>
                                    </m:r>
                                  </m:sub>
                                </m:sSub>
                                <m:r>
                                  <a:rPr lang="en-US" altLang="zh-CN" b="1" i="1" smtClean="0">
                                    <a:solidFill>
                                      <a:srgbClr val="FF0000"/>
                                    </a:solidFill>
                                    <a:latin typeface="Cambria Math" panose="02040503050406030204" pitchFamily="18" charset="0"/>
                                  </a:rPr>
                                  <m:t>𝒅</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r>
                                  <a:rPr lang="en-US" altLang="zh-CN" b="1" i="1" smtClean="0">
                                    <a:solidFill>
                                      <a:srgbClr val="FF0000"/>
                                    </a:solidFill>
                                    <a:latin typeface="Cambria Math" panose="02040503050406030204" pitchFamily="18" charset="0"/>
                                  </a:rPr>
                                  <m:t>′</m:t>
                                </m:r>
                              </m:e>
                            </m:nary>
                            <m:r>
                              <a:rPr lang="en-US" altLang="zh-CN" b="1" i="1" smtClean="0">
                                <a:solidFill>
                                  <a:srgbClr val="FF0000"/>
                                </a:solidFill>
                                <a:latin typeface="Cambria Math" panose="02040503050406030204" pitchFamily="18" charset="0"/>
                              </a:rPr>
                              <m:t>)</m:t>
                            </m:r>
                          </m:e>
                          <m:sub>
                            <m:r>
                              <a:rPr lang="en-US" altLang="zh-CN" b="1" i="1" smtClean="0">
                                <a:solidFill>
                                  <a:srgbClr val="FF0000"/>
                                </a:solidFill>
                                <a:latin typeface="Cambria Math" panose="02040503050406030204" pitchFamily="18" charset="0"/>
                              </a:rPr>
                              <m:t>𝒊</m:t>
                            </m:r>
                          </m:sub>
                        </m:sSub>
                      </m:e>
                    </m:nary>
                  </m:oMath>
                </a14:m>
                <a:r>
                  <a:rPr lang="zh-CN" altLang="en-US" b="1" dirty="0" smtClean="0">
                    <a:solidFill>
                      <a:srgbClr val="FF0000"/>
                    </a:solidFill>
                  </a:rPr>
                  <a:t>，</a:t>
                </a:r>
                <a:r>
                  <a:rPr lang="zh-CN" altLang="en-US" b="1" dirty="0">
                    <a:solidFill>
                      <a:srgbClr val="FF0000"/>
                    </a:solidFill>
                  </a:rPr>
                  <a:t>其中</a:t>
                </a:r>
                <a:r>
                  <a:rPr lang="en-US" altLang="zh-CN" b="1" dirty="0">
                    <a:solidFill>
                      <a:srgbClr val="FF0000"/>
                    </a:solidFill>
                  </a:rPr>
                  <a:t>i</a:t>
                </a:r>
                <a:r>
                  <a:rPr lang="zh-CN" altLang="en-US" b="1" dirty="0">
                    <a:solidFill>
                      <a:srgbClr val="FF0000"/>
                    </a:solidFill>
                  </a:rPr>
                  <a:t>代表各矿物</a:t>
                </a:r>
                <a:r>
                  <a:rPr lang="zh-CN" altLang="en-US" b="1" dirty="0" smtClean="0">
                    <a:solidFill>
                      <a:srgbClr val="FF0000"/>
                    </a:solidFill>
                  </a:rPr>
                  <a:t>相，且</a:t>
                </a:r>
                <a14:m>
                  <m:oMath xmlns:m="http://schemas.openxmlformats.org/officeDocument/2006/math">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𝑳</m:t>
                        </m:r>
                      </m:sub>
                    </m:sSub>
                    <m:r>
                      <a:rPr lang="en-US" altLang="zh-CN" b="1" i="1">
                        <a:solidFill>
                          <a:srgbClr val="FF0000"/>
                        </a:solidFill>
                        <a:latin typeface="Cambria Math" panose="02040503050406030204" pitchFamily="18" charset="0"/>
                      </a:rPr>
                      <m:t>+</m:t>
                    </m:r>
                    <m:nary>
                      <m:naryPr>
                        <m:chr m:val="∑"/>
                        <m:supHide m:val="on"/>
                        <m:ctrlPr>
                          <a:rPr lang="en-US" altLang="zh-CN" b="1" i="1">
                            <a:solidFill>
                              <a:srgbClr val="FF0000"/>
                            </a:solidFill>
                            <a:latin typeface="Cambria Math" panose="02040503050406030204" pitchFamily="18" charset="0"/>
                          </a:rPr>
                        </m:ctrlPr>
                      </m:naryPr>
                      <m:sub>
                        <m:r>
                          <m:rPr>
                            <m:brk m:alnAt="7"/>
                          </m:rPr>
                          <a:rPr lang="en-US" altLang="zh-CN" b="1" i="1">
                            <a:solidFill>
                              <a:srgbClr val="FF0000"/>
                            </a:solidFill>
                            <a:latin typeface="Cambria Math" panose="02040503050406030204" pitchFamily="18" charset="0"/>
                          </a:rPr>
                          <m:t>𝒊</m:t>
                        </m:r>
                      </m:sub>
                      <m:sup/>
                      <m:e>
                        <m:sSub>
                          <m:sSubPr>
                            <m:ctrlPr>
                              <a:rPr lang="en-US" altLang="zh-CN" b="1" i="1">
                                <a:solidFill>
                                  <a:srgbClr val="FF0000"/>
                                </a:solidFill>
                                <a:latin typeface="Cambria Math" panose="02040503050406030204" pitchFamily="18" charset="0"/>
                              </a:rPr>
                            </m:ctrlPr>
                          </m:sSubPr>
                          <m:e>
                            <m:d>
                              <m:dPr>
                                <m:ctrlPr>
                                  <a:rPr lang="en-US" altLang="zh-CN" b="1" i="1">
                                    <a:solidFill>
                                      <a:srgbClr val="FF0000"/>
                                    </a:solidFill>
                                    <a:latin typeface="Cambria Math" panose="02040503050406030204" pitchFamily="18" charset="0"/>
                                  </a:rPr>
                                </m:ctrlPr>
                              </m:dPr>
                              <m:e>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𝑺</m:t>
                                    </m:r>
                                  </m:sub>
                                </m:sSub>
                              </m:e>
                            </m:d>
                          </m:e>
                          <m:sub>
                            <m:r>
                              <a:rPr lang="en-US" altLang="zh-CN" b="1" i="1">
                                <a:solidFill>
                                  <a:srgbClr val="FF0000"/>
                                </a:solidFill>
                                <a:latin typeface="Cambria Math" panose="02040503050406030204" pitchFamily="18" charset="0"/>
                              </a:rPr>
                              <m:t>𝒊</m:t>
                            </m:r>
                          </m:sub>
                        </m:sSub>
                      </m:e>
                    </m:nary>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𝟏</m:t>
                    </m:r>
                  </m:oMath>
                </a14:m>
                <a:r>
                  <a:rPr lang="zh-CN" altLang="en-US" b="1" dirty="0" smtClean="0">
                    <a:solidFill>
                      <a:srgbClr val="FF0000"/>
                    </a:solidFill>
                  </a:rPr>
                  <a:t>；</a:t>
                </a:r>
                <a:endParaRPr lang="en-US" b="1" dirty="0" smtClean="0">
                  <a:solidFill>
                    <a:srgbClr val="FF0000"/>
                  </a:solidFill>
                </a:endParaRPr>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𝐽</m:t>
                    </m:r>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096000" y="1436611"/>
                <a:ext cx="6806380" cy="4837863"/>
              </a:xfrm>
              <a:prstGeom prst="rect">
                <a:avLst/>
              </a:prstGeom>
              <a:blipFill>
                <a:blip r:embed="rId3"/>
                <a:stretch>
                  <a:fillRect l="-537" t="-757" b="-7440"/>
                </a:stretch>
              </a:blipFill>
            </p:spPr>
            <p:txBody>
              <a:bodyPr/>
              <a:lstStyle/>
              <a:p>
                <a:r>
                  <a:rPr lang="en-US">
                    <a:noFill/>
                  </a:rPr>
                  <a:t> </a:t>
                </a:r>
              </a:p>
            </p:txBody>
          </p:sp>
        </mc:Fallback>
      </mc:AlternateContent>
    </p:spTree>
    <p:extLst>
      <p:ext uri="{BB962C8B-B14F-4D97-AF65-F5344CB8AC3E}">
        <p14:creationId xmlns:p14="http://schemas.microsoft.com/office/powerpoint/2010/main" val="33456099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能量守恒方程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66229" y="803443"/>
                <a:ext cx="11520668" cy="6549422"/>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𝑆𝑀𝑋</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𝑆𝑀𝑌</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𝑆𝑀𝑍</m:t>
                        </m:r>
                      </m:sub>
                    </m:sSub>
                  </m:oMath>
                </a14:m>
                <a:endParaRPr lang="en-US" dirty="0" smtClean="0"/>
              </a:p>
              <a:p>
                <a:pPr marL="285750" indent="-285750">
                  <a:buFont typeface="Wingdings" panose="05000000000000000000" pitchFamily="2" charset="2"/>
                  <a:buChar char="§"/>
                </a:pPr>
                <a:r>
                  <a:rPr lang="en-US" dirty="0" smtClean="0"/>
                  <a:t>X</a:t>
                </a:r>
                <a:r>
                  <a:rPr lang="zh-CN" altLang="en-US" dirty="0" smtClean="0"/>
                  <a:t>方向：流出：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e>
                    </m:nary>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流入：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e>
                    </m:nary>
                  </m:oMath>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𝑆𝑀𝑋</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𝑇</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𝑇</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sub>
                                  </m:sSub>
                                </m:e>
                              </m:d>
                            </m:e>
                            <m:sub>
                              <m:r>
                                <a:rPr lang="en-US"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r>
                  <a:rPr lang="en-US" dirty="0" smtClean="0"/>
                  <a:t>Y</a:t>
                </a:r>
                <a:r>
                  <a:rPr lang="zh-CN" altLang="en-US" dirty="0" smtClean="0"/>
                  <a:t>方向：流出：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e>
                    </m:nary>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流入：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e>
                    </m:nary>
                  </m:oMath>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𝑆𝑀𝑌</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𝑇</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𝑇</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sub>
                                  </m:sSub>
                                </m:e>
                              </m:d>
                            </m:e>
                            <m:sub>
                              <m:r>
                                <a:rPr lang="en-US"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r>
                  <a:rPr lang="en-US" dirty="0" smtClean="0"/>
                  <a:t>Z</a:t>
                </a:r>
                <a:r>
                  <a:rPr lang="zh-CN" altLang="en-US" dirty="0" smtClean="0"/>
                  <a:t>方向：流出：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e>
                    </m:nary>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流入：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𝑇</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sub>
                        </m:sSub>
                      </m:e>
                    </m:nary>
                  </m:oMath>
                </a14:m>
                <a:endParaRPr lang="en-US" altLang="zh-CN"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𝑆𝑀𝑍</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𝑇</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𝑇</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sub>
                                  </m:sSub>
                                </m:e>
                              </m:d>
                            </m:e>
                            <m:sub>
                              <m:r>
                                <a:rPr lang="en-US"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注意（</a:t>
                </a:r>
                <a:r>
                  <a:rPr lang="en-US" altLang="zh-CN" dirty="0" smtClean="0"/>
                  <a:t>1</a:t>
                </a:r>
                <a:r>
                  <a:rPr lang="zh-CN" altLang="en-US" dirty="0" smtClean="0"/>
                  <a:t>）：</a:t>
                </a:r>
                <a:r>
                  <a:rPr lang="en-US" altLang="zh-CN" dirty="0" err="1" smtClean="0"/>
                  <a:t>i</a:t>
                </a:r>
                <a:r>
                  <a:rPr lang="zh-CN" altLang="en-US" dirty="0" smtClean="0"/>
                  <a:t>表示各晶体相，因为每种晶体的运动速度，物理性质都不一样，故需要求和。</a:t>
                </a:r>
                <a:endParaRPr lang="en-US" altLang="zh-CN" dirty="0" smtClean="0"/>
              </a:p>
              <a:p>
                <a:pPr marL="285750" indent="-285750">
                  <a:buFont typeface="Wingdings" panose="05000000000000000000" pitchFamily="2" charset="2"/>
                  <a:buChar char="§"/>
                </a:pPr>
                <a:r>
                  <a:rPr lang="zh-CN" altLang="en-US" dirty="0"/>
                  <a:t>注</a:t>
                </a:r>
                <a:r>
                  <a:rPr lang="zh-CN" altLang="en-US" dirty="0" smtClean="0"/>
                  <a:t>意（</a:t>
                </a:r>
                <a:r>
                  <a:rPr lang="en-US" altLang="zh-CN" dirty="0" smtClean="0"/>
                  <a:t>2</a:t>
                </a:r>
                <a:r>
                  <a:rPr lang="zh-CN" altLang="en-US" dirty="0" smtClean="0"/>
                  <a:t>）：由于固相和液相均在运动，故</a:t>
                </a:r>
                <a14:m>
                  <m:oMath xmlns:m="http://schemas.openxmlformats.org/officeDocument/2006/math">
                    <m:r>
                      <a:rPr lang="en-US" altLang="zh-CN" b="0" i="1" smtClean="0">
                        <a:latin typeface="Cambria Math" panose="02040503050406030204" pitchFamily="18" charset="0"/>
                      </a:rPr>
                      <m:t>𝑣𝑠</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oMath>
                </a14:m>
                <a:r>
                  <a:rPr lang="zh-CN" altLang="en-US" dirty="0" smtClean="0"/>
                  <a:t>和</a:t>
                </a:r>
                <a14:m>
                  <m:oMath xmlns:m="http://schemas.openxmlformats.org/officeDocument/2006/math">
                    <m:r>
                      <a:rPr lang="en-US" altLang="zh-CN" b="0" i="1" dirty="0" smtClean="0">
                        <a:latin typeface="Cambria Math" panose="02040503050406030204" pitchFamily="18" charset="0"/>
                      </a:rPr>
                      <m:t>𝑣</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𝑓</m:t>
                        </m:r>
                      </m:e>
                      <m:sub>
                        <m:r>
                          <a:rPr lang="en-US" altLang="zh-CN" b="0" i="1" dirty="0" smtClean="0">
                            <a:latin typeface="Cambria Math" panose="02040503050406030204" pitchFamily="18" charset="0"/>
                          </a:rPr>
                          <m:t>𝐿</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𝜌</m:t>
                        </m:r>
                      </m:e>
                      <m:sub>
                        <m:r>
                          <a:rPr lang="en-US" altLang="zh-CN" b="0" i="1" dirty="0" smtClean="0">
                            <a:latin typeface="Cambria Math" panose="02040503050406030204" pitchFamily="18" charset="0"/>
                          </a:rPr>
                          <m:t>𝐿</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𝐶</m:t>
                        </m:r>
                      </m:e>
                      <m:sub>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𝐿</m:t>
                        </m:r>
                      </m:sub>
                    </m:sSub>
                  </m:oMath>
                </a14:m>
                <a:r>
                  <a:rPr lang="zh-CN" altLang="en-US" dirty="0" smtClean="0"/>
                  <a:t>均采用迎风格式。</a:t>
                </a:r>
                <a:endParaRPr lang="en-US" altLang="zh-CN" dirty="0" smtClean="0"/>
              </a:p>
              <a:p>
                <a:pPr marL="285750" indent="-285750">
                  <a:buFont typeface="Wingdings" panose="05000000000000000000" pitchFamily="2" charset="2"/>
                  <a:buChar char="§"/>
                </a:pPr>
                <a:r>
                  <a:rPr lang="zh-CN" altLang="en-US" dirty="0" smtClean="0"/>
                  <a:t>注意（</a:t>
                </a:r>
                <a:r>
                  <a:rPr lang="en-US" altLang="zh-CN" dirty="0" smtClean="0"/>
                  <a:t>3</a:t>
                </a:r>
                <a:r>
                  <a:rPr lang="zh-CN" altLang="en-US" dirty="0" smtClean="0"/>
                  <a:t>）：一旦</a:t>
                </a:r>
                <a14:m>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e>
                    </m:nary>
                  </m:oMath>
                </a14:m>
                <a:r>
                  <a:rPr lang="zh-CN" altLang="en-US" dirty="0" smtClean="0"/>
                  <a:t>超过临界值，</a:t>
                </a:r>
                <a:r>
                  <a:rPr lang="en-US" altLang="zh-CN" dirty="0" err="1"/>
                  <a:t>vsx</a:t>
                </a:r>
                <a:r>
                  <a:rPr lang="en-US" altLang="zh-CN" dirty="0"/>
                  <a:t>=</a:t>
                </a:r>
                <a:r>
                  <a:rPr lang="en-US" altLang="zh-CN" dirty="0" err="1"/>
                  <a:t>vsy</a:t>
                </a:r>
                <a:r>
                  <a:rPr lang="en-US" altLang="zh-CN" dirty="0"/>
                  <a:t>=</a:t>
                </a:r>
                <a:r>
                  <a:rPr lang="en-US" altLang="zh-CN" dirty="0" err="1"/>
                  <a:t>vsz</a:t>
                </a:r>
                <a:r>
                  <a:rPr lang="en-US" altLang="zh-CN" dirty="0"/>
                  <a:t>=0</a:t>
                </a:r>
                <a:r>
                  <a:rPr lang="zh-CN" altLang="en-US" dirty="0"/>
                  <a:t>，则</a:t>
                </a:r>
                <a:r>
                  <a:rPr lang="en-US" altLang="zh-CN" dirty="0"/>
                  <a:t>fs</a:t>
                </a:r>
                <a:r>
                  <a:rPr lang="zh-CN" altLang="en-US" dirty="0"/>
                  <a:t>的作用失效，因为没有自由晶体的运动</a:t>
                </a:r>
                <a:r>
                  <a:rPr lang="zh-CN" altLang="en-US" dirty="0" smtClean="0"/>
                  <a:t>。</a:t>
                </a:r>
                <a:endParaRPr lang="en-US" altLang="zh-CN" dirty="0" smtClean="0"/>
              </a:p>
              <a:p>
                <a:pPr marL="285750" indent="-285750">
                  <a:buFont typeface="Wingdings" panose="05000000000000000000" pitchFamily="2" charset="2"/>
                  <a:buChar char="§"/>
                </a:pPr>
                <a:r>
                  <a:rPr lang="zh-CN" altLang="en-US" dirty="0"/>
                  <a:t>注</a:t>
                </a:r>
                <a:r>
                  <a:rPr lang="zh-CN" altLang="en-US" dirty="0" smtClean="0"/>
                  <a:t>意（</a:t>
                </a:r>
                <a:r>
                  <a:rPr lang="en-US" altLang="zh-CN" dirty="0" smtClean="0"/>
                  <a:t>4</a:t>
                </a:r>
                <a:r>
                  <a:rPr lang="zh-CN" altLang="en-US" dirty="0" smtClean="0"/>
                  <a:t>）：</a:t>
                </a:r>
                <a:r>
                  <a:rPr lang="zh-CN" altLang="en-US" dirty="0" smtClean="0">
                    <a:solidFill>
                      <a:srgbClr val="FF0000"/>
                    </a:solidFill>
                  </a:rPr>
                  <a:t>采用旧时刻的值</a:t>
                </a:r>
                <a:r>
                  <a:rPr lang="zh-CN" altLang="en-US" dirty="0" smtClean="0"/>
                  <a:t>。</a:t>
                </a:r>
                <a:endParaRPr lang="en-US" altLang="zh-CN" dirty="0" smtClean="0"/>
              </a:p>
              <a:p>
                <a:pPr marL="285750" indent="-285750">
                  <a:buFont typeface="Wingdings" panose="05000000000000000000" pitchFamily="2" charset="2"/>
                  <a:buChar char="§"/>
                </a:pPr>
                <a:r>
                  <a:rPr lang="zh-CN" altLang="en-US" dirty="0" smtClean="0"/>
                  <a:t>量纲：</a:t>
                </a:r>
                <a:r>
                  <a:rPr lang="en-US" altLang="zh-CN" dirty="0" smtClean="0"/>
                  <a:t>J</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6229" y="803443"/>
                <a:ext cx="11520668" cy="6549422"/>
              </a:xfrm>
              <a:prstGeom prst="rect">
                <a:avLst/>
              </a:prstGeom>
              <a:blipFill>
                <a:blip r:embed="rId2"/>
                <a:stretch>
                  <a:fillRect l="-370" t="-1490" b="-1117"/>
                </a:stretch>
              </a:blipFill>
            </p:spPr>
            <p:txBody>
              <a:bodyPr/>
              <a:lstStyle/>
              <a:p>
                <a:r>
                  <a:rPr lang="en-US">
                    <a:noFill/>
                  </a:rPr>
                  <a:t> </a:t>
                </a:r>
              </a:p>
            </p:txBody>
          </p:sp>
        </mc:Fallback>
      </mc:AlternateContent>
    </p:spTree>
    <p:extLst>
      <p:ext uri="{BB962C8B-B14F-4D97-AF65-F5344CB8AC3E}">
        <p14:creationId xmlns:p14="http://schemas.microsoft.com/office/powerpoint/2010/main" val="402912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能量守恒方程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398206" y="864931"/>
                <a:ext cx="11400504" cy="391511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latin typeface="Cambria Math" panose="02040503050406030204" pitchFamily="18" charset="0"/>
                  </a:rPr>
                  <a:t>令</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𝐿𝐻</m:t>
                        </m:r>
                      </m:sub>
                    </m:sSub>
                  </m:oMath>
                </a14:m>
                <a:r>
                  <a:rPr lang="zh-CN" altLang="en-US" b="0" dirty="0" smtClean="0">
                    <a:latin typeface="Cambria Math" panose="02040503050406030204" pitchFamily="18" charset="0"/>
                  </a:rPr>
                  <a:t>为</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oMath>
                </a14:m>
                <a:r>
                  <a:rPr lang="zh-CN" altLang="en-US" b="0" dirty="0" smtClean="0">
                    <a:latin typeface="Cambria Math" panose="02040503050406030204" pitchFamily="18" charset="0"/>
                  </a:rPr>
                  <a:t>内晶体种类</a:t>
                </a:r>
                <a:r>
                  <a:rPr lang="en-US" altLang="zh-CN" b="0" dirty="0" err="1" smtClean="0">
                    <a:latin typeface="Cambria Math" panose="02040503050406030204" pitchFamily="18" charset="0"/>
                  </a:rPr>
                  <a:t>i</a:t>
                </a:r>
                <a:r>
                  <a:rPr lang="zh-CN" altLang="en-US" b="0" dirty="0" smtClean="0">
                    <a:latin typeface="Cambria Math" panose="02040503050406030204" pitchFamily="18" charset="0"/>
                  </a:rPr>
                  <a:t>重熔或冷却结晶导致的固相分数变化；上一节中</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𝑆𝑀</m:t>
                        </m:r>
                      </m:sub>
                    </m:sSub>
                  </m:oMath>
                </a14:m>
                <a:r>
                  <a:rPr lang="zh-CN" altLang="en-US" b="0" dirty="0" smtClean="0">
                    <a:latin typeface="Cambria Math" panose="02040503050406030204" pitchFamily="18" charset="0"/>
                  </a:rPr>
                  <a:t>表示因晶体种类</a:t>
                </a:r>
                <a:r>
                  <a:rPr lang="en-US" altLang="zh-CN" dirty="0" err="1">
                    <a:latin typeface="Cambria Math" panose="02040503050406030204" pitchFamily="18" charset="0"/>
                  </a:rPr>
                  <a:t>i</a:t>
                </a:r>
                <a:r>
                  <a:rPr lang="zh-CN" altLang="en-US" b="0" dirty="0" smtClean="0">
                    <a:latin typeface="Cambria Math" panose="02040503050406030204" pitchFamily="18" charset="0"/>
                  </a:rPr>
                  <a:t>运动而产生的固相分数变化；显然，有如下关系：</a:t>
                </a:r>
                <a:endParaRPr lang="en-US" altLang="zh-CN" b="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e>
                          </m:d>
                        </m:e>
                        <m:sub>
                          <m:r>
                            <a:rPr lang="en-US" b="0" i="1" smtClean="0">
                              <a:latin typeface="Cambria Math" panose="02040503050406030204" pitchFamily="18" charset="0"/>
                            </a:rPr>
                            <m:t>𝑖</m:t>
                          </m:r>
                        </m:sub>
                      </m:sSub>
                    </m:oMath>
                  </m:oMathPara>
                </a14:m>
                <a:endParaRPr lang="en-US" b="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e>
                          </m:d>
                        </m:e>
                        <m:sub>
                          <m:r>
                            <a:rPr lang="en-US" b="0" i="1" smtClean="0">
                              <a:latin typeface="Cambria Math" panose="02040503050406030204" pitchFamily="18" charset="0"/>
                            </a:rPr>
                            <m:t>𝑖</m:t>
                          </m:r>
                        </m:sub>
                      </m:sSub>
                    </m:oMath>
                  </m:oMathPara>
                </a14:m>
                <a:endParaRPr lang="en-US" b="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=1</m:t>
                      </m:r>
                    </m:oMath>
                  </m:oMathPara>
                </a14:m>
                <a:endParaRPr lang="en-US" b="0" dirty="0" smtClean="0">
                  <a:latin typeface="Cambria Math" panose="02040503050406030204" pitchFamily="18" charset="0"/>
                </a:endParaRPr>
              </a:p>
              <a:p>
                <a:endParaRPr lang="en-US" b="0" dirty="0" smtClean="0">
                  <a:latin typeface="Cambria Math" panose="02040503050406030204" pitchFamily="18" charset="0"/>
                </a:endParaRPr>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𝐿𝐻</m:t>
                        </m:r>
                      </m:sub>
                    </m:sSub>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e>
                    </m:nary>
                  </m:oMath>
                </a14:m>
                <a:r>
                  <a:rPr lang="zh-CN" altLang="en-US" b="0" dirty="0" smtClean="0"/>
                  <a:t>，其中新时刻</a:t>
                </a:r>
                <a14:m>
                  <m:oMath xmlns:m="http://schemas.openxmlformats.org/officeDocument/2006/math">
                    <m:sSubSup>
                      <m:sSubSupPr>
                        <m:ctrlPr>
                          <a:rPr lang="en-US" altLang="zh-CN" b="0" i="1" smtClean="0">
                            <a:latin typeface="Cambria Math" panose="02040503050406030204" pitchFamily="18" charset="0"/>
                          </a:rPr>
                        </m:ctrlPr>
                      </m:sSub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r>
                  <a:rPr lang="zh-CN" altLang="en-US" b="0" dirty="0" smtClean="0"/>
                  <a:t>最先获得，其次求得</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𝑆𝑀</m:t>
                                </m:r>
                              </m:sub>
                            </m:sSub>
                          </m:e>
                        </m:d>
                      </m:e>
                      <m:sub>
                        <m:r>
                          <a:rPr lang="en-US" altLang="zh-CN" b="0" i="1" smtClean="0">
                            <a:latin typeface="Cambria Math" panose="02040503050406030204" pitchFamily="18" charset="0"/>
                          </a:rPr>
                          <m:t>𝑖</m:t>
                        </m:r>
                      </m:sub>
                    </m:sSub>
                  </m:oMath>
                </a14:m>
                <a:r>
                  <a:rPr lang="zh-CN" altLang="en-US" b="0" dirty="0" smtClean="0"/>
                  <a:t>，故</a:t>
                </a:r>
                <a:r>
                  <a:rPr lang="en-US" altLang="zh-CN" b="0" dirty="0" smtClean="0"/>
                  <a:t>QLH</a:t>
                </a:r>
                <a:r>
                  <a:rPr lang="zh-CN" altLang="en-US" b="0" dirty="0" smtClean="0"/>
                  <a:t>可求得；</a:t>
                </a:r>
                <a:endParaRPr lang="en-US" b="0" dirty="0" smtClean="0"/>
              </a:p>
              <a:p>
                <a:pPr marL="285750" indent="-285750">
                  <a:buFont typeface="Wingdings" panose="05000000000000000000" pitchFamily="2" charset="2"/>
                  <a:buChar char="§"/>
                </a:pPr>
                <a:r>
                  <a:rPr lang="zh-CN" altLang="en-US" dirty="0" smtClean="0"/>
                  <a:t>上式中使用近似</a:t>
                </a:r>
                <a14:m>
                  <m:oMath xmlns:m="http://schemas.openxmlformats.org/officeDocument/2006/math">
                    <m:sSubSup>
                      <m:sSubSupPr>
                        <m:ctrlPr>
                          <a:rPr lang="en-US" altLang="zh-CN" b="0" i="1" smtClean="0">
                            <a:latin typeface="Cambria Math" panose="02040503050406030204" pitchFamily="18" charset="0"/>
                          </a:rPr>
                        </m:ctrlPr>
                      </m:sSub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𝜌</m:t>
                                </m:r>
                              </m:e>
                              <m:sub>
                                <m:r>
                                  <a:rPr lang="en-US" altLang="zh-CN" b="0" i="1" smtClean="0">
                                    <a:latin typeface="Cambria Math" panose="02040503050406030204" pitchFamily="18" charset="0"/>
                                    <a:ea typeface="Cambria Math" panose="02040503050406030204" pitchFamily="18" charset="0"/>
                                  </a:rPr>
                                  <m:t>𝑆</m:t>
                                </m:r>
                              </m:sub>
                            </m:sSub>
                          </m:e>
                        </m:d>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bSup>
                    <m:r>
                      <a:rPr lang="en-US" altLang="zh-CN" b="0" i="1" smtClean="0">
                        <a:latin typeface="Cambria Math" panose="02040503050406030204" pitchFamily="18" charset="0"/>
                        <a:ea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𝐻</m:t>
                                </m:r>
                              </m:e>
                              <m:sub>
                                <m:r>
                                  <a:rPr lang="en-US" altLang="zh-CN" b="0" i="1" smtClean="0">
                                    <a:latin typeface="Cambria Math" panose="02040503050406030204" pitchFamily="18" charset="0"/>
                                    <a:ea typeface="Cambria Math" panose="02040503050406030204" pitchFamily="18" charset="0"/>
                                  </a:rPr>
                                  <m:t>𝑆</m:t>
                                </m:r>
                              </m:sub>
                            </m:sSub>
                          </m:e>
                        </m:d>
                      </m:e>
                      <m:sub>
                        <m:r>
                          <a:rPr lang="en-US" altLang="zh-CN" b="0" i="1" smtClean="0">
                            <a:latin typeface="Cambria Math" panose="02040503050406030204" pitchFamily="18" charset="0"/>
                            <a:ea typeface="Cambria Math" panose="02040503050406030204" pitchFamily="18" charset="0"/>
                          </a:rPr>
                          <m:t>𝑖</m:t>
                        </m:r>
                      </m:sub>
                      <m:sup>
                        <m:r>
                          <a:rPr lang="en-US" altLang="zh-CN" b="0" i="1" smtClean="0">
                            <a:latin typeface="Cambria Math" panose="02040503050406030204" pitchFamily="18" charset="0"/>
                            <a:ea typeface="Cambria Math" panose="02040503050406030204" pitchFamily="18" charset="0"/>
                          </a:rPr>
                          <m:t>𝑡</m:t>
                        </m:r>
                      </m:sup>
                    </m:sSubSup>
                    <m:r>
                      <a:rPr lang="zh-CN" altLang="en-US" i="1">
                        <a:latin typeface="Cambria Math" panose="02040503050406030204" pitchFamily="18" charset="0"/>
                      </a:rPr>
                      <m:t>；</m:t>
                    </m:r>
                  </m:oMath>
                </a14:m>
                <a:endParaRPr lang="en-US" altLang="zh-CN" dirty="0" smtClean="0"/>
              </a:p>
              <a:p>
                <a:pPr marL="285750" indent="-285750">
                  <a:buFont typeface="Wingdings" panose="05000000000000000000" pitchFamily="2" charset="2"/>
                  <a:buChar char="§"/>
                </a:pPr>
                <a:r>
                  <a:rPr lang="zh-CN" altLang="en-US" dirty="0" smtClean="0"/>
                  <a:t>量纲：</a:t>
                </a:r>
                <a14:m>
                  <m:oMath xmlns:m="http://schemas.openxmlformats.org/officeDocument/2006/math">
                    <m:r>
                      <a:rPr lang="en-US" altLang="zh-CN" b="0" i="1" smtClean="0">
                        <a:latin typeface="Cambria Math" panose="02040503050406030204" pitchFamily="18" charset="0"/>
                      </a:rPr>
                      <m:t>𝐽</m:t>
                    </m:r>
                  </m:oMath>
                </a14:m>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𝐻𝑅</m:t>
                        </m:r>
                      </m:sub>
                    </m:sSub>
                  </m:oMath>
                </a14:m>
                <a:endParaRPr lang="en-US" dirty="0" smtClean="0"/>
              </a:p>
              <a:p>
                <a:pPr marL="285750" indent="-285750">
                  <a:buFont typeface="Wingdings" panose="05000000000000000000" pitchFamily="2" charset="2"/>
                  <a:buChar char="§"/>
                </a:pPr>
                <a:r>
                  <a:rPr lang="zh-CN" altLang="en-US" dirty="0"/>
                  <a:t>电</a:t>
                </a:r>
                <a:r>
                  <a:rPr lang="zh-CN" altLang="en-US" dirty="0" smtClean="0"/>
                  <a:t>磁生热，放生性元素生热，潮汐生热，撞击生热等，可直接给出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时间内的变化数值即可。</a:t>
                </a:r>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398206" y="864931"/>
                <a:ext cx="11400504" cy="3915111"/>
              </a:xfrm>
              <a:prstGeom prst="rect">
                <a:avLst/>
              </a:prstGeom>
              <a:blipFill>
                <a:blip r:embed="rId2"/>
                <a:stretch>
                  <a:fillRect l="-321" t="-1246" r="-267" b="-312"/>
                </a:stretch>
              </a:blipFill>
            </p:spPr>
            <p:txBody>
              <a:bodyPr/>
              <a:lstStyle/>
              <a:p>
                <a:r>
                  <a:rPr lang="en-US">
                    <a:noFill/>
                  </a:rPr>
                  <a:t> </a:t>
                </a:r>
              </a:p>
            </p:txBody>
          </p:sp>
        </mc:Fallback>
      </mc:AlternateContent>
    </p:spTree>
    <p:extLst>
      <p:ext uri="{BB962C8B-B14F-4D97-AF65-F5344CB8AC3E}">
        <p14:creationId xmlns:p14="http://schemas.microsoft.com/office/powerpoint/2010/main" val="618565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能量守恒方程</a:t>
            </a:r>
            <a:endParaRPr lang="en-US" sz="2800" dirty="0"/>
          </a:p>
        </p:txBody>
      </p:sp>
      <mc:AlternateContent xmlns:mc="http://schemas.openxmlformats.org/markup-compatibility/2006" xmlns:a14="http://schemas.microsoft.com/office/drawing/2010/main">
        <mc:Choice Requires="a14">
          <p:sp>
            <p:nvSpPr>
              <p:cNvPr id="4" name="TextBox 3"/>
              <p:cNvSpPr txBox="1"/>
              <p:nvPr/>
            </p:nvSpPr>
            <p:spPr>
              <a:xfrm>
                <a:off x="482826" y="859493"/>
                <a:ext cx="13428407" cy="597432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能量守恒方程：</a:t>
                </a:r>
                <a:endParaRPr lang="en-US" altLang="zh-CN" dirty="0"/>
              </a:p>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𝑉</m:t>
                      </m:r>
                      <m:d>
                        <m:dPr>
                          <m:begChr m:val="{"/>
                          <m:endChr m:val="}"/>
                          <m:ctrlPr>
                            <a:rPr lang="en-US" i="1">
                              <a:solidFill>
                                <a:srgbClr val="FF0000"/>
                              </a:solidFill>
                              <a:latin typeface="Cambria Math" panose="02040503050406030204" pitchFamily="18" charset="0"/>
                            </a:rPr>
                          </m:ctrlPr>
                        </m:dPr>
                        <m:e>
                          <m:sSup>
                            <m:sSupPr>
                              <m:ctrlPr>
                                <a:rPr lang="en-US" i="1">
                                  <a:solidFill>
                                    <a:srgbClr val="FF0000"/>
                                  </a:solidFill>
                                  <a:latin typeface="Cambria Math" panose="02040503050406030204" pitchFamily="18" charset="0"/>
                                </a:rPr>
                              </m:ctrlPr>
                            </m:sSupPr>
                            <m:e>
                              <m:d>
                                <m:dPr>
                                  <m:begChr m:val="["/>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acc>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r>
                                <a:rPr lang="en-US" i="1">
                                  <a:solidFill>
                                    <a:srgbClr val="FF0000"/>
                                  </a:solidFill>
                                  <a:latin typeface="Cambria Math" panose="02040503050406030204" pitchFamily="18" charset="0"/>
                                </a:rPr>
                                <m:t>]</m:t>
                              </m:r>
                            </m:e>
                            <m:sup>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sup>
                          </m:sSup>
                          <m:r>
                            <a:rPr lang="en-US" i="1">
                              <a:solidFill>
                                <a:srgbClr val="FF0000"/>
                              </a:solidFill>
                              <a:latin typeface="Cambria Math" panose="02040503050406030204" pitchFamily="18" charset="0"/>
                            </a:rPr>
                            <m:t>−</m:t>
                          </m:r>
                          <m:sSup>
                            <m:sSupPr>
                              <m:ctrlPr>
                                <a:rPr lang="en-US" i="1">
                                  <a:solidFill>
                                    <a:srgbClr val="FF0000"/>
                                  </a:solidFill>
                                  <a:latin typeface="Cambria Math" panose="02040503050406030204" pitchFamily="18" charset="0"/>
                                </a:rPr>
                              </m:ctrlPr>
                            </m:sSupPr>
                            <m:e>
                              <m:d>
                                <m:dPr>
                                  <m:begChr m:val="["/>
                                  <m:ctrlPr>
                                    <a:rPr lang="en-US" i="1">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acc>
                                    <m:accPr>
                                      <m:chr m:val="̅"/>
                                      <m:ctrlPr>
                                        <a:rPr lang="en-US"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acc>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sub>
                                  </m:sSub>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𝑇</m:t>
                              </m:r>
                              <m:r>
                                <a:rPr lang="en-US" i="1">
                                  <a:solidFill>
                                    <a:srgbClr val="FF0000"/>
                                  </a:solidFill>
                                  <a:latin typeface="Cambria Math" panose="02040503050406030204" pitchFamily="18" charset="0"/>
                                </a:rPr>
                                <m:t>]</m:t>
                              </m:r>
                            </m:e>
                            <m:sup>
                              <m:r>
                                <a:rPr lang="en-US" i="1">
                                  <a:solidFill>
                                    <a:srgbClr val="FF0000"/>
                                  </a:solidFill>
                                  <a:latin typeface="Cambria Math" panose="02040503050406030204" pitchFamily="18" charset="0"/>
                                </a:rPr>
                                <m:t>𝑡</m:t>
                              </m:r>
                            </m:sup>
                          </m:sSup>
                        </m:e>
                      </m:d>
                      <m:r>
                        <a:rPr lang="en-US">
                          <a:latin typeface="Cambria Math" panose="02040503050406030204" pitchFamily="18" charset="0"/>
                        </a:rPr>
                        <m:t>+</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𝑡</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𝑧</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𝑦</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𝑇</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sub>
                          </m:sSub>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𝑇</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sub>
                          </m:sSub>
                        </m:e>
                      </m:d>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𝑇</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sub>
                          </m:sSub>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𝑇</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sub>
                          </m:sSub>
                        </m:e>
                      </m:d>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𝑇</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sub>
                          </m:sSub>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i="1">
                                  <a:solidFill>
                                    <a:srgbClr val="00B050"/>
                                  </a:solidFill>
                                  <a:latin typeface="Cambria Math" panose="02040503050406030204" pitchFamily="18" charset="0"/>
                                </a:rPr>
                                <m:t>𝑇</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𝑧</m:t>
                              </m:r>
                            </m:sub>
                          </m:sSub>
                        </m:e>
                      </m:d>
                      <m:r>
                        <a:rPr lang="en-US" altLang="zh-CN" i="1">
                          <a:latin typeface="Cambria Math" panose="02040503050406030204" pitchFamily="18" charset="0"/>
                        </a:rPr>
                        <m:t>+</m:t>
                      </m:r>
                      <m:r>
                        <a:rPr lang="en-US" i="1" smtClean="0">
                          <a:solidFill>
                            <a:srgbClr val="00B0F0"/>
                          </a:solidFill>
                          <a:latin typeface="Cambria Math" panose="02040503050406030204" pitchFamily="18" charset="0"/>
                        </a:rPr>
                        <m:t>∆</m:t>
                      </m:r>
                      <m:r>
                        <a:rPr lang="en-US" i="1" smtClean="0">
                          <a:solidFill>
                            <a:srgbClr val="00B0F0"/>
                          </a:solidFill>
                          <a:latin typeface="Cambria Math" panose="02040503050406030204" pitchFamily="18" charset="0"/>
                        </a:rPr>
                        <m:t>𝑡</m:t>
                      </m:r>
                      <m:r>
                        <a:rPr lang="en-US" i="1" smtClean="0">
                          <a:solidFill>
                            <a:srgbClr val="00B0F0"/>
                          </a:solidFill>
                          <a:latin typeface="Cambria Math" panose="02040503050406030204" pitchFamily="18" charset="0"/>
                        </a:rPr>
                        <m:t>∆</m:t>
                      </m:r>
                      <m:r>
                        <a:rPr lang="en-US" i="1" smtClean="0">
                          <a:solidFill>
                            <a:srgbClr val="00B0F0"/>
                          </a:solidFill>
                          <a:latin typeface="Cambria Math" panose="02040503050406030204" pitchFamily="18" charset="0"/>
                        </a:rPr>
                        <m:t>𝑦</m:t>
                      </m:r>
                      <m:r>
                        <a:rPr lang="en-US" i="1" smtClean="0">
                          <a:solidFill>
                            <a:srgbClr val="00B0F0"/>
                          </a:solidFill>
                          <a:latin typeface="Cambria Math" panose="02040503050406030204" pitchFamily="18" charset="0"/>
                        </a:rPr>
                        <m:t>∆</m:t>
                      </m:r>
                      <m:r>
                        <a:rPr lang="en-US" i="1" smtClean="0">
                          <a:solidFill>
                            <a:srgbClr val="00B0F0"/>
                          </a:solidFill>
                          <a:latin typeface="Cambria Math" panose="02040503050406030204" pitchFamily="18" charset="0"/>
                        </a:rPr>
                        <m:t>𝑧</m:t>
                      </m:r>
                      <m:d>
                        <m:dPr>
                          <m:begChr m:val="{"/>
                          <m:endChr m:val="}"/>
                          <m:ctrlPr>
                            <a:rPr lang="en-US" i="1">
                              <a:solidFill>
                                <a:srgbClr val="00B0F0"/>
                              </a:solidFill>
                              <a:latin typeface="Cambria Math" panose="02040503050406030204" pitchFamily="18" charset="0"/>
                            </a:rPr>
                          </m:ctrlPr>
                        </m:dPr>
                        <m:e>
                          <m:d>
                            <m:dPr>
                              <m:begChr m:val="["/>
                              <m:endChr m:val="]"/>
                              <m:ctrlPr>
                                <a:rPr lang="en-US" i="1">
                                  <a:solidFill>
                                    <a:srgbClr val="00B0F0"/>
                                  </a:solidFill>
                                  <a:latin typeface="Cambria Math" panose="02040503050406030204" pitchFamily="18" charset="0"/>
                                </a:rPr>
                              </m:ctrlPr>
                            </m:dPr>
                            <m:e>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i="1" smtClean="0">
                                          <a:solidFill>
                                            <a:srgbClr val="00B0F0"/>
                                          </a:solidFill>
                                          <a:latin typeface="Cambria Math" panose="02040503050406030204" pitchFamily="18" charset="0"/>
                                        </a:rPr>
                                      </m:ctrlPr>
                                    </m:acc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𝑆</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𝑘</m:t>
                                          </m:r>
                                        </m:e>
                                        <m:sub>
                                          <m:r>
                                            <a:rPr lang="en-US" b="0" i="1" smtClean="0">
                                              <a:solidFill>
                                                <a:srgbClr val="00B0F0"/>
                                              </a:solidFill>
                                              <a:latin typeface="Cambria Math" panose="02040503050406030204" pitchFamily="18" charset="0"/>
                                            </a:rPr>
                                            <m:t>𝑆</m:t>
                                          </m:r>
                                        </m:sub>
                                      </m:sSub>
                                    </m:e>
                                  </m:acc>
                                </m:e>
                              </m:d>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𝑇</m:t>
                                  </m:r>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den>
                              </m:f>
                            </m:e>
                          </m:d>
                          <m:sSub>
                            <m:sSubPr>
                              <m:ctrlPr>
                                <a:rPr lang="en-US" i="1">
                                  <a:solidFill>
                                    <a:srgbClr val="00B0F0"/>
                                  </a:solidFill>
                                  <a:latin typeface="Cambria Math" panose="02040503050406030204" pitchFamily="18" charset="0"/>
                                </a:rPr>
                              </m:ctrlPr>
                            </m:sSubPr>
                            <m:e>
                              <m:d>
                                <m:dPr>
                                  <m:begChr m:val=""/>
                                  <m:endChr m:val="|"/>
                                  <m:ctrlPr>
                                    <a:rPr lang="en-US" i="1">
                                      <a:solidFill>
                                        <a:srgbClr val="00B0F0"/>
                                      </a:solidFill>
                                      <a:latin typeface="Cambria Math" panose="02040503050406030204" pitchFamily="18" charset="0"/>
                                    </a:rPr>
                                  </m:ctrlPr>
                                </m:dPr>
                                <m:e>
                                  <m:r>
                                    <a:rPr lang="en-US">
                                      <a:solidFill>
                                        <a:srgbClr val="00B0F0"/>
                                      </a:solidFill>
                                      <a:latin typeface="Cambria Math" panose="02040503050406030204" pitchFamily="18" charset="0"/>
                                    </a:rPr>
                                    <m:t>​</m:t>
                                  </m:r>
                                </m:e>
                              </m:d>
                            </m:e>
                            <m:sub>
                              <m:r>
                                <a:rPr lang="en-US" i="1">
                                  <a:solidFill>
                                    <a:srgbClr val="00B0F0"/>
                                  </a:solidFill>
                                  <a:latin typeface="Cambria Math" panose="02040503050406030204" pitchFamily="18" charset="0"/>
                                </a:rPr>
                                <m:t>𝑥</m:t>
                              </m:r>
                            </m:sub>
                          </m:sSub>
                          <m:r>
                            <a:rPr lang="en-US" i="1">
                              <a:solidFill>
                                <a:srgbClr val="00B0F0"/>
                              </a:solidFill>
                              <a:latin typeface="Cambria Math" panose="02040503050406030204" pitchFamily="18" charset="0"/>
                            </a:rPr>
                            <m:t>−</m:t>
                          </m:r>
                          <m:d>
                            <m:dPr>
                              <m:begChr m:val="["/>
                              <m:endChr m:val="]"/>
                              <m:ctrlPr>
                                <a:rPr lang="en-US" i="1">
                                  <a:solidFill>
                                    <a:srgbClr val="00B0F0"/>
                                  </a:solidFill>
                                  <a:latin typeface="Cambria Math" panose="02040503050406030204" pitchFamily="18" charset="0"/>
                                </a:rPr>
                              </m:ctrlPr>
                            </m:dPr>
                            <m:e>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i="1" smtClean="0">
                                          <a:solidFill>
                                            <a:srgbClr val="00B0F0"/>
                                          </a:solidFill>
                                          <a:latin typeface="Cambria Math" panose="02040503050406030204" pitchFamily="18" charset="0"/>
                                        </a:rPr>
                                      </m:ctrlPr>
                                    </m:acc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𝑆</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𝑘</m:t>
                                          </m:r>
                                        </m:e>
                                        <m:sub>
                                          <m:r>
                                            <a:rPr lang="en-US" b="0" i="1" smtClean="0">
                                              <a:solidFill>
                                                <a:srgbClr val="00B0F0"/>
                                              </a:solidFill>
                                              <a:latin typeface="Cambria Math" panose="02040503050406030204" pitchFamily="18" charset="0"/>
                                            </a:rPr>
                                            <m:t>𝑆</m:t>
                                          </m:r>
                                        </m:sub>
                                      </m:sSub>
                                    </m:e>
                                  </m:acc>
                                </m:e>
                              </m:d>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𝑇</m:t>
                                  </m:r>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den>
                              </m:f>
                            </m:e>
                          </m:d>
                          <m:sSub>
                            <m:sSubPr>
                              <m:ctrlPr>
                                <a:rPr lang="en-US" i="1">
                                  <a:solidFill>
                                    <a:srgbClr val="00B0F0"/>
                                  </a:solidFill>
                                  <a:latin typeface="Cambria Math" panose="02040503050406030204" pitchFamily="18" charset="0"/>
                                </a:rPr>
                              </m:ctrlPr>
                            </m:sSubPr>
                            <m:e>
                              <m:d>
                                <m:dPr>
                                  <m:begChr m:val=""/>
                                  <m:endChr m:val="|"/>
                                  <m:ctrlPr>
                                    <a:rPr lang="en-US" i="1">
                                      <a:solidFill>
                                        <a:srgbClr val="00B0F0"/>
                                      </a:solidFill>
                                      <a:latin typeface="Cambria Math" panose="02040503050406030204" pitchFamily="18" charset="0"/>
                                    </a:rPr>
                                  </m:ctrlPr>
                                </m:dPr>
                                <m:e>
                                  <m:r>
                                    <a:rPr lang="en-US" i="1">
                                      <a:solidFill>
                                        <a:srgbClr val="00B0F0"/>
                                      </a:solidFill>
                                      <a:latin typeface="Cambria Math" panose="02040503050406030204" pitchFamily="18" charset="0"/>
                                    </a:rPr>
                                    <m:t>​</m:t>
                                  </m:r>
                                </m:e>
                              </m:d>
                            </m:e>
                            <m:sub>
                              <m:r>
                                <a:rPr lang="en-US" i="1">
                                  <a:solidFill>
                                    <a:srgbClr val="00B0F0"/>
                                  </a:solidFill>
                                  <a:latin typeface="Cambria Math" panose="02040503050406030204" pitchFamily="18" charset="0"/>
                                </a:rPr>
                                <m:t>𝑥</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sub>
                          </m:sSub>
                        </m:e>
                      </m:d>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𝑡</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d>
                        <m:dPr>
                          <m:begChr m:val="{"/>
                          <m:endChr m:val="}"/>
                          <m:ctrlPr>
                            <a:rPr lang="en-US" i="1">
                              <a:solidFill>
                                <a:srgbClr val="00B0F0"/>
                              </a:solidFill>
                              <a:latin typeface="Cambria Math" panose="02040503050406030204" pitchFamily="18" charset="0"/>
                            </a:rPr>
                          </m:ctrlPr>
                        </m:dPr>
                        <m:e>
                          <m:d>
                            <m:dPr>
                              <m:begChr m:val="["/>
                              <m:endChr m:val="]"/>
                              <m:ctrlPr>
                                <a:rPr lang="en-US" i="1">
                                  <a:solidFill>
                                    <a:srgbClr val="00B0F0"/>
                                  </a:solidFill>
                                  <a:latin typeface="Cambria Math" panose="02040503050406030204" pitchFamily="18" charset="0"/>
                                </a:rPr>
                              </m:ctrlPr>
                            </m:dPr>
                            <m:e>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i="1" smtClean="0">
                                          <a:solidFill>
                                            <a:srgbClr val="00B0F0"/>
                                          </a:solidFill>
                                          <a:latin typeface="Cambria Math" panose="02040503050406030204" pitchFamily="18" charset="0"/>
                                        </a:rPr>
                                      </m:ctrlPr>
                                    </m:acc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𝑆</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𝑘</m:t>
                                          </m:r>
                                        </m:e>
                                        <m:sub>
                                          <m:r>
                                            <a:rPr lang="en-US" b="0" i="1" smtClean="0">
                                              <a:solidFill>
                                                <a:srgbClr val="00B0F0"/>
                                              </a:solidFill>
                                              <a:latin typeface="Cambria Math" panose="02040503050406030204" pitchFamily="18" charset="0"/>
                                            </a:rPr>
                                            <m:t>𝑆</m:t>
                                          </m:r>
                                        </m:sub>
                                      </m:sSub>
                                    </m:e>
                                  </m:acc>
                                </m:e>
                              </m:d>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𝑇</m:t>
                                  </m:r>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den>
                              </m:f>
                            </m:e>
                          </m:d>
                          <m:sSub>
                            <m:sSubPr>
                              <m:ctrlPr>
                                <a:rPr lang="en-US" i="1">
                                  <a:solidFill>
                                    <a:srgbClr val="00B0F0"/>
                                  </a:solidFill>
                                  <a:latin typeface="Cambria Math" panose="02040503050406030204" pitchFamily="18" charset="0"/>
                                </a:rPr>
                              </m:ctrlPr>
                            </m:sSubPr>
                            <m:e>
                              <m:d>
                                <m:dPr>
                                  <m:begChr m:val=""/>
                                  <m:endChr m:val="|"/>
                                  <m:ctrlPr>
                                    <a:rPr lang="en-US" i="1">
                                      <a:solidFill>
                                        <a:srgbClr val="00B0F0"/>
                                      </a:solidFill>
                                      <a:latin typeface="Cambria Math" panose="02040503050406030204" pitchFamily="18" charset="0"/>
                                    </a:rPr>
                                  </m:ctrlPr>
                                </m:dPr>
                                <m:e>
                                  <m:r>
                                    <a:rPr lang="en-US">
                                      <a:solidFill>
                                        <a:srgbClr val="00B0F0"/>
                                      </a:solidFill>
                                      <a:latin typeface="Cambria Math" panose="02040503050406030204" pitchFamily="18" charset="0"/>
                                    </a:rPr>
                                    <m:t>​</m:t>
                                  </m:r>
                                </m:e>
                              </m:d>
                            </m:e>
                            <m:sub>
                              <m:r>
                                <a:rPr lang="en-US" i="1">
                                  <a:solidFill>
                                    <a:srgbClr val="00B0F0"/>
                                  </a:solidFill>
                                  <a:latin typeface="Cambria Math" panose="02040503050406030204" pitchFamily="18" charset="0"/>
                                </a:rPr>
                                <m:t>𝑦</m:t>
                              </m:r>
                            </m:sub>
                          </m:sSub>
                          <m:r>
                            <a:rPr lang="en-US" i="1">
                              <a:solidFill>
                                <a:srgbClr val="00B0F0"/>
                              </a:solidFill>
                              <a:latin typeface="Cambria Math" panose="02040503050406030204" pitchFamily="18" charset="0"/>
                            </a:rPr>
                            <m:t>−</m:t>
                          </m:r>
                          <m:d>
                            <m:dPr>
                              <m:begChr m:val="["/>
                              <m:endChr m:val="]"/>
                              <m:ctrlPr>
                                <a:rPr lang="en-US" i="1">
                                  <a:solidFill>
                                    <a:srgbClr val="00B0F0"/>
                                  </a:solidFill>
                                  <a:latin typeface="Cambria Math" panose="02040503050406030204" pitchFamily="18" charset="0"/>
                                </a:rPr>
                              </m:ctrlPr>
                            </m:dPr>
                            <m:e>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i="1" smtClean="0">
                                          <a:solidFill>
                                            <a:srgbClr val="00B0F0"/>
                                          </a:solidFill>
                                          <a:latin typeface="Cambria Math" panose="02040503050406030204" pitchFamily="18" charset="0"/>
                                        </a:rPr>
                                      </m:ctrlPr>
                                    </m:acc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𝑆</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𝑘</m:t>
                                          </m:r>
                                        </m:e>
                                        <m:sub>
                                          <m:r>
                                            <a:rPr lang="en-US" b="0" i="1" smtClean="0">
                                              <a:solidFill>
                                                <a:srgbClr val="00B0F0"/>
                                              </a:solidFill>
                                              <a:latin typeface="Cambria Math" panose="02040503050406030204" pitchFamily="18" charset="0"/>
                                            </a:rPr>
                                            <m:t>𝑆</m:t>
                                          </m:r>
                                        </m:sub>
                                      </m:sSub>
                                    </m:e>
                                  </m:acc>
                                </m:e>
                              </m:d>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𝑇</m:t>
                                  </m:r>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den>
                              </m:f>
                            </m:e>
                          </m:d>
                          <m:sSub>
                            <m:sSubPr>
                              <m:ctrlPr>
                                <a:rPr lang="en-US" i="1">
                                  <a:solidFill>
                                    <a:srgbClr val="00B0F0"/>
                                  </a:solidFill>
                                  <a:latin typeface="Cambria Math" panose="02040503050406030204" pitchFamily="18" charset="0"/>
                                </a:rPr>
                              </m:ctrlPr>
                            </m:sSubPr>
                            <m:e>
                              <m:d>
                                <m:dPr>
                                  <m:begChr m:val=""/>
                                  <m:endChr m:val="|"/>
                                  <m:ctrlPr>
                                    <a:rPr lang="en-US" i="1">
                                      <a:solidFill>
                                        <a:srgbClr val="00B0F0"/>
                                      </a:solidFill>
                                      <a:latin typeface="Cambria Math" panose="02040503050406030204" pitchFamily="18" charset="0"/>
                                    </a:rPr>
                                  </m:ctrlPr>
                                </m:dPr>
                                <m:e>
                                  <m:r>
                                    <a:rPr lang="en-US" i="1">
                                      <a:solidFill>
                                        <a:srgbClr val="00B0F0"/>
                                      </a:solidFill>
                                      <a:latin typeface="Cambria Math" panose="02040503050406030204" pitchFamily="18" charset="0"/>
                                    </a:rPr>
                                    <m:t>​</m:t>
                                  </m:r>
                                </m:e>
                              </m:d>
                            </m:e>
                            <m:sub>
                              <m:r>
                                <a:rPr lang="en-US" i="1">
                                  <a:solidFill>
                                    <a:srgbClr val="00B0F0"/>
                                  </a:solidFill>
                                  <a:latin typeface="Cambria Math" panose="02040503050406030204" pitchFamily="18" charset="0"/>
                                </a:rPr>
                                <m:t>𝑦</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sub>
                          </m:sSub>
                        </m:e>
                      </m:d>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𝑡</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d>
                        <m:dPr>
                          <m:begChr m:val="{"/>
                          <m:endChr m:val="}"/>
                          <m:ctrlPr>
                            <a:rPr lang="en-US" i="1">
                              <a:solidFill>
                                <a:srgbClr val="00B0F0"/>
                              </a:solidFill>
                              <a:latin typeface="Cambria Math" panose="02040503050406030204" pitchFamily="18" charset="0"/>
                            </a:rPr>
                          </m:ctrlPr>
                        </m:dPr>
                        <m:e>
                          <m:d>
                            <m:dPr>
                              <m:begChr m:val="["/>
                              <m:endChr m:val="]"/>
                              <m:ctrlPr>
                                <a:rPr lang="en-US" i="1">
                                  <a:solidFill>
                                    <a:srgbClr val="00B0F0"/>
                                  </a:solidFill>
                                  <a:latin typeface="Cambria Math" panose="02040503050406030204" pitchFamily="18" charset="0"/>
                                </a:rPr>
                              </m:ctrlPr>
                            </m:dPr>
                            <m:e>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i="1" smtClean="0">
                                          <a:solidFill>
                                            <a:srgbClr val="00B0F0"/>
                                          </a:solidFill>
                                          <a:latin typeface="Cambria Math" panose="02040503050406030204" pitchFamily="18" charset="0"/>
                                        </a:rPr>
                                      </m:ctrlPr>
                                    </m:acc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𝑆</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𝑘</m:t>
                                          </m:r>
                                        </m:e>
                                        <m:sub>
                                          <m:r>
                                            <a:rPr lang="en-US" b="0" i="1" smtClean="0">
                                              <a:solidFill>
                                                <a:srgbClr val="00B0F0"/>
                                              </a:solidFill>
                                              <a:latin typeface="Cambria Math" panose="02040503050406030204" pitchFamily="18" charset="0"/>
                                            </a:rPr>
                                            <m:t>𝑆</m:t>
                                          </m:r>
                                        </m:sub>
                                      </m:sSub>
                                    </m:e>
                                  </m:acc>
                                </m:e>
                              </m:d>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𝑇</m:t>
                                  </m:r>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den>
                              </m:f>
                            </m:e>
                          </m:d>
                          <m:sSub>
                            <m:sSubPr>
                              <m:ctrlPr>
                                <a:rPr lang="en-US" i="1">
                                  <a:solidFill>
                                    <a:srgbClr val="00B0F0"/>
                                  </a:solidFill>
                                  <a:latin typeface="Cambria Math" panose="02040503050406030204" pitchFamily="18" charset="0"/>
                                </a:rPr>
                              </m:ctrlPr>
                            </m:sSubPr>
                            <m:e>
                              <m:d>
                                <m:dPr>
                                  <m:begChr m:val=""/>
                                  <m:endChr m:val="|"/>
                                  <m:ctrlPr>
                                    <a:rPr lang="en-US" i="1">
                                      <a:solidFill>
                                        <a:srgbClr val="00B0F0"/>
                                      </a:solidFill>
                                      <a:latin typeface="Cambria Math" panose="02040503050406030204" pitchFamily="18" charset="0"/>
                                    </a:rPr>
                                  </m:ctrlPr>
                                </m:dPr>
                                <m:e>
                                  <m:r>
                                    <a:rPr lang="en-US">
                                      <a:solidFill>
                                        <a:srgbClr val="00B0F0"/>
                                      </a:solidFill>
                                      <a:latin typeface="Cambria Math" panose="02040503050406030204" pitchFamily="18" charset="0"/>
                                    </a:rPr>
                                    <m:t>​</m:t>
                                  </m:r>
                                </m:e>
                              </m:d>
                            </m:e>
                            <m:sub>
                              <m:r>
                                <a:rPr lang="en-US" i="1">
                                  <a:solidFill>
                                    <a:srgbClr val="00B0F0"/>
                                  </a:solidFill>
                                  <a:latin typeface="Cambria Math" panose="02040503050406030204" pitchFamily="18" charset="0"/>
                                </a:rPr>
                                <m:t>𝑧</m:t>
                              </m:r>
                            </m:sub>
                          </m:sSub>
                          <m:r>
                            <a:rPr lang="en-US" i="1">
                              <a:solidFill>
                                <a:srgbClr val="00B0F0"/>
                              </a:solidFill>
                              <a:latin typeface="Cambria Math" panose="02040503050406030204" pitchFamily="18" charset="0"/>
                            </a:rPr>
                            <m:t>−</m:t>
                          </m:r>
                          <m:d>
                            <m:dPr>
                              <m:begChr m:val="["/>
                              <m:endChr m:val="]"/>
                              <m:ctrlPr>
                                <a:rPr lang="en-US" i="1">
                                  <a:solidFill>
                                    <a:srgbClr val="00B0F0"/>
                                  </a:solidFill>
                                  <a:latin typeface="Cambria Math" panose="02040503050406030204" pitchFamily="18" charset="0"/>
                                </a:rPr>
                              </m:ctrlPr>
                            </m:dPr>
                            <m:e>
                              <m:d>
                                <m:dPr>
                                  <m:ctrlPr>
                                    <a:rPr lang="en-US" i="1">
                                      <a:solidFill>
                                        <a:srgbClr val="00B0F0"/>
                                      </a:solidFill>
                                      <a:latin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i="1" smtClean="0">
                                          <a:solidFill>
                                            <a:srgbClr val="00B0F0"/>
                                          </a:solidFill>
                                          <a:latin typeface="Cambria Math" panose="02040503050406030204" pitchFamily="18" charset="0"/>
                                        </a:rPr>
                                      </m:ctrlPr>
                                    </m:acc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𝑆</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𝑘</m:t>
                                          </m:r>
                                        </m:e>
                                        <m:sub>
                                          <m:r>
                                            <a:rPr lang="en-US" b="0" i="1" smtClean="0">
                                              <a:solidFill>
                                                <a:srgbClr val="00B0F0"/>
                                              </a:solidFill>
                                              <a:latin typeface="Cambria Math" panose="02040503050406030204" pitchFamily="18" charset="0"/>
                                            </a:rPr>
                                            <m:t>𝑆</m:t>
                                          </m:r>
                                        </m:sub>
                                      </m:sSub>
                                    </m:e>
                                  </m:acc>
                                </m:e>
                              </m:d>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𝑇</m:t>
                                  </m:r>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den>
                              </m:f>
                            </m:e>
                          </m:d>
                          <m:sSub>
                            <m:sSubPr>
                              <m:ctrlPr>
                                <a:rPr lang="en-US" i="1">
                                  <a:solidFill>
                                    <a:srgbClr val="00B0F0"/>
                                  </a:solidFill>
                                  <a:latin typeface="Cambria Math" panose="02040503050406030204" pitchFamily="18" charset="0"/>
                                </a:rPr>
                              </m:ctrlPr>
                            </m:sSubPr>
                            <m:e>
                              <m:d>
                                <m:dPr>
                                  <m:begChr m:val=""/>
                                  <m:endChr m:val="|"/>
                                  <m:ctrlPr>
                                    <a:rPr lang="en-US" i="1">
                                      <a:solidFill>
                                        <a:srgbClr val="00B0F0"/>
                                      </a:solidFill>
                                      <a:latin typeface="Cambria Math" panose="02040503050406030204" pitchFamily="18" charset="0"/>
                                    </a:rPr>
                                  </m:ctrlPr>
                                </m:dPr>
                                <m:e>
                                  <m:r>
                                    <a:rPr lang="en-US" i="1">
                                      <a:solidFill>
                                        <a:srgbClr val="00B0F0"/>
                                      </a:solidFill>
                                      <a:latin typeface="Cambria Math" panose="02040503050406030204" pitchFamily="18" charset="0"/>
                                    </a:rPr>
                                    <m:t>​</m:t>
                                  </m:r>
                                </m:e>
                              </m:d>
                            </m:e>
                            <m:sub>
                              <m:r>
                                <a:rPr lang="en-US" i="1">
                                  <a:solidFill>
                                    <a:srgbClr val="00B0F0"/>
                                  </a:solidFill>
                                  <a:latin typeface="Cambria Math" panose="02040503050406030204" pitchFamily="18" charset="0"/>
                                </a:rPr>
                                <m:t>𝑧</m:t>
                              </m:r>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sub>
                          </m:sSub>
                        </m:e>
                      </m:d>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𝑝</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𝑇</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Sub>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𝑝</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𝑇</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𝑝</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𝑇</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Sub>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𝑝</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𝑇</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𝑝</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𝑇</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Sub>
                                  <m:r>
                                    <a:rPr lang="en-US" b="0" i="1" smtClean="0">
                                      <a:solidFill>
                                        <a:schemeClr val="accent2"/>
                                      </a:solidFill>
                                      <a:latin typeface="Cambria Math" panose="02040503050406030204" pitchFamily="18" charset="0"/>
                                    </a:rPr>
                                    <m:t> −</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𝑝</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𝑆</m:t>
                                          </m:r>
                                        </m:sub>
                                      </m:sSub>
                                      <m:r>
                                        <a:rPr lang="en-US" b="0" i="1" smtClean="0">
                                          <a:solidFill>
                                            <a:schemeClr val="accent2"/>
                                          </a:solidFill>
                                          <a:latin typeface="Cambria Math" panose="02040503050406030204" pitchFamily="18" charset="0"/>
                                        </a:rPr>
                                        <m:t>𝑇</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tx1"/>
                          </a:solidFill>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𝑉</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e>
                      </m:nary>
                      <m:r>
                        <a:rPr lang="en-US" i="1">
                          <a:latin typeface="Cambria Math" panose="02040503050406030204" pitchFamily="18" charset="0"/>
                        </a:rPr>
                        <m:t>=0</m:t>
                      </m:r>
                    </m:oMath>
                  </m:oMathPara>
                </a14:m>
                <a:endParaRPr lang="en-US" altLang="zh-CN" dirty="0" smtClean="0"/>
              </a:p>
              <a:p>
                <a:endParaRPr lang="en-US" altLang="zh-CN" dirty="0"/>
              </a:p>
              <a:p>
                <a:pPr marL="285750" indent="-285750">
                  <a:buFont typeface="Wingdings" panose="05000000000000000000" pitchFamily="2" charset="2"/>
                  <a:buChar char="§"/>
                </a:pPr>
                <a:r>
                  <a:rPr lang="zh-CN" altLang="en-US" dirty="0" smtClean="0"/>
                  <a:t>上式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oMath>
                </a14:m>
                <a:r>
                  <a:rPr lang="zh-CN" altLang="en-US" dirty="0" smtClean="0"/>
                  <a:t>，并除以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smtClean="0"/>
                  <a:t>，则得：</a:t>
                </a:r>
                <a:endParaRPr lang="en-US" altLang="zh-CN" dirty="0" smtClean="0"/>
              </a:p>
              <a:p>
                <a:pPr marL="285750" indent="-285750">
                  <a:buFont typeface="Wingdings" panose="05000000000000000000" pitchFamily="2" charset="2"/>
                  <a:buChar char="§"/>
                </a:pPr>
                <a:endParaRPr lang="en-US" altLang="zh-CN" dirty="0" smtClean="0"/>
              </a:p>
              <a:p>
                <a:pPr/>
                <a14:m>
                  <m:oMathPara xmlns:m="http://schemas.openxmlformats.org/officeDocument/2006/math">
                    <m:oMathParaPr>
                      <m:jc m:val="centerGroup"/>
                    </m:oMathParaPr>
                    <m:oMath xmlns:m="http://schemas.openxmlformats.org/officeDocument/2006/math">
                      <m:f>
                        <m:fPr>
                          <m:ctrlPr>
                            <a:rPr lang="en-US" altLang="zh-CN" i="1" smtClean="0">
                              <a:solidFill>
                                <a:srgbClr val="FF0000"/>
                              </a:solidFill>
                              <a:latin typeface="Cambria Math" panose="02040503050406030204" pitchFamily="18" charset="0"/>
                            </a:rPr>
                          </m:ctrlPr>
                        </m:fPr>
                        <m:num>
                          <m:r>
                            <a:rPr lang="en-US" altLang="zh-CN" i="1" smtClean="0">
                              <a:solidFill>
                                <a:srgbClr val="FF0000"/>
                              </a:solidFill>
                              <a:latin typeface="Cambria Math" panose="02040503050406030204" pitchFamily="18" charset="0"/>
                            </a:rPr>
                            <m:t>𝜕</m:t>
                          </m:r>
                          <m:d>
                            <m:dPr>
                              <m:begChr m:val="["/>
                              <m:endChr m:val="]"/>
                              <m:ctrlPr>
                                <a:rPr lang="en-US" altLang="zh-CN" b="0" i="1" smtClean="0">
                                  <a:solidFill>
                                    <a:srgbClr val="FF0000"/>
                                  </a:solidFill>
                                  <a:latin typeface="Cambria Math" panose="02040503050406030204" pitchFamily="18" charset="0"/>
                                </a:rPr>
                              </m:ctrlPr>
                            </m:dPr>
                            <m:e>
                              <m:d>
                                <m:dPr>
                                  <m:ctrlPr>
                                    <a:rPr lang="en-US" altLang="zh-CN" b="0" i="1" smtClean="0">
                                      <a:solidFill>
                                        <a:srgbClr val="FF0000"/>
                                      </a:solidFill>
                                      <a:latin typeface="Cambria Math" panose="02040503050406030204" pitchFamily="18" charset="0"/>
                                    </a:rPr>
                                  </m:ctrlPr>
                                </m:dPr>
                                <m:e>
                                  <m:acc>
                                    <m:accPr>
                                      <m:chr m:val="̅"/>
                                      <m:ctrlPr>
                                        <a:rPr lang="en-US" altLang="zh-CN" b="0"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acc>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sub>
                                  </m:sSub>
                                </m:e>
                              </m:d>
                              <m:r>
                                <a:rPr lang="en-US" altLang="zh-CN" b="0" i="1" smtClean="0">
                                  <a:solidFill>
                                    <a:srgbClr val="FF0000"/>
                                  </a:solidFill>
                                  <a:latin typeface="Cambria Math" panose="02040503050406030204" pitchFamily="18" charset="0"/>
                                </a:rPr>
                                <m:t>𝑇</m:t>
                              </m:r>
                            </m:e>
                          </m:d>
                        </m:num>
                        <m:den>
                          <m:r>
                            <a:rPr lang="en-US" altLang="zh-CN"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solidFill>
                            <a:srgbClr val="00B050"/>
                          </a:solidFill>
                          <a:latin typeface="Cambria Math" panose="02040503050406030204" pitchFamily="18" charset="0"/>
                          <a:ea typeface="Cambria Math" panose="02040503050406030204" pitchFamily="18" charset="0"/>
                        </a:rPr>
                        <m:t>𝛻</m:t>
                      </m:r>
                      <m:r>
                        <a:rPr lang="en-US" altLang="zh-CN" b="0" i="1" smtClean="0">
                          <a:solidFill>
                            <a:srgbClr val="00B050"/>
                          </a:solidFill>
                          <a:latin typeface="Cambria Math" panose="02040503050406030204" pitchFamily="18" charset="0"/>
                          <a:ea typeface="Cambria Math" panose="02040503050406030204" pitchFamily="18" charset="0"/>
                        </a:rPr>
                        <m:t>.</m:t>
                      </m:r>
                      <m:d>
                        <m:dPr>
                          <m:ctrlPr>
                            <a:rPr lang="en-US" altLang="zh-CN" b="0" i="1" smtClean="0">
                              <a:solidFill>
                                <a:srgbClr val="00B050"/>
                              </a:solidFill>
                              <a:latin typeface="Cambria Math" panose="02040503050406030204" pitchFamily="18" charset="0"/>
                              <a:ea typeface="Cambria Math" panose="02040503050406030204" pitchFamily="18" charset="0"/>
                            </a:rPr>
                          </m:ctrlPr>
                        </m:dPr>
                        <m:e>
                          <m:acc>
                            <m:accPr>
                              <m:chr m:val="⃗"/>
                              <m:ctrlPr>
                                <a:rPr lang="en-US" altLang="zh-CN" b="0" i="1" smtClean="0">
                                  <a:solidFill>
                                    <a:srgbClr val="00B050"/>
                                  </a:solidFill>
                                  <a:latin typeface="Cambria Math" panose="02040503050406030204" pitchFamily="18" charset="0"/>
                                  <a:ea typeface="Cambria Math" panose="02040503050406030204" pitchFamily="18" charset="0"/>
                                </a:rPr>
                              </m:ctrlPr>
                            </m:accPr>
                            <m:e>
                              <m:r>
                                <a:rPr lang="en-US" altLang="zh-CN" b="0" i="1" smtClean="0">
                                  <a:solidFill>
                                    <a:srgbClr val="00B050"/>
                                  </a:solidFill>
                                  <a:latin typeface="Cambria Math" panose="02040503050406030204" pitchFamily="18" charset="0"/>
                                  <a:ea typeface="Cambria Math" panose="02040503050406030204" pitchFamily="18" charset="0"/>
                                </a:rPr>
                                <m:t>𝑣</m:t>
                              </m:r>
                            </m:e>
                          </m:acc>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𝑝</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𝐿</m:t>
                              </m:r>
                            </m:sub>
                          </m:sSub>
                          <m:r>
                            <a:rPr lang="en-US" altLang="zh-CN" b="0" i="1" smtClean="0">
                              <a:solidFill>
                                <a:srgbClr val="00B050"/>
                              </a:solidFill>
                              <a:latin typeface="Cambria Math" panose="02040503050406030204" pitchFamily="18" charset="0"/>
                            </a:rPr>
                            <m:t>𝑇</m:t>
                          </m:r>
                        </m:e>
                      </m:d>
                      <m:r>
                        <a:rPr lang="en-US" altLang="zh-CN" b="0" i="1" smtClean="0">
                          <a:solidFill>
                            <a:srgbClr val="00B0F0"/>
                          </a:solidFill>
                          <a:latin typeface="Cambria Math" panose="02040503050406030204" pitchFamily="18" charset="0"/>
                          <a:ea typeface="Cambria Math" panose="02040503050406030204" pitchFamily="18" charset="0"/>
                        </a:rPr>
                        <m:t>−</m:t>
                      </m:r>
                      <m:r>
                        <a:rPr lang="en-US" altLang="zh-CN" b="0" i="1" smtClean="0">
                          <a:solidFill>
                            <a:srgbClr val="00B0F0"/>
                          </a:solidFill>
                          <a:latin typeface="Cambria Math" panose="02040503050406030204" pitchFamily="18" charset="0"/>
                          <a:ea typeface="Cambria Math" panose="02040503050406030204" pitchFamily="18" charset="0"/>
                        </a:rPr>
                        <m:t>𝛻</m:t>
                      </m:r>
                      <m:r>
                        <a:rPr lang="en-US" altLang="zh-CN" b="0" i="1" smtClean="0">
                          <a:solidFill>
                            <a:srgbClr val="00B0F0"/>
                          </a:solidFill>
                          <a:latin typeface="Cambria Math" panose="02040503050406030204" pitchFamily="18" charset="0"/>
                          <a:ea typeface="Cambria Math" panose="02040503050406030204" pitchFamily="18" charset="0"/>
                        </a:rPr>
                        <m:t>.</m:t>
                      </m:r>
                      <m:d>
                        <m:dPr>
                          <m:begChr m:val="["/>
                          <m:endChr m:val="]"/>
                          <m:ctrlPr>
                            <a:rPr lang="en-US" altLang="zh-CN" b="0" i="1" smtClean="0">
                              <a:solidFill>
                                <a:srgbClr val="00B0F0"/>
                              </a:solidFill>
                              <a:latin typeface="Cambria Math" panose="02040503050406030204" pitchFamily="18" charset="0"/>
                              <a:ea typeface="Cambria Math" panose="02040503050406030204" pitchFamily="18" charset="0"/>
                            </a:rPr>
                          </m:ctrlPr>
                        </m:dPr>
                        <m:e>
                          <m:d>
                            <m:dPr>
                              <m:ctrlPr>
                                <a:rPr lang="en-US" altLang="zh-CN" b="0" i="1" smtClean="0">
                                  <a:solidFill>
                                    <a:srgbClr val="00B0F0"/>
                                  </a:solidFill>
                                  <a:latin typeface="Cambria Math" panose="02040503050406030204" pitchFamily="18" charset="0"/>
                                  <a:ea typeface="Cambria Math" panose="02040503050406030204" pitchFamily="18" charset="0"/>
                                </a:rPr>
                              </m:ctrlPr>
                            </m:dPr>
                            <m:e>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𝑓</m:t>
                                  </m:r>
                                </m:e>
                                <m:sub>
                                  <m:r>
                                    <a:rPr lang="en-US" i="1">
                                      <a:solidFill>
                                        <a:srgbClr val="00B0F0"/>
                                      </a:solidFill>
                                      <a:latin typeface="Cambria Math" panose="02040503050406030204" pitchFamily="18" charset="0"/>
                                    </a:rPr>
                                    <m:t>𝐿</m:t>
                                  </m:r>
                                </m:sub>
                              </m:sSub>
                              <m:sSub>
                                <m:sSubPr>
                                  <m:ctrlPr>
                                    <a:rPr lang="en-US" i="1">
                                      <a:solidFill>
                                        <a:srgbClr val="00B0F0"/>
                                      </a:solidFill>
                                      <a:latin typeface="Cambria Math" panose="02040503050406030204" pitchFamily="18" charset="0"/>
                                    </a:rPr>
                                  </m:ctrlPr>
                                </m:sSubPr>
                                <m:e>
                                  <m:r>
                                    <a:rPr lang="en-US" i="1">
                                      <a:solidFill>
                                        <a:srgbClr val="00B0F0"/>
                                      </a:solidFill>
                                      <a:latin typeface="Cambria Math" panose="02040503050406030204" pitchFamily="18" charset="0"/>
                                    </a:rPr>
                                    <m:t>𝑘</m:t>
                                  </m:r>
                                </m:e>
                                <m:sub>
                                  <m:r>
                                    <a:rPr lang="en-US" i="1">
                                      <a:solidFill>
                                        <a:srgbClr val="00B0F0"/>
                                      </a:solidFill>
                                      <a:latin typeface="Cambria Math" panose="02040503050406030204" pitchFamily="18" charset="0"/>
                                    </a:rPr>
                                    <m:t>𝐿</m:t>
                                  </m:r>
                                </m:sub>
                              </m:sSub>
                              <m:r>
                                <a:rPr lang="en-US" i="1">
                                  <a:solidFill>
                                    <a:srgbClr val="00B0F0"/>
                                  </a:solidFill>
                                  <a:latin typeface="Cambria Math" panose="02040503050406030204" pitchFamily="18" charset="0"/>
                                </a:rPr>
                                <m:t>+</m:t>
                              </m:r>
                              <m:acc>
                                <m:accPr>
                                  <m:chr m:val="̅"/>
                                  <m:ctrlPr>
                                    <a:rPr lang="en-US" altLang="zh-CN" i="1" smtClean="0">
                                      <a:solidFill>
                                        <a:srgbClr val="00B0F0"/>
                                      </a:solidFill>
                                      <a:latin typeface="Cambria Math" panose="02040503050406030204" pitchFamily="18" charset="0"/>
                                    </a:rPr>
                                  </m:ctrlPr>
                                </m:accPr>
                                <m:e>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𝑓</m:t>
                                      </m:r>
                                    </m:e>
                                    <m:sub>
                                      <m:r>
                                        <a:rPr lang="en-US" altLang="zh-CN" b="0" i="1" smtClean="0">
                                          <a:solidFill>
                                            <a:srgbClr val="00B0F0"/>
                                          </a:solidFill>
                                          <a:latin typeface="Cambria Math" panose="02040503050406030204" pitchFamily="18" charset="0"/>
                                        </a:rPr>
                                        <m:t>𝑆</m:t>
                                      </m:r>
                                    </m:sub>
                                  </m:sSub>
                                  <m:sSub>
                                    <m:sSubPr>
                                      <m:ctrlPr>
                                        <a:rPr lang="en-US" altLang="zh-CN" b="0" i="1" smtClean="0">
                                          <a:solidFill>
                                            <a:srgbClr val="00B0F0"/>
                                          </a:solidFill>
                                          <a:latin typeface="Cambria Math" panose="02040503050406030204" pitchFamily="18" charset="0"/>
                                        </a:rPr>
                                      </m:ctrlPr>
                                    </m:sSubPr>
                                    <m:e>
                                      <m:r>
                                        <a:rPr lang="en-US" altLang="zh-CN" b="0" i="1" smtClean="0">
                                          <a:solidFill>
                                            <a:srgbClr val="00B0F0"/>
                                          </a:solidFill>
                                          <a:latin typeface="Cambria Math" panose="02040503050406030204" pitchFamily="18" charset="0"/>
                                        </a:rPr>
                                        <m:t>𝑘</m:t>
                                      </m:r>
                                    </m:e>
                                    <m:sub>
                                      <m:r>
                                        <a:rPr lang="en-US" altLang="zh-CN" b="0" i="1" smtClean="0">
                                          <a:solidFill>
                                            <a:srgbClr val="00B0F0"/>
                                          </a:solidFill>
                                          <a:latin typeface="Cambria Math" panose="02040503050406030204" pitchFamily="18" charset="0"/>
                                        </a:rPr>
                                        <m:t>𝑆</m:t>
                                      </m:r>
                                    </m:sub>
                                  </m:sSub>
                                </m:e>
                              </m:acc>
                            </m:e>
                          </m:d>
                          <m:r>
                            <a:rPr lang="en-US" altLang="zh-CN" b="0" i="1" smtClean="0">
                              <a:solidFill>
                                <a:srgbClr val="00B0F0"/>
                              </a:solidFill>
                              <a:latin typeface="Cambria Math" panose="02040503050406030204" pitchFamily="18" charset="0"/>
                              <a:ea typeface="Cambria Math" panose="02040503050406030204" pitchFamily="18" charset="0"/>
                            </a:rPr>
                            <m:t>𝛻</m:t>
                          </m:r>
                          <m:r>
                            <a:rPr lang="en-US" altLang="zh-CN" b="0" i="1" smtClean="0">
                              <a:solidFill>
                                <a:srgbClr val="00B0F0"/>
                              </a:solidFill>
                              <a:latin typeface="Cambria Math" panose="02040503050406030204" pitchFamily="18" charset="0"/>
                              <a:ea typeface="Cambria Math" panose="02040503050406030204" pitchFamily="18" charset="0"/>
                            </a:rPr>
                            <m:t>𝑇</m:t>
                          </m:r>
                        </m:e>
                      </m:d>
                      <m:r>
                        <a:rPr lang="en-US" altLang="zh-CN" b="0" i="1" smtClean="0">
                          <a:solidFill>
                            <a:schemeClr val="accent2"/>
                          </a:solidFill>
                          <a:latin typeface="Cambria Math" panose="02040503050406030204" pitchFamily="18" charset="0"/>
                          <a:ea typeface="Cambria Math" panose="02040503050406030204" pitchFamily="18" charset="0"/>
                        </a:rPr>
                        <m:t>+</m:t>
                      </m:r>
                      <m:nary>
                        <m:naryPr>
                          <m:chr m:val="∑"/>
                          <m:supHide m:val="on"/>
                          <m:ctrlPr>
                            <a:rPr lang="en-US" altLang="zh-CN" b="0" i="1" smtClean="0">
                              <a:solidFill>
                                <a:schemeClr val="accent2"/>
                              </a:solidFill>
                              <a:latin typeface="Cambria Math" panose="02040503050406030204" pitchFamily="18" charset="0"/>
                              <a:ea typeface="Cambria Math" panose="02040503050406030204" pitchFamily="18" charset="0"/>
                            </a:rPr>
                          </m:ctrlPr>
                        </m:naryPr>
                        <m:sub>
                          <m:r>
                            <m:rPr>
                              <m:brk m:alnAt="7"/>
                            </m:rPr>
                            <a:rPr lang="en-US" altLang="zh-CN" b="0" i="1" smtClean="0">
                              <a:solidFill>
                                <a:schemeClr val="accent2"/>
                              </a:solidFill>
                              <a:latin typeface="Cambria Math" panose="02040503050406030204" pitchFamily="18" charset="0"/>
                              <a:ea typeface="Cambria Math" panose="02040503050406030204" pitchFamily="18" charset="0"/>
                            </a:rPr>
                            <m:t>𝑖</m:t>
                          </m:r>
                        </m:sub>
                        <m:sup/>
                        <m:e>
                          <m:d>
                            <m:dPr>
                              <m:begChr m:val="["/>
                              <m:endChr m:val="]"/>
                              <m:ctrlPr>
                                <a:rPr lang="en-US" altLang="zh-CN" b="0" i="1" smtClean="0">
                                  <a:solidFill>
                                    <a:schemeClr val="accent2"/>
                                  </a:solidFill>
                                  <a:latin typeface="Cambria Math" panose="02040503050406030204" pitchFamily="18" charset="0"/>
                                  <a:ea typeface="Cambria Math" panose="02040503050406030204" pitchFamily="18" charset="0"/>
                                </a:rPr>
                              </m:ctrlPr>
                            </m:dPr>
                            <m:e>
                              <m:r>
                                <a:rPr lang="en-US" altLang="zh-CN" b="0" i="0"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m:t>
                              </m:r>
                              <m:sSub>
                                <m:sSubPr>
                                  <m:ctrlPr>
                                    <a:rPr lang="en-US" altLang="zh-CN" b="0" i="1" smtClean="0">
                                      <a:solidFill>
                                        <a:schemeClr val="accent2"/>
                                      </a:solidFill>
                                      <a:latin typeface="Cambria Math" panose="02040503050406030204" pitchFamily="18" charset="0"/>
                                      <a:ea typeface="Cambria Math" panose="02040503050406030204" pitchFamily="18" charset="0"/>
                                    </a:rPr>
                                  </m:ctrlPr>
                                </m:sSubPr>
                                <m:e>
                                  <m:d>
                                    <m:dPr>
                                      <m:ctrlPr>
                                        <a:rPr lang="en-US" altLang="zh-CN" b="0" i="1" smtClean="0">
                                          <a:solidFill>
                                            <a:schemeClr val="accent2"/>
                                          </a:solidFill>
                                          <a:latin typeface="Cambria Math" panose="02040503050406030204" pitchFamily="18" charset="0"/>
                                          <a:ea typeface="Cambria Math" panose="02040503050406030204" pitchFamily="18" charset="0"/>
                                        </a:rPr>
                                      </m:ctrlPr>
                                    </m:dPr>
                                    <m:e>
                                      <m:acc>
                                        <m:accPr>
                                          <m:chr m:val="⃗"/>
                                          <m:ctrlPr>
                                            <a:rPr lang="en-US" altLang="zh-CN" b="0" i="1" smtClean="0">
                                              <a:solidFill>
                                                <a:schemeClr val="accent2"/>
                                              </a:solidFill>
                                              <a:latin typeface="Cambria Math" panose="02040503050406030204" pitchFamily="18" charset="0"/>
                                              <a:ea typeface="Cambria Math" panose="02040503050406030204" pitchFamily="18" charset="0"/>
                                            </a:rPr>
                                          </m:ctrlPr>
                                        </m:accPr>
                                        <m:e>
                                          <m:sSub>
                                            <m:sSubPr>
                                              <m:ctrlPr>
                                                <a:rPr lang="en-US" altLang="zh-CN" b="0" i="1" smtClean="0">
                                                  <a:solidFill>
                                                    <a:schemeClr val="accent2"/>
                                                  </a:solidFill>
                                                  <a:latin typeface="Cambria Math" panose="02040503050406030204" pitchFamily="18" charset="0"/>
                                                  <a:ea typeface="Cambria Math" panose="02040503050406030204" pitchFamily="18" charset="0"/>
                                                </a:rPr>
                                              </m:ctrlPr>
                                            </m:sSubPr>
                                            <m:e>
                                              <m:r>
                                                <a:rPr lang="en-US" altLang="zh-CN" b="0" i="1" smtClean="0">
                                                  <a:solidFill>
                                                    <a:schemeClr val="accent2"/>
                                                  </a:solidFill>
                                                  <a:latin typeface="Cambria Math" panose="02040503050406030204" pitchFamily="18" charset="0"/>
                                                  <a:ea typeface="Cambria Math" panose="02040503050406030204" pitchFamily="18" charset="0"/>
                                                </a:rPr>
                                                <m:t>𝑉</m:t>
                                              </m:r>
                                            </m:e>
                                            <m:sub>
                                              <m:r>
                                                <a:rPr lang="en-US" altLang="zh-CN" b="0" i="1" smtClean="0">
                                                  <a:solidFill>
                                                    <a:schemeClr val="accent2"/>
                                                  </a:solidFill>
                                                  <a:latin typeface="Cambria Math" panose="02040503050406030204" pitchFamily="18" charset="0"/>
                                                  <a:ea typeface="Cambria Math" panose="02040503050406030204" pitchFamily="18" charset="0"/>
                                                </a:rPr>
                                                <m:t>𝑆</m:t>
                                              </m:r>
                                            </m:sub>
                                          </m:sSub>
                                        </m:e>
                                      </m:acc>
                                      <m:sSub>
                                        <m:sSubPr>
                                          <m:ctrlPr>
                                            <a:rPr lang="en-US" altLang="zh-CN" b="0" i="1" smtClean="0">
                                              <a:solidFill>
                                                <a:schemeClr val="accent2"/>
                                              </a:solidFill>
                                              <a:latin typeface="Cambria Math" panose="02040503050406030204" pitchFamily="18" charset="0"/>
                                              <a:ea typeface="Cambria Math" panose="02040503050406030204" pitchFamily="18" charset="0"/>
                                            </a:rPr>
                                          </m:ctrlPr>
                                        </m:sSubPr>
                                        <m:e>
                                          <m:r>
                                            <a:rPr lang="en-US" altLang="zh-CN" b="0" i="1" smtClean="0">
                                              <a:solidFill>
                                                <a:schemeClr val="accent2"/>
                                              </a:solidFill>
                                              <a:latin typeface="Cambria Math" panose="02040503050406030204" pitchFamily="18" charset="0"/>
                                              <a:ea typeface="Cambria Math" panose="02040503050406030204" pitchFamily="18" charset="0"/>
                                            </a:rPr>
                                            <m:t>𝑓</m:t>
                                          </m:r>
                                        </m:e>
                                        <m:sub>
                                          <m:r>
                                            <a:rPr lang="en-US" altLang="zh-CN" b="0" i="1" smtClean="0">
                                              <a:solidFill>
                                                <a:schemeClr val="accent2"/>
                                              </a:solidFill>
                                              <a:latin typeface="Cambria Math" panose="02040503050406030204" pitchFamily="18" charset="0"/>
                                              <a:ea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ea typeface="Cambria Math" panose="02040503050406030204" pitchFamily="18" charset="0"/>
                                            </a:rPr>
                                          </m:ctrlPr>
                                        </m:sSubPr>
                                        <m:e>
                                          <m:r>
                                            <a:rPr lang="en-US" altLang="zh-CN" b="0" i="1" smtClean="0">
                                              <a:solidFill>
                                                <a:schemeClr val="accent2"/>
                                              </a:solidFill>
                                              <a:latin typeface="Cambria Math" panose="02040503050406030204" pitchFamily="18" charset="0"/>
                                              <a:ea typeface="Cambria Math" panose="02040503050406030204" pitchFamily="18" charset="0"/>
                                            </a:rPr>
                                            <m:t>𝜌</m:t>
                                          </m:r>
                                        </m:e>
                                        <m:sub>
                                          <m:r>
                                            <a:rPr lang="en-US" altLang="zh-CN" b="0" i="1" smtClean="0">
                                              <a:solidFill>
                                                <a:schemeClr val="accent2"/>
                                              </a:solidFill>
                                              <a:latin typeface="Cambria Math" panose="02040503050406030204" pitchFamily="18" charset="0"/>
                                              <a:ea typeface="Cambria Math" panose="02040503050406030204" pitchFamily="18" charset="0"/>
                                            </a:rPr>
                                            <m:t>𝑆</m:t>
                                          </m:r>
                                        </m:sub>
                                      </m:sSub>
                                      <m:sSub>
                                        <m:sSubPr>
                                          <m:ctrlPr>
                                            <a:rPr lang="en-US" altLang="zh-CN" b="0" i="1" smtClean="0">
                                              <a:solidFill>
                                                <a:schemeClr val="accent2"/>
                                              </a:solidFill>
                                              <a:latin typeface="Cambria Math" panose="02040503050406030204" pitchFamily="18" charset="0"/>
                                              <a:ea typeface="Cambria Math" panose="02040503050406030204" pitchFamily="18" charset="0"/>
                                            </a:rPr>
                                          </m:ctrlPr>
                                        </m:sSubPr>
                                        <m:e>
                                          <m:r>
                                            <a:rPr lang="en-US" altLang="zh-CN" b="0" i="1" smtClean="0">
                                              <a:solidFill>
                                                <a:schemeClr val="accent2"/>
                                              </a:solidFill>
                                              <a:latin typeface="Cambria Math" panose="02040503050406030204" pitchFamily="18" charset="0"/>
                                              <a:ea typeface="Cambria Math" panose="02040503050406030204" pitchFamily="18" charset="0"/>
                                            </a:rPr>
                                            <m:t>𝐶</m:t>
                                          </m:r>
                                        </m:e>
                                        <m:sub>
                                          <m:r>
                                            <a:rPr lang="en-US" altLang="zh-CN" b="0" i="1" smtClean="0">
                                              <a:solidFill>
                                                <a:schemeClr val="accent2"/>
                                              </a:solidFill>
                                              <a:latin typeface="Cambria Math" panose="02040503050406030204" pitchFamily="18" charset="0"/>
                                              <a:ea typeface="Cambria Math" panose="02040503050406030204" pitchFamily="18" charset="0"/>
                                            </a:rPr>
                                            <m:t>𝑝</m:t>
                                          </m:r>
                                          <m:r>
                                            <a:rPr lang="en-US" altLang="zh-CN" b="0" i="1" smtClean="0">
                                              <a:solidFill>
                                                <a:schemeClr val="accent2"/>
                                              </a:solidFill>
                                              <a:latin typeface="Cambria Math" panose="02040503050406030204" pitchFamily="18" charset="0"/>
                                              <a:ea typeface="Cambria Math" panose="02040503050406030204" pitchFamily="18" charset="0"/>
                                            </a:rPr>
                                            <m:t>,</m:t>
                                          </m:r>
                                          <m:r>
                                            <a:rPr lang="en-US" altLang="zh-CN" b="0" i="1" smtClean="0">
                                              <a:solidFill>
                                                <a:schemeClr val="accent2"/>
                                              </a:solidFill>
                                              <a:latin typeface="Cambria Math" panose="02040503050406030204" pitchFamily="18" charset="0"/>
                                              <a:ea typeface="Cambria Math" panose="02040503050406030204" pitchFamily="18" charset="0"/>
                                            </a:rPr>
                                            <m:t>𝑆</m:t>
                                          </m:r>
                                        </m:sub>
                                      </m:sSub>
                                      <m:r>
                                        <a:rPr lang="en-US" altLang="zh-CN" b="0" i="1" smtClean="0">
                                          <a:solidFill>
                                            <a:schemeClr val="accent2"/>
                                          </a:solidFill>
                                          <a:latin typeface="Cambria Math" panose="02040503050406030204" pitchFamily="18" charset="0"/>
                                          <a:ea typeface="Cambria Math" panose="02040503050406030204" pitchFamily="18" charset="0"/>
                                        </a:rPr>
                                        <m:t>𝑇</m:t>
                                      </m:r>
                                    </m:e>
                                  </m:d>
                                </m:e>
                                <m:sub>
                                  <m:r>
                                    <a:rPr lang="en-US" altLang="zh-CN" b="0" i="1" smtClean="0">
                                      <a:solidFill>
                                        <a:schemeClr val="accent2"/>
                                      </a:solidFill>
                                      <a:latin typeface="Cambria Math" panose="02040503050406030204" pitchFamily="18" charset="0"/>
                                      <a:ea typeface="Cambria Math" panose="02040503050406030204" pitchFamily="18" charset="0"/>
                                    </a:rPr>
                                    <m:t>𝑖</m:t>
                                  </m:r>
                                </m:sub>
                              </m:sSub>
                            </m:e>
                          </m:d>
                        </m:e>
                      </m:nary>
                      <m:r>
                        <a:rPr lang="en-US" altLang="zh-CN" b="0" i="1" smtClean="0">
                          <a:solidFill>
                            <a:schemeClr val="tx1"/>
                          </a:solidFill>
                          <a:latin typeface="Cambria Math" panose="02040503050406030204" pitchFamily="18" charset="0"/>
                          <a:ea typeface="Cambria Math" panose="02040503050406030204" pitchFamily="18" charset="0"/>
                        </a:rPr>
                        <m:t>−</m:t>
                      </m:r>
                      <m:nary>
                        <m:naryPr>
                          <m:chr m:val="∑"/>
                          <m:supHide m:val="on"/>
                          <m:ctrlPr>
                            <a:rPr lang="en-US" altLang="zh-CN" b="0" i="1" smtClean="0">
                              <a:solidFill>
                                <a:schemeClr val="tx1"/>
                              </a:solidFill>
                              <a:latin typeface="Cambria Math" panose="02040503050406030204" pitchFamily="18" charset="0"/>
                              <a:ea typeface="Cambria Math" panose="02040503050406030204" pitchFamily="18" charset="0"/>
                            </a:rPr>
                          </m:ctrlPr>
                        </m:naryPr>
                        <m:sub>
                          <m:r>
                            <m:rPr>
                              <m:brk m:alnAt="7"/>
                            </m:rPr>
                            <a:rPr lang="en-US" altLang="zh-CN" b="0" i="1" smtClean="0">
                              <a:solidFill>
                                <a:schemeClr val="tx1"/>
                              </a:solidFill>
                              <a:latin typeface="Cambria Math" panose="02040503050406030204" pitchFamily="18" charset="0"/>
                              <a:ea typeface="Cambria Math" panose="02040503050406030204" pitchFamily="18" charset="0"/>
                            </a:rPr>
                            <m:t>𝑖</m:t>
                          </m:r>
                        </m:sub>
                        <m:sup/>
                        <m:e>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d>
                                <m:dPr>
                                  <m:ctrlPr>
                                    <a:rPr lang="en-US" altLang="zh-CN" b="0" i="1" smtClean="0">
                                      <a:solidFill>
                                        <a:schemeClr val="tx1"/>
                                      </a:solidFill>
                                      <a:latin typeface="Cambria Math" panose="02040503050406030204" pitchFamily="18" charset="0"/>
                                      <a:ea typeface="Cambria Math" panose="02040503050406030204" pitchFamily="18" charset="0"/>
                                    </a:rPr>
                                  </m:ctrlPr>
                                </m:dPr>
                                <m:e>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smtClean="0">
                                          <a:solidFill>
                                            <a:schemeClr val="tx1"/>
                                          </a:solidFill>
                                          <a:latin typeface="Cambria Math" panose="02040503050406030204" pitchFamily="18" charset="0"/>
                                          <a:ea typeface="Cambria Math" panose="02040503050406030204" pitchFamily="18" charset="0"/>
                                        </a:rPr>
                                        <m:t>𝜕</m:t>
                                      </m:r>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𝑓</m:t>
                                          </m:r>
                                        </m:e>
                                        <m:sub>
                                          <m:r>
                                            <a:rPr lang="en-US" altLang="zh-CN" b="0" i="1" smtClean="0">
                                              <a:solidFill>
                                                <a:schemeClr val="tx1"/>
                                              </a:solidFill>
                                              <a:latin typeface="Cambria Math" panose="02040503050406030204" pitchFamily="18" charset="0"/>
                                              <a:ea typeface="Cambria Math" panose="02040503050406030204" pitchFamily="18" charset="0"/>
                                            </a:rPr>
                                            <m:t>𝐿𝐻</m:t>
                                          </m:r>
                                        </m:sub>
                                      </m:sSub>
                                    </m:num>
                                    <m:den>
                                      <m:r>
                                        <a:rPr lang="en-US" altLang="zh-CN" b="0" i="1" smtClean="0">
                                          <a:solidFill>
                                            <a:schemeClr val="tx1"/>
                                          </a:solidFill>
                                          <a:latin typeface="Cambria Math" panose="02040503050406030204" pitchFamily="18" charset="0"/>
                                          <a:ea typeface="Cambria Math" panose="02040503050406030204" pitchFamily="18" charset="0"/>
                                        </a:rPr>
                                        <m:t>𝜕</m:t>
                                      </m:r>
                                      <m:r>
                                        <a:rPr lang="en-US" altLang="zh-CN" b="0" i="1" smtClean="0">
                                          <a:solidFill>
                                            <a:schemeClr val="tx1"/>
                                          </a:solidFill>
                                          <a:latin typeface="Cambria Math" panose="02040503050406030204" pitchFamily="18" charset="0"/>
                                          <a:ea typeface="Cambria Math" panose="02040503050406030204" pitchFamily="18" charset="0"/>
                                        </a:rPr>
                                        <m:t>𝑡</m:t>
                                      </m:r>
                                    </m:den>
                                  </m:f>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𝜌</m:t>
                                      </m:r>
                                    </m:e>
                                    <m:sub>
                                      <m:r>
                                        <a:rPr lang="en-US" altLang="zh-CN" b="0" i="1" smtClean="0">
                                          <a:solidFill>
                                            <a:schemeClr val="tx1"/>
                                          </a:solidFill>
                                          <a:latin typeface="Cambria Math" panose="02040503050406030204" pitchFamily="18" charset="0"/>
                                          <a:ea typeface="Cambria Math" panose="02040503050406030204" pitchFamily="18" charset="0"/>
                                        </a:rPr>
                                        <m:t>𝑆</m:t>
                                      </m:r>
                                    </m:sub>
                                  </m:sSub>
                                  <m:sSub>
                                    <m:sSubPr>
                                      <m:ctrlPr>
                                        <a:rPr lang="en-US" altLang="zh-CN" b="0"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𝐻</m:t>
                                      </m:r>
                                    </m:e>
                                    <m:sub>
                                      <m:r>
                                        <a:rPr lang="en-US" altLang="zh-CN" b="0" i="1" smtClean="0">
                                          <a:solidFill>
                                            <a:schemeClr val="tx1"/>
                                          </a:solidFill>
                                          <a:latin typeface="Cambria Math" panose="02040503050406030204" pitchFamily="18" charset="0"/>
                                          <a:ea typeface="Cambria Math" panose="02040503050406030204" pitchFamily="18" charset="0"/>
                                        </a:rPr>
                                        <m:t>𝑆</m:t>
                                      </m:r>
                                    </m:sub>
                                  </m:sSub>
                                </m:e>
                              </m:d>
                            </m:e>
                            <m:sub>
                              <m:r>
                                <a:rPr lang="en-US" altLang="zh-CN" b="0" i="1" smtClean="0">
                                  <a:solidFill>
                                    <a:schemeClr val="tx1"/>
                                  </a:solidFill>
                                  <a:latin typeface="Cambria Math" panose="02040503050406030204" pitchFamily="18" charset="0"/>
                                  <a:ea typeface="Cambria Math" panose="02040503050406030204" pitchFamily="18" charset="0"/>
                                </a:rPr>
                                <m:t>𝑖</m:t>
                              </m:r>
                            </m:sub>
                          </m:sSub>
                        </m:e>
                      </m:nary>
                      <m:r>
                        <a:rPr lang="en-US" altLang="zh-CN" b="0" i="1" smtClean="0">
                          <a:solidFill>
                            <a:schemeClr val="tx1"/>
                          </a:solidFill>
                          <a:latin typeface="Cambria Math" panose="02040503050406030204" pitchFamily="18" charset="0"/>
                          <a:ea typeface="Cambria Math" panose="02040503050406030204" pitchFamily="18" charset="0"/>
                        </a:rPr>
                        <m:t>=0</m:t>
                      </m:r>
                    </m:oMath>
                  </m:oMathPara>
                </a14:m>
                <a:endParaRPr lang="en-US" dirty="0" smtClean="0">
                  <a:solidFill>
                    <a:srgbClr val="00B050"/>
                  </a:solidFill>
                </a:endParaRPr>
              </a:p>
              <a:p>
                <a:pPr marL="285750" indent="-285750">
                  <a:buFont typeface="Wingdings" panose="05000000000000000000" pitchFamily="2" charset="2"/>
                  <a:buChar char="§"/>
                </a:pPr>
                <a:r>
                  <a:rPr lang="zh-CN" altLang="en-US" dirty="0" smtClean="0">
                    <a:solidFill>
                      <a:schemeClr val="tx1"/>
                    </a:solidFill>
                  </a:rPr>
                  <a:t>量纲：</a:t>
                </a:r>
                <a14:m>
                  <m:oMath xmlns:m="http://schemas.openxmlformats.org/officeDocument/2006/math">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𝐽</m:t>
                        </m:r>
                      </m:num>
                      <m:den>
                        <m:sSup>
                          <m:sSupPr>
                            <m:ctrlPr>
                              <a:rPr lang="en-US" altLang="zh-CN" b="0" i="1" smtClean="0">
                                <a:solidFill>
                                  <a:schemeClr val="tx1"/>
                                </a:solidFill>
                                <a:latin typeface="Cambria Math" panose="02040503050406030204" pitchFamily="18" charset="0"/>
                              </a:rPr>
                            </m:ctrlPr>
                          </m:sSupPr>
                          <m:e>
                            <m:r>
                              <a:rPr lang="en-US" altLang="zh-CN" b="0" i="1" smtClean="0">
                                <a:solidFill>
                                  <a:schemeClr val="tx1"/>
                                </a:solidFill>
                                <a:latin typeface="Cambria Math" panose="02040503050406030204" pitchFamily="18" charset="0"/>
                              </a:rPr>
                              <m:t>𝑚</m:t>
                            </m:r>
                          </m:e>
                          <m:sup>
                            <m:r>
                              <a:rPr lang="en-US" altLang="zh-CN" b="0" i="1" smtClean="0">
                                <a:solidFill>
                                  <a:schemeClr val="tx1"/>
                                </a:solidFill>
                                <a:latin typeface="Cambria Math" panose="02040503050406030204" pitchFamily="18" charset="0"/>
                              </a:rPr>
                              <m:t>3</m:t>
                            </m:r>
                          </m:sup>
                        </m:sSup>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𝑠𝑒𝑐</m:t>
                        </m:r>
                      </m:den>
                    </m:f>
                  </m:oMath>
                </a14:m>
                <a:endParaRPr lang="en-US" dirty="0">
                  <a:solidFill>
                    <a:schemeClr val="tx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82826" y="859493"/>
                <a:ext cx="13428407" cy="5974328"/>
              </a:xfrm>
              <a:prstGeom prst="rect">
                <a:avLst/>
              </a:prstGeom>
              <a:blipFill>
                <a:blip r:embed="rId3"/>
                <a:stretch>
                  <a:fillRect l="-272" t="-9388"/>
                </a:stretch>
              </a:blipFill>
            </p:spPr>
            <p:txBody>
              <a:bodyPr/>
              <a:lstStyle/>
              <a:p>
                <a:r>
                  <a:rPr lang="en-US">
                    <a:noFill/>
                  </a:rPr>
                  <a:t> </a:t>
                </a:r>
              </a:p>
            </p:txBody>
          </p:sp>
        </mc:Fallback>
      </mc:AlternateContent>
    </p:spTree>
    <p:extLst>
      <p:ext uri="{BB962C8B-B14F-4D97-AF65-F5344CB8AC3E}">
        <p14:creationId xmlns:p14="http://schemas.microsoft.com/office/powerpoint/2010/main" val="15815325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能量守恒方程</a:t>
            </a:r>
            <a:endParaRPr lang="en-US" sz="2800" dirty="0"/>
          </a:p>
        </p:txBody>
      </p:sp>
      <p:sp>
        <p:nvSpPr>
          <p:cNvPr id="3" name="TextBox 2"/>
          <p:cNvSpPr txBox="1"/>
          <p:nvPr/>
        </p:nvSpPr>
        <p:spPr>
          <a:xfrm>
            <a:off x="833284" y="1069258"/>
            <a:ext cx="10522974" cy="923330"/>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思考：为什么这里的能量守恒方程不考虑表面力和体力对流体微元动能的改变？</a:t>
            </a:r>
            <a:endParaRPr lang="en-US" altLang="zh-CN" dirty="0" smtClean="0"/>
          </a:p>
          <a:p>
            <a:r>
              <a:rPr lang="zh-CN" altLang="en-US" dirty="0" smtClean="0"/>
              <a:t>实际上，</a:t>
            </a:r>
            <a:r>
              <a:rPr lang="zh-CN" altLang="en-US" dirty="0"/>
              <a:t>表面力和体力对流体微元动</a:t>
            </a:r>
            <a:r>
              <a:rPr lang="zh-CN" altLang="en-US" dirty="0" smtClean="0"/>
              <a:t>能的改变就是力与速度的关系，这些关系在动量守恒方程中已经有限制！</a:t>
            </a:r>
            <a:endParaRPr lang="en-US" altLang="zh-CN" dirty="0" smtClean="0"/>
          </a:p>
        </p:txBody>
      </p:sp>
      <p:sp>
        <p:nvSpPr>
          <p:cNvPr id="6" name="TextBox 5"/>
          <p:cNvSpPr txBox="1"/>
          <p:nvPr/>
        </p:nvSpPr>
        <p:spPr>
          <a:xfrm>
            <a:off x="833284" y="5960040"/>
            <a:ext cx="10638978" cy="646331"/>
          </a:xfrm>
          <a:prstGeom prst="rect">
            <a:avLst/>
          </a:prstGeom>
          <a:noFill/>
        </p:spPr>
        <p:txBody>
          <a:bodyPr wrap="square" rtlCol="0">
            <a:spAutoFit/>
          </a:bodyPr>
          <a:lstStyle/>
          <a:p>
            <a:r>
              <a:rPr lang="zh-CN" altLang="en-US" dirty="0"/>
              <a:t>显然，对于一般岩浆体系而言（如 </a:t>
            </a:r>
            <a:r>
              <a:rPr lang="en-US" dirty="0" smtClean="0"/>
              <a:t>Kuritani2004 </a:t>
            </a:r>
            <a:r>
              <a:rPr lang="en-US" dirty="0"/>
              <a:t>，</a:t>
            </a:r>
            <a:r>
              <a:rPr lang="zh-CN" altLang="en-US" dirty="0"/>
              <a:t>速度 </a:t>
            </a:r>
            <a:r>
              <a:rPr lang="en-US" altLang="zh-CN" dirty="0"/>
              <a:t>~10^ -</a:t>
            </a:r>
            <a:r>
              <a:rPr lang="en-US" altLang="zh-CN" dirty="0" smtClean="0"/>
              <a:t>5</a:t>
            </a:r>
            <a:r>
              <a:rPr lang="en-US" dirty="0" smtClean="0"/>
              <a:t>m/se</a:t>
            </a:r>
            <a:r>
              <a:rPr lang="en-US" altLang="zh-CN" dirty="0" smtClean="0"/>
              <a:t>c</a:t>
            </a:r>
            <a:r>
              <a:rPr lang="en-US" dirty="0" smtClean="0"/>
              <a:t>）， </a:t>
            </a:r>
            <a:r>
              <a:rPr lang="en-US" dirty="0"/>
              <a:t>Brinkman </a:t>
            </a:r>
            <a:r>
              <a:rPr lang="zh-CN" altLang="en-US" dirty="0" smtClean="0"/>
              <a:t>数</a:t>
            </a:r>
            <a:r>
              <a:rPr lang="en-US" altLang="zh-CN" dirty="0"/>
              <a:t>~10^ -6</a:t>
            </a:r>
            <a:r>
              <a:rPr lang="en-US" altLang="zh-CN" dirty="0" smtClean="0"/>
              <a:t>&lt;&lt;1</a:t>
            </a:r>
            <a:r>
              <a:rPr lang="zh-CN" altLang="en-US" dirty="0" smtClean="0"/>
              <a:t>，</a:t>
            </a:r>
            <a:r>
              <a:rPr lang="zh-CN" altLang="en-US" dirty="0"/>
              <a:t>故根据 </a:t>
            </a:r>
            <a:r>
              <a:rPr lang="en-US" dirty="0"/>
              <a:t>Boussinesq </a:t>
            </a:r>
            <a:r>
              <a:rPr lang="zh-CN" altLang="en-US" dirty="0" smtClean="0"/>
              <a:t>近似，这种粘性耗散可以忽略。</a:t>
            </a:r>
            <a:endParaRPr lang="en-US" dirty="0"/>
          </a:p>
        </p:txBody>
      </p:sp>
      <p:pic>
        <p:nvPicPr>
          <p:cNvPr id="4" name="Picture 3"/>
          <p:cNvPicPr>
            <a:picLocks noChangeAspect="1"/>
          </p:cNvPicPr>
          <p:nvPr/>
        </p:nvPicPr>
        <p:blipFill>
          <a:blip r:embed="rId2"/>
          <a:stretch>
            <a:fillRect/>
          </a:stretch>
        </p:blipFill>
        <p:spPr>
          <a:xfrm>
            <a:off x="1654628" y="1733846"/>
            <a:ext cx="9467917" cy="4226194"/>
          </a:xfrm>
          <a:prstGeom prst="rect">
            <a:avLst/>
          </a:prstGeom>
        </p:spPr>
      </p:pic>
    </p:spTree>
    <p:extLst>
      <p:ext uri="{BB962C8B-B14F-4D97-AF65-F5344CB8AC3E}">
        <p14:creationId xmlns:p14="http://schemas.microsoft.com/office/powerpoint/2010/main" val="3883114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412955" y="899652"/>
                <a:ext cx="11488993" cy="6309484"/>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原理：微元体在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内物种含量的变化量（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𝐶𝐼</m:t>
                        </m:r>
                      </m:sub>
                    </m:sSub>
                  </m:oMath>
                </a14:m>
                <a:r>
                  <a:rPr lang="zh-CN" altLang="en-US" dirty="0" smtClean="0"/>
                  <a:t>）</a:t>
                </a:r>
                <a:r>
                  <a:rPr lang="en-US" altLang="zh-CN" dirty="0" smtClean="0"/>
                  <a:t>+</a:t>
                </a:r>
                <a:r>
                  <a:rPr lang="zh-CN" altLang="en-US" dirty="0" smtClean="0"/>
                  <a:t>液相运动带来的物种变化量（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𝐿𝐹</m:t>
                        </m:r>
                      </m:sub>
                    </m:sSub>
                  </m:oMath>
                </a14:m>
                <a:r>
                  <a:rPr lang="zh-CN" altLang="en-US" dirty="0" smtClean="0"/>
                  <a:t>）</a:t>
                </a:r>
                <a:r>
                  <a:rPr lang="en-US" altLang="zh-CN" dirty="0" smtClean="0"/>
                  <a:t>+</a:t>
                </a:r>
                <a:r>
                  <a:rPr lang="zh-CN" altLang="en-US" dirty="0" smtClean="0"/>
                  <a:t>扩散导致的物种变化量（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𝐶𝐷</m:t>
                        </m:r>
                      </m:sub>
                    </m:sSub>
                  </m:oMath>
                </a14:m>
                <a:r>
                  <a:rPr lang="zh-CN" altLang="en-US" dirty="0" smtClean="0"/>
                  <a:t>）</a:t>
                </a:r>
                <a:r>
                  <a:rPr lang="en-US" altLang="zh-CN" dirty="0" smtClean="0"/>
                  <a:t>+</a:t>
                </a:r>
                <a:r>
                  <a:rPr lang="zh-CN" altLang="en-US" dirty="0" smtClean="0"/>
                  <a:t>晶体运动带来的物种变化量（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𝑆𝑀</m:t>
                        </m:r>
                      </m:sub>
                    </m:sSub>
                  </m:oMath>
                </a14:m>
                <a:r>
                  <a:rPr lang="zh-CN" altLang="en-US" dirty="0" smtClean="0"/>
                  <a:t>）</a:t>
                </a:r>
                <a:r>
                  <a:rPr lang="en-US" altLang="zh-CN" dirty="0" smtClean="0"/>
                  <a:t>=0</a:t>
                </a:r>
              </a:p>
              <a:p>
                <a:pPr marL="285750" indent="-285750">
                  <a:buFont typeface="Wingdings" panose="05000000000000000000" pitchFamily="2" charset="2"/>
                  <a:buChar char="§"/>
                </a:pPr>
                <a:r>
                  <a:rPr lang="zh-CN" altLang="en-US" dirty="0"/>
                  <a:t>微元体</a:t>
                </a:r>
                <a:r>
                  <a:rPr lang="zh-CN" altLang="en-US" dirty="0" smtClean="0"/>
                  <a:t>内固相部分的成分、密度等不均一，而液相成分、密度等可认为分布均匀，故微元体的平均成分为：</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𝜌</m:t>
                        </m:r>
                        <m:r>
                          <a:rPr lang="en-US" altLang="zh-CN" b="0" i="1" smtClean="0">
                            <a:latin typeface="Cambria Math" panose="02040503050406030204" pitchFamily="18" charset="0"/>
                          </a:rPr>
                          <m:t>𝐶</m:t>
                        </m:r>
                      </m:e>
                    </m:acc>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nary>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Sub>
                  </m:oMath>
                </a14:m>
                <a:endParaRPr lang="en-US" altLang="zh-CN" dirty="0" smtClean="0"/>
              </a:p>
              <a:p>
                <a:pPr marL="285750" indent="-285750">
                  <a:buFont typeface="Wingdings" panose="05000000000000000000" pitchFamily="2" charset="2"/>
                  <a:buChar char="§"/>
                </a:pPr>
                <a:r>
                  <a:rPr lang="zh-CN" altLang="en-US" dirty="0" smtClean="0"/>
                  <a:t>微</a:t>
                </a:r>
                <a:r>
                  <a:rPr lang="zh-CN" altLang="en-US" dirty="0"/>
                  <a:t>元体</a:t>
                </a:r>
                <a:r>
                  <a:rPr lang="zh-CN" altLang="en-US" dirty="0" smtClean="0"/>
                  <a:t>平均密度为：</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𝜌</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d>
                              <m:dPr>
                                <m:begChr m:val="["/>
                                <m:endChr m:val="]"/>
                                <m:ctrlPr>
                                  <a:rPr lang="en-US" altLang="zh-CN" b="0" i="1" smtClean="0">
                                    <a:latin typeface="Cambria Math" panose="02040503050406030204" pitchFamily="18" charset="0"/>
                                  </a:rPr>
                                </m:ctrlPr>
                              </m:dPr>
                              <m:e>
                                <m:nary>
                                  <m:naryPr>
                                    <m:limLoc m:val="undOvr"/>
                                    <m:ctrlPr>
                                      <a:rPr lang="en-US" altLang="zh-CN" b="0" i="1" smtClean="0">
                                        <a:latin typeface="Cambria Math" panose="02040503050406030204" pitchFamily="18" charset="0"/>
                                      </a:rPr>
                                    </m:ctrlPr>
                                  </m:naryPr>
                                  <m:sub>
                                    <m:r>
                                      <m:rPr>
                                        <m:brk m:alnAt="24"/>
                                      </m:rP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nary>
                              </m:e>
                            </m:d>
                          </m:e>
                        </m:nary>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endParaRPr lang="en-US" dirty="0" smtClean="0"/>
              </a:p>
              <a:p>
                <a:pPr marL="285750" indent="-285750">
                  <a:buFont typeface="Wingdings" panose="05000000000000000000" pitchFamily="2" charset="2"/>
                  <a:buChar char="§"/>
                </a:pPr>
                <a:r>
                  <a:rPr lang="en-US" b="1" dirty="0">
                    <a:solidFill>
                      <a:srgbClr val="FF0000"/>
                    </a:solidFill>
                  </a:rPr>
                  <a:t>CL,CS</a:t>
                </a:r>
                <a:r>
                  <a:rPr lang="zh-CN" altLang="en-US" b="1" dirty="0">
                    <a:solidFill>
                      <a:srgbClr val="FF0000"/>
                    </a:solidFill>
                  </a:rPr>
                  <a:t>的量纲为</a:t>
                </a:r>
                <a:r>
                  <a:rPr lang="en-US" altLang="zh-CN" b="1" dirty="0">
                    <a:solidFill>
                      <a:srgbClr val="FF0000"/>
                    </a:solidFill>
                  </a:rPr>
                  <a:t>1</a:t>
                </a:r>
                <a:r>
                  <a:rPr lang="zh-CN" altLang="en-US" b="1" dirty="0">
                    <a:solidFill>
                      <a:srgbClr val="FF0000"/>
                    </a:solidFill>
                  </a:rPr>
                  <a:t>，是质量浓度</a:t>
                </a:r>
                <a:r>
                  <a:rPr lang="zh-CN" altLang="en-US" b="1" dirty="0" smtClean="0">
                    <a:solidFill>
                      <a:srgbClr val="FF0000"/>
                    </a:solidFill>
                  </a:rPr>
                  <a:t>。</a:t>
                </a: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𝐶𝐼</m:t>
                        </m:r>
                      </m:sub>
                    </m:sSub>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d>
                                  <m:dPr>
                                    <m:begChr m:val="["/>
                                    <m:endChr m:val="]"/>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nary>
                          </m:e>
                          <m:sub>
                            <m:r>
                              <a:rPr lang="en-US" b="0" i="1" smtClean="0">
                                <a:latin typeface="Cambria Math" panose="02040503050406030204" pitchFamily="18" charset="0"/>
                              </a:rPr>
                              <m:t>𝑖</m:t>
                            </m:r>
                          </m:sub>
                        </m:sSub>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e>
                    </m:d>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p>
                        <m:r>
                          <a:rPr lang="en-US" i="1">
                            <a:latin typeface="Cambria Math" panose="02040503050406030204" pitchFamily="18" charset="0"/>
                          </a:rPr>
                          <m:t>𝑡</m:t>
                        </m:r>
                      </m:sup>
                    </m:sSup>
                  </m:oMath>
                </a14:m>
                <a:endParaRPr lang="en-US" dirty="0" smtClean="0"/>
              </a:p>
              <a:p>
                <a:pPr marL="285750" indent="-285750">
                  <a:buFont typeface="Wingdings" panose="05000000000000000000" pitchFamily="2" charset="2"/>
                  <a:buChar char="§"/>
                </a:pPr>
                <a:r>
                  <a:rPr lang="zh-CN" altLang="en-US" dirty="0"/>
                  <a:t>量</a:t>
                </a:r>
                <a:r>
                  <a:rPr lang="zh-CN" altLang="en-US" dirty="0" smtClean="0"/>
                  <a:t>纲：</a:t>
                </a:r>
                <a:r>
                  <a:rPr lang="en-US" altLang="zh-CN" dirty="0" smtClean="0"/>
                  <a:t>kg</a:t>
                </a: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m:t>
                        </m:r>
                      </m:sub>
                    </m:sSub>
                  </m:oMath>
                </a14:m>
                <a:endParaRPr lang="en-US" b="0" dirty="0" smtClean="0"/>
              </a:p>
              <a:p>
                <a:pPr marL="285750" indent="-285750">
                  <a:buFont typeface="Wingdings" panose="05000000000000000000" pitchFamily="2" charset="2"/>
                  <a:buChar char="§"/>
                </a:pPr>
                <a:r>
                  <a:rPr lang="zh-CN" altLang="en-US" dirty="0" smtClean="0"/>
                  <a:t>物质扩散方程</a:t>
                </a:r>
                <a:r>
                  <a:rPr lang="zh-CN" altLang="en-US" dirty="0"/>
                  <a:t>为</a:t>
                </a:r>
                <a:r>
                  <a:rPr lang="zh-CN" altLang="en-US" dirty="0" smtClean="0"/>
                  <a:t>：</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𝐷</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𝐶</m:t>
                    </m:r>
                  </m:oMath>
                </a14:m>
                <a:r>
                  <a:rPr lang="zh-CN" altLang="en-US" dirty="0" smtClean="0"/>
                  <a:t>，量纲为：</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𝑚𝑜𝑙</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𝑠𝑒𝑐</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𝑠𝑒𝑐</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𝑚𝑜𝑙</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𝑚</m:t>
                        </m:r>
                      </m:den>
                    </m:f>
                  </m:oMath>
                </a14:m>
                <a:r>
                  <a:rPr lang="zh-CN" altLang="en-US" b="0" dirty="0" smtClean="0"/>
                  <a:t>，表示单位时间单位截面积上的扩散的物质的量；</a:t>
                </a:r>
                <a:endParaRPr lang="en-US" altLang="zh-CN" b="0" dirty="0" smtClean="0"/>
              </a:p>
              <a:p>
                <a:pPr marL="285750" indent="-285750">
                  <a:buFont typeface="Wingdings" panose="05000000000000000000" pitchFamily="2" charset="2"/>
                  <a:buChar char="§"/>
                </a:pPr>
                <a:r>
                  <a:rPr lang="zh-CN" altLang="en-US" dirty="0" smtClean="0"/>
                  <a:t>对于微元体的任意一面，如</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r>
                  <a:rPr lang="zh-CN" altLang="en-US" dirty="0" smtClean="0"/>
                  <a:t>面，假设有极其薄的一层厚度</a:t>
                </a:r>
                <a14:m>
                  <m:oMath xmlns:m="http://schemas.openxmlformats.org/officeDocument/2006/math">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smtClean="0"/>
                  <a:t>，则该极小体积内物种在液相中物质的</a:t>
                </a:r>
                <a:r>
                  <a:rPr lang="zh-CN" altLang="en-US" dirty="0"/>
                  <a:t>量</a:t>
                </a:r>
                <a:r>
                  <a:rPr lang="zh-CN" altLang="en-US" dirty="0" smtClean="0"/>
                  <a:t>浓度为：</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𝑧𝑑𝑥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𝐴</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𝑧𝑑𝑥</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𝐴</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𝑚𝑜𝑙</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 </m:t>
                      </m:r>
                    </m:oMath>
                  </m:oMathPara>
                </a14:m>
                <a:endParaRPr lang="en-US" altLang="zh-CN" b="0" dirty="0" smtClean="0"/>
              </a:p>
              <a:p>
                <a:pPr marL="285750" indent="-285750">
                  <a:buFont typeface="Wingdings" panose="05000000000000000000" pitchFamily="2" charset="2"/>
                  <a:buChar char="§"/>
                </a:pPr>
                <a:r>
                  <a:rPr lang="zh-CN" altLang="en-US" b="0" dirty="0" smtClean="0"/>
                  <a:t>根据上式，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r>
                  <a:rPr lang="zh-CN" altLang="en-US" b="0" dirty="0" smtClean="0"/>
                  <a:t>处的物种在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b="0" dirty="0" smtClean="0"/>
                  <a:t>内扩散</a:t>
                </a:r>
                <a:r>
                  <a:rPr lang="zh-CN" altLang="en-US" b="1" dirty="0">
                    <a:solidFill>
                      <a:srgbClr val="FF0000"/>
                    </a:solidFill>
                  </a:rPr>
                  <a:t>质</a:t>
                </a:r>
                <a:r>
                  <a:rPr lang="zh-CN" altLang="en-US" b="1" dirty="0" smtClean="0">
                    <a:solidFill>
                      <a:srgbClr val="FF0000"/>
                    </a:solidFill>
                  </a:rPr>
                  <a:t>量</a:t>
                </a:r>
                <a:r>
                  <a:rPr lang="zh-CN" altLang="en-US" b="0" dirty="0" smtClean="0"/>
                  <a:t>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𝐿</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𝑀</m:t>
                                        </m:r>
                                      </m:e>
                                      <m:sub>
                                        <m:r>
                                          <a:rPr lang="en-US" altLang="zh-CN" i="1">
                                            <a:latin typeface="Cambria Math" panose="02040503050406030204" pitchFamily="18" charset="0"/>
                                          </a:rPr>
                                          <m:t>𝐴</m:t>
                                        </m:r>
                                      </m:sub>
                                    </m:sSub>
                                  </m:den>
                                </m:f>
                              </m:e>
                            </m:d>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den>
                        </m:f>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𝐴</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𝑠𝑒𝑐</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𝑠𝑒𝑐</m:t>
                        </m:r>
                      </m:den>
                    </m:f>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mol</m:t>
                        </m:r>
                      </m:num>
                      <m:den>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m</m:t>
                            </m:r>
                          </m:e>
                          <m:sup>
                            <m:r>
                              <a:rPr lang="en-US" altLang="zh-CN" b="0" i="1" smtClean="0">
                                <a:latin typeface="Cambria Math" panose="02040503050406030204" pitchFamily="18" charset="0"/>
                              </a:rPr>
                              <m:t>3</m:t>
                            </m:r>
                          </m:sup>
                        </m:sSup>
                      </m:den>
                    </m:f>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0" smtClean="0">
                            <a:latin typeface="Cambria Math" panose="02040503050406030204" pitchFamily="18" charset="0"/>
                          </a:rPr>
                          <m:t>1</m:t>
                        </m:r>
                      </m:num>
                      <m:den>
                        <m:r>
                          <m:rPr>
                            <m:sty m:val="p"/>
                          </m:rPr>
                          <a:rPr lang="en-US" altLang="zh-CN" b="0" i="0" smtClean="0">
                            <a:latin typeface="Cambria Math" panose="02040503050406030204" pitchFamily="18" charset="0"/>
                          </a:rPr>
                          <m:t>m</m:t>
                        </m:r>
                      </m:den>
                    </m:f>
                    <m:r>
                      <a:rPr lang="en-US" altLang="zh-CN" b="0" i="0" smtClean="0">
                        <a:latin typeface="Cambria Math" panose="02040503050406030204" pitchFamily="18" charset="0"/>
                      </a:rPr>
                      <m:t>.</m:t>
                    </m:r>
                    <m:f>
                      <m:fPr>
                        <m:ctrlPr>
                          <a:rPr lang="en-US" altLang="zh-CN" b="0" i="1" smtClean="0">
                            <a:latin typeface="Cambria Math" panose="02040503050406030204" pitchFamily="18" charset="0"/>
                          </a:rPr>
                        </m:ctrlPr>
                      </m:fPr>
                      <m:num>
                        <m:r>
                          <m:rPr>
                            <m:sty m:val="p"/>
                          </m:rPr>
                          <a:rPr lang="en-US" altLang="zh-CN" b="0" i="0" smtClean="0">
                            <a:latin typeface="Cambria Math" panose="02040503050406030204" pitchFamily="18" charset="0"/>
                          </a:rPr>
                          <m:t>kg</m:t>
                        </m:r>
                      </m:num>
                      <m:den>
                        <m:r>
                          <m:rPr>
                            <m:sty m:val="p"/>
                          </m:rPr>
                          <a:rPr lang="en-US" altLang="zh-CN" b="0" i="0" smtClean="0">
                            <a:latin typeface="Cambria Math" panose="02040503050406030204" pitchFamily="18" charset="0"/>
                          </a:rPr>
                          <m:t>mol</m:t>
                        </m:r>
                      </m:den>
                    </m:f>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kg</m:t>
                    </m:r>
                  </m:oMath>
                </a14:m>
                <a:r>
                  <a:rPr lang="zh-CN" altLang="en-US" b="0" dirty="0" smtClean="0"/>
                  <a:t>，其中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𝐴</m:t>
                        </m:r>
                      </m:sub>
                    </m:sSub>
                  </m:oMath>
                </a14:m>
                <a:r>
                  <a:rPr lang="zh-CN" altLang="en-US" b="0" dirty="0" smtClean="0"/>
                  <a:t>为物种的摩尔质量</a:t>
                </a:r>
                <a:endParaRPr lang="en-US" altLang="zh-CN"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12955" y="899652"/>
                <a:ext cx="11488993" cy="6309484"/>
              </a:xfrm>
              <a:prstGeom prst="rect">
                <a:avLst/>
              </a:prstGeom>
              <a:blipFill>
                <a:blip r:embed="rId3"/>
                <a:stretch>
                  <a:fillRect l="-372" t="-580"/>
                </a:stretch>
              </a:blipFill>
            </p:spPr>
            <p:txBody>
              <a:bodyPr/>
              <a:lstStyle/>
              <a:p>
                <a:r>
                  <a:rPr lang="en-US">
                    <a:noFill/>
                  </a:rPr>
                  <a:t> </a:t>
                </a:r>
              </a:p>
            </p:txBody>
          </p:sp>
        </mc:Fallback>
      </mc:AlternateContent>
    </p:spTree>
    <p:extLst>
      <p:ext uri="{BB962C8B-B14F-4D97-AF65-F5344CB8AC3E}">
        <p14:creationId xmlns:p14="http://schemas.microsoft.com/office/powerpoint/2010/main" val="2942204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420329" y="803443"/>
                <a:ext cx="5576611" cy="5486245"/>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方向：液相</a:t>
                </a:r>
                <a:r>
                  <a:rPr lang="zh-CN" altLang="en-US" dirty="0"/>
                  <a:t>扩散</a:t>
                </a:r>
                <a:r>
                  <a:rPr lang="zh-CN" altLang="en-US" dirty="0" smtClean="0"/>
                  <a:t>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pPr marL="285750" indent="-285750">
                  <a:buFont typeface="Wingdings" panose="05000000000000000000" pitchFamily="2" charset="2"/>
                  <a:buChar char="§"/>
                </a:pPr>
                <a:r>
                  <a:rPr lang="en-US" dirty="0"/>
                  <a:t> </a:t>
                </a:r>
                <a:r>
                  <a:rPr lang="en-US" dirty="0" smtClean="0"/>
                  <a:t>               </a:t>
                </a:r>
                <a:r>
                  <a:rPr lang="zh-CN" altLang="en-US" dirty="0" smtClean="0"/>
                  <a:t>液相扩散入：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altLang="zh-CN" dirty="0" smtClean="0"/>
              </a:p>
              <a:p>
                <a:pPr marL="285750" indent="-285750">
                  <a:buFont typeface="Wingdings" panose="05000000000000000000" pitchFamily="2" charset="2"/>
                  <a:buChar char="§"/>
                </a:pPr>
                <a:r>
                  <a:rPr lang="en-US" dirty="0" smtClean="0"/>
                  <a:t>                </a:t>
                </a:r>
                <a:r>
                  <a:rPr lang="zh-CN" altLang="en-US" dirty="0" smtClean="0"/>
                  <a:t>固相扩散出：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b="0" i="1" smtClean="0">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pPr marL="285750" indent="-285750">
                  <a:buFont typeface="Wingdings" panose="05000000000000000000" pitchFamily="2" charset="2"/>
                  <a:buChar char="§"/>
                </a:pPr>
                <a:r>
                  <a:rPr lang="zh-CN" altLang="en-US" dirty="0" smtClean="0"/>
                  <a:t>                固相扩散入：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smtClean="0"/>
                  <a:t>方向：</a:t>
                </a:r>
                <a:r>
                  <a:rPr lang="zh-CN" altLang="en-US" dirty="0"/>
                  <a:t>液</a:t>
                </a:r>
                <a:r>
                  <a:rPr lang="zh-CN" altLang="en-US" dirty="0" smtClean="0"/>
                  <a:t>相扩散出</a:t>
                </a:r>
                <a:r>
                  <a:rPr lang="zh-CN" altLang="en-US" dirty="0"/>
                  <a:t>：</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oMath>
                </a14:m>
                <a:endParaRPr lang="en-US" dirty="0"/>
              </a:p>
              <a:p>
                <a:pPr marL="285750" indent="-285750">
                  <a:buFont typeface="Wingdings" panose="05000000000000000000" pitchFamily="2" charset="2"/>
                  <a:buChar char="§"/>
                </a:pPr>
                <a:r>
                  <a:rPr lang="en-US" dirty="0"/>
                  <a:t>                </a:t>
                </a:r>
                <a:r>
                  <a:rPr lang="zh-CN" altLang="en-US" dirty="0"/>
                  <a:t>液</a:t>
                </a:r>
                <a:r>
                  <a:rPr lang="zh-CN" altLang="en-US" dirty="0" smtClean="0"/>
                  <a:t>相扩散入</a:t>
                </a:r>
                <a:r>
                  <a:rPr lang="zh-CN" altLang="en-US" dirty="0"/>
                  <a:t>：</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Sub>
                  </m:oMath>
                </a14:m>
                <a:endParaRPr lang="en-US" altLang="zh-CN" dirty="0"/>
              </a:p>
              <a:p>
                <a:pPr marL="285750" indent="-285750">
                  <a:buFont typeface="Wingdings" panose="05000000000000000000" pitchFamily="2" charset="2"/>
                  <a:buChar char="§"/>
                </a:pPr>
                <a:r>
                  <a:rPr lang="en-US" dirty="0"/>
                  <a:t>                </a:t>
                </a:r>
                <a:r>
                  <a:rPr lang="zh-CN" altLang="en-US" dirty="0"/>
                  <a:t>固</a:t>
                </a:r>
                <a:r>
                  <a:rPr lang="zh-CN" altLang="en-US" dirty="0" smtClean="0"/>
                  <a:t>相扩散出</a:t>
                </a:r>
                <a:r>
                  <a:rPr lang="zh-CN" altLang="en-US" dirty="0"/>
                  <a:t>：</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oMath>
                </a14:m>
                <a:endParaRPr lang="en-US" dirty="0"/>
              </a:p>
              <a:p>
                <a:pPr marL="285750" indent="-285750">
                  <a:buFont typeface="Wingdings" panose="05000000000000000000" pitchFamily="2" charset="2"/>
                  <a:buChar char="§"/>
                </a:pPr>
                <a:r>
                  <a:rPr lang="zh-CN" altLang="en-US" dirty="0"/>
                  <a:t>                固</a:t>
                </a:r>
                <a:r>
                  <a:rPr lang="zh-CN" altLang="en-US" dirty="0" smtClean="0"/>
                  <a:t>相扩散入</a:t>
                </a:r>
                <a:r>
                  <a:rPr lang="zh-CN" altLang="en-US" dirty="0"/>
                  <a:t>：</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𝑧</m:t>
                    </m:r>
                  </m:oMath>
                </a14:m>
                <a:r>
                  <a:rPr lang="zh-CN" altLang="en-US" dirty="0" smtClean="0"/>
                  <a:t>方向：</a:t>
                </a:r>
                <a:r>
                  <a:rPr lang="zh-CN" altLang="en-US" dirty="0"/>
                  <a:t>液</a:t>
                </a:r>
                <a:r>
                  <a:rPr lang="zh-CN" altLang="en-US" dirty="0" smtClean="0"/>
                  <a:t>相扩散出</a:t>
                </a:r>
                <a:r>
                  <a:rPr lang="zh-CN" altLang="en-US" dirty="0"/>
                  <a:t>：</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a:p>
              <a:p>
                <a:pPr marL="285750" indent="-285750">
                  <a:buFont typeface="Wingdings" panose="05000000000000000000" pitchFamily="2" charset="2"/>
                  <a:buChar char="§"/>
                </a:pPr>
                <a:r>
                  <a:rPr lang="en-US" dirty="0"/>
                  <a:t>                </a:t>
                </a:r>
                <a:r>
                  <a:rPr lang="zh-CN" altLang="en-US" dirty="0"/>
                  <a:t>液</a:t>
                </a:r>
                <a:r>
                  <a:rPr lang="zh-CN" altLang="en-US" dirty="0" smtClean="0"/>
                  <a:t>相扩散入</a:t>
                </a:r>
                <a:r>
                  <a:rPr lang="zh-CN" altLang="en-US" dirty="0"/>
                  <a:t>：</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Sub>
                  </m:oMath>
                </a14:m>
                <a:endParaRPr lang="en-US" altLang="zh-CN" dirty="0"/>
              </a:p>
              <a:p>
                <a:pPr marL="285750" indent="-285750">
                  <a:buFont typeface="Wingdings" panose="05000000000000000000" pitchFamily="2" charset="2"/>
                  <a:buChar char="§"/>
                </a:pPr>
                <a:r>
                  <a:rPr lang="en-US" dirty="0"/>
                  <a:t>                </a:t>
                </a:r>
                <a:r>
                  <a:rPr lang="zh-CN" altLang="en-US" dirty="0"/>
                  <a:t>固</a:t>
                </a:r>
                <a:r>
                  <a:rPr lang="zh-CN" altLang="en-US" dirty="0" smtClean="0"/>
                  <a:t>相扩散出</a:t>
                </a:r>
                <a:r>
                  <a:rPr lang="zh-CN" altLang="en-US" dirty="0"/>
                  <a:t>：</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a:p>
              <a:p>
                <a:pPr marL="285750" indent="-285750">
                  <a:buFont typeface="Wingdings" panose="05000000000000000000" pitchFamily="2" charset="2"/>
                  <a:buChar char="§"/>
                </a:pPr>
                <a:r>
                  <a:rPr lang="zh-CN" altLang="en-US" dirty="0"/>
                  <a:t>                固</a:t>
                </a:r>
                <a:r>
                  <a:rPr lang="zh-CN" altLang="en-US" dirty="0" smtClean="0"/>
                  <a:t>相扩散入</a:t>
                </a:r>
                <a:r>
                  <a:rPr lang="zh-CN" altLang="en-US" dirty="0"/>
                  <a:t>：</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b="0" i="1" smtClean="0">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Sub>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0329" y="803443"/>
                <a:ext cx="5576611" cy="5486245"/>
              </a:xfrm>
              <a:prstGeom prst="rect">
                <a:avLst/>
              </a:prstGeom>
              <a:blipFill>
                <a:blip r:embed="rId2"/>
                <a:stretch>
                  <a:fillRect l="-765" t="-6667" b="-9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202680" y="1264920"/>
                <a:ext cx="10374753" cy="4438907"/>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方向：扩散出</a:t>
                </a:r>
                <a:r>
                  <a:rPr lang="en-US" altLang="zh-CN" dirty="0" smtClean="0"/>
                  <a:t>-</a:t>
                </a:r>
                <a:r>
                  <a:rPr lang="zh-CN" altLang="en-US" dirty="0" smtClean="0"/>
                  <a:t>扩散入：</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𝐶𝐷𝑋</m:t>
                          </m:r>
                        </m:sub>
                      </m:sSub>
                      <m:r>
                        <a:rPr lang="en-US"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𝑥</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e>
                      </m:d>
                    </m:oMath>
                  </m:oMathPara>
                </a14:m>
                <a:endParaRPr lang="en-US" altLang="zh-CN" b="0" dirty="0" smtClean="0"/>
              </a:p>
              <a:p>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smtClean="0"/>
                  <a:t>方向：</a:t>
                </a:r>
                <a:r>
                  <a:rPr lang="zh-CN" altLang="en-US" dirty="0"/>
                  <a:t>扩散出</a:t>
                </a:r>
                <a:r>
                  <a:rPr lang="en-US" altLang="zh-CN" dirty="0"/>
                  <a:t>-</a:t>
                </a:r>
                <a:r>
                  <a:rPr lang="zh-CN" altLang="en-US" dirty="0"/>
                  <a:t>扩散入</a:t>
                </a:r>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𝐶𝐷𝑌</m:t>
                          </m:r>
                        </m:sub>
                      </m:sSub>
                      <m:r>
                        <a:rPr lang="en-US"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b="0" i="0"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r>
                            <a:rPr lang="en-US" b="0" i="0"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𝑦</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e>
                      </m:d>
                    </m:oMath>
                  </m:oMathPara>
                </a14:m>
                <a:endParaRPr lang="en-US" altLang="zh-CN" b="0" dirty="0" smtClean="0"/>
              </a:p>
              <a:p>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𝑧</m:t>
                    </m:r>
                  </m:oMath>
                </a14:m>
                <a:r>
                  <a:rPr lang="zh-CN" altLang="en-US" dirty="0" smtClean="0"/>
                  <a:t>方向：</a:t>
                </a:r>
                <a:r>
                  <a:rPr lang="zh-CN" altLang="en-US" dirty="0"/>
                  <a:t>扩散出</a:t>
                </a:r>
                <a:r>
                  <a:rPr lang="en-US" altLang="zh-CN" dirty="0"/>
                  <a:t>-</a:t>
                </a:r>
                <a:r>
                  <a:rPr lang="zh-CN" altLang="en-US" dirty="0"/>
                  <a:t>扩散入</a:t>
                </a:r>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𝐶𝐷𝑍</m:t>
                          </m:r>
                        </m:sub>
                      </m:sSub>
                      <m:r>
                        <a:rPr lang="en-US"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r>
                            <a:rPr lang="en-US"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num>
                                <m:den>
                                  <m:r>
                                    <a:rPr lang="en-US" altLang="zh-CN" i="1">
                                      <a:latin typeface="Cambria Math" panose="02040503050406030204" pitchFamily="18" charset="0"/>
                                    </a:rPr>
                                    <m:t>𝜕</m:t>
                                  </m:r>
                                  <m:r>
                                    <a:rPr lang="en-US" altLang="zh-CN" i="1">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r>
                            <a:rPr lang="en-US"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𝑆</m:t>
                                  </m:r>
                                </m:sub>
                              </m:sSub>
                              <m:f>
                                <m:fPr>
                                  <m:ctrlPr>
                                    <a:rPr lang="en-US" altLang="zh-CN" i="1">
                                      <a:latin typeface="Cambria Math" panose="02040503050406030204" pitchFamily="18" charset="0"/>
                                    </a:rPr>
                                  </m:ctrlPr>
                                </m:fPr>
                                <m:num>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num>
                                <m:den>
                                  <m:r>
                                    <a:rPr lang="en-US" altLang="zh-CN" i="1">
                                      <a:latin typeface="Cambria Math" panose="02040503050406030204" pitchFamily="18" charset="0"/>
                                    </a:rPr>
                                    <m:t>𝜕</m:t>
                                  </m:r>
                                  <m:r>
                                    <a:rPr lang="en-US" altLang="zh-CN" i="1">
                                      <a:latin typeface="Cambria Math" panose="02040503050406030204" pitchFamily="18" charset="0"/>
                                    </a:rPr>
                                    <m:t>𝑧</m:t>
                                  </m:r>
                                </m:den>
                              </m:f>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e>
                      </m:d>
                    </m:oMath>
                  </m:oMathPara>
                </a14:m>
                <a:endParaRPr lang="en-US" altLang="zh-CN" b="0" dirty="0" smtClean="0"/>
              </a:p>
              <a:p>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𝐶𝐷𝑋</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𝐶𝐷𝑌</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𝐶𝐷𝑍</m:t>
                        </m:r>
                      </m:sub>
                    </m:sSub>
                  </m:oMath>
                </a14:m>
                <a:endParaRPr lang="en-US" b="0" dirty="0" smtClean="0"/>
              </a:p>
              <a:p>
                <a:pPr marL="285750" indent="-285750">
                  <a:buFont typeface="Wingdings" panose="05000000000000000000" pitchFamily="2" charset="2"/>
                  <a:buChar char="§"/>
                </a:pPr>
                <a:r>
                  <a:rPr lang="zh-CN" altLang="en-US" dirty="0" smtClean="0"/>
                  <a:t>量纲：</a:t>
                </a:r>
                <a:r>
                  <a:rPr lang="en-US" altLang="zh-CN" dirty="0" smtClean="0"/>
                  <a:t>kg</a:t>
                </a:r>
              </a:p>
              <a:p>
                <a:pPr marL="285750" indent="-285750">
                  <a:buFont typeface="Wingdings" panose="05000000000000000000" pitchFamily="2" charset="2"/>
                  <a:buChar char="§"/>
                </a:pPr>
                <a:r>
                  <a:rPr lang="zh-CN" altLang="en-US" dirty="0" smtClean="0">
                    <a:solidFill>
                      <a:srgbClr val="FF0000"/>
                    </a:solidFill>
                  </a:rPr>
                  <a:t>旧时刻</a:t>
                </a:r>
                <a:endParaRPr lang="en-US" dirty="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202680" y="1264920"/>
                <a:ext cx="10374753" cy="4438907"/>
              </a:xfrm>
              <a:prstGeom prst="rect">
                <a:avLst/>
              </a:prstGeom>
              <a:blipFill>
                <a:blip r:embed="rId3"/>
                <a:stretch>
                  <a:fillRect l="-412" t="-824" b="-1099"/>
                </a:stretch>
              </a:blipFill>
            </p:spPr>
            <p:txBody>
              <a:bodyPr/>
              <a:lstStyle/>
              <a:p>
                <a:r>
                  <a:rPr lang="en-US">
                    <a:noFill/>
                  </a:rPr>
                  <a:t> </a:t>
                </a:r>
              </a:p>
            </p:txBody>
          </p:sp>
        </mc:Fallback>
      </mc:AlternateContent>
    </p:spTree>
    <p:extLst>
      <p:ext uri="{BB962C8B-B14F-4D97-AF65-F5344CB8AC3E}">
        <p14:creationId xmlns:p14="http://schemas.microsoft.com/office/powerpoint/2010/main" val="40084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82561" y="921774"/>
                <a:ext cx="11245645" cy="4629601"/>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𝐿𝐹</m:t>
                        </m:r>
                      </m:sub>
                    </m:sSub>
                  </m:oMath>
                </a14:m>
                <a:endParaRPr lang="en-US" b="0"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方向：液相流出：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Sub>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endParaRPr lang="en-US" dirty="0" smtClean="0"/>
              </a:p>
              <a:p>
                <a:pPr marL="285750" indent="-285750">
                  <a:buFont typeface="Wingdings" panose="05000000000000000000" pitchFamily="2" charset="2"/>
                  <a:buChar char="§"/>
                </a:pPr>
                <a:r>
                  <a:rPr lang="zh-CN" altLang="en-US" dirty="0" smtClean="0"/>
                  <a:t>                液</a:t>
                </a:r>
                <a:r>
                  <a:rPr lang="zh-CN" altLang="en-US" dirty="0"/>
                  <a:t>相</a:t>
                </a:r>
                <a:r>
                  <a:rPr lang="zh-CN" altLang="en-US" dirty="0" smtClean="0"/>
                  <a:t>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oMath>
                </a14:m>
                <a:endParaRPr lang="en-US" altLang="zh-CN" dirty="0" smtClean="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𝑥</m:t>
                    </m:r>
                  </m:oMath>
                </a14:m>
                <a:r>
                  <a:rPr lang="zh-CN" altLang="en-US" dirty="0"/>
                  <a:t>方向：</a:t>
                </a:r>
                <a:r>
                  <a:rPr lang="zh-CN" altLang="en-US" dirty="0" smtClean="0"/>
                  <a:t>流出</a:t>
                </a:r>
                <a:r>
                  <a:rPr lang="en-US" altLang="zh-CN" dirty="0" smtClean="0"/>
                  <a:t>-</a:t>
                </a:r>
                <a:r>
                  <a:rPr lang="zh-CN" altLang="en-US" dirty="0" smtClean="0"/>
                  <a:t>流入：</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𝑀𝐶</m:t>
                        </m:r>
                      </m:e>
                      <m:sub>
                        <m:r>
                          <a:rPr lang="en-US" altLang="zh-CN" b="0" i="1" smtClean="0">
                            <a:latin typeface="Cambria Math" panose="02040503050406030204" pitchFamily="18" charset="0"/>
                          </a:rPr>
                          <m:t>𝐶𝑉𝑋</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e>
                    </m:d>
                  </m:oMath>
                </a14:m>
                <a:endParaRPr lang="en-US" altLang="zh-CN" b="0"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smtClean="0"/>
                  <a:t>方向：</a:t>
                </a:r>
                <a:r>
                  <a:rPr lang="zh-CN" altLang="en-US" dirty="0"/>
                  <a:t>液相流出：</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oMath>
                </a14:m>
                <a:endParaRPr lang="en-US" dirty="0"/>
              </a:p>
              <a:p>
                <a:pPr marL="285750" indent="-285750">
                  <a:buFont typeface="Wingdings" panose="05000000000000000000" pitchFamily="2" charset="2"/>
                  <a:buChar char="§"/>
                </a:pPr>
                <a:r>
                  <a:rPr lang="zh-CN" altLang="en-US" dirty="0"/>
                  <a:t>                液相流入：</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oMath>
                </a14:m>
                <a:endParaRPr lang="en-US" altLang="zh-CN" dirty="0" smtClean="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a:t>
                </a:r>
                <a:r>
                  <a:rPr lang="zh-CN" altLang="en-US" dirty="0" smtClean="0"/>
                  <a:t>：</a:t>
                </a:r>
                <a:r>
                  <a:rPr lang="zh-CN" altLang="en-US" dirty="0"/>
                  <a:t>流出</a:t>
                </a:r>
                <a:r>
                  <a:rPr lang="en-US" altLang="zh-CN" dirty="0"/>
                  <a:t>-</a:t>
                </a:r>
                <a:r>
                  <a:rPr lang="zh-CN" altLang="en-US" dirty="0"/>
                  <a:t>流入</a:t>
                </a:r>
                <a:r>
                  <a:rPr lang="zh-CN" altLang="en-US" dirty="0" smtClean="0"/>
                  <a:t>：</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𝐶𝑉𝑌</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r>
                      <a:rPr lang="en-US" altLang="zh-CN" b="0" i="1" smtClean="0">
                        <a:latin typeface="Cambria Math" panose="02040503050406030204" pitchFamily="18" charset="0"/>
                      </a:rPr>
                      <m:t>]</m:t>
                    </m:r>
                  </m:oMath>
                </a14:m>
                <a:endParaRPr lang="en-US" altLang="zh-CN"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𝑧</m:t>
                    </m:r>
                    <m:r>
                      <a:rPr lang="zh-CN" altLang="en-US" i="1">
                        <a:latin typeface="Cambria Math" panose="02040503050406030204" pitchFamily="18" charset="0"/>
                      </a:rPr>
                      <m:t>方向</m:t>
                    </m:r>
                  </m:oMath>
                </a14:m>
                <a:r>
                  <a:rPr lang="zh-CN" altLang="en-US" dirty="0" smtClean="0"/>
                  <a:t>：</a:t>
                </a:r>
                <a:r>
                  <a:rPr lang="zh-CN" altLang="en-US" dirty="0"/>
                  <a:t>液相流出：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a:p>
              <a:p>
                <a:pPr marL="285750" indent="-285750">
                  <a:buFont typeface="Wingdings" panose="05000000000000000000" pitchFamily="2" charset="2"/>
                  <a:buChar char="§"/>
                </a:pPr>
                <a:r>
                  <a:rPr lang="zh-CN" altLang="en-US" dirty="0"/>
                  <a:t>                液相流入：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𝑧</m:t>
                    </m:r>
                    <m:r>
                      <a:rPr lang="zh-CN" altLang="en-US" i="1">
                        <a:latin typeface="Cambria Math" panose="02040503050406030204" pitchFamily="18" charset="0"/>
                      </a:rPr>
                      <m:t>方向</m:t>
                    </m:r>
                  </m:oMath>
                </a14:m>
                <a:r>
                  <a:rPr lang="zh-CN" altLang="en-US" dirty="0" smtClean="0"/>
                  <a:t>：</a:t>
                </a:r>
                <a:r>
                  <a:rPr lang="zh-CN" altLang="en-US" dirty="0"/>
                  <a:t>流出</a:t>
                </a:r>
                <a:r>
                  <a:rPr lang="en-US" altLang="zh-CN" dirty="0"/>
                  <a:t>-</a:t>
                </a:r>
                <a:r>
                  <a:rPr lang="zh-CN" altLang="en-US" dirty="0"/>
                  <a:t>流入</a:t>
                </a:r>
                <a:r>
                  <a:rPr lang="zh-CN" altLang="en-US" dirty="0" smtClean="0"/>
                  <a:t>：</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𝐶𝑉𝑍</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sub>
                    </m:sSub>
                    <m:r>
                      <a:rPr lang="en-US" altLang="zh-CN" b="0" i="1" smtClean="0">
                        <a:latin typeface="Cambria Math" panose="02040503050406030204" pitchFamily="18" charset="0"/>
                      </a:rPr>
                      <m:t>]</m:t>
                    </m:r>
                  </m:oMath>
                </a14:m>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𝐿𝐹</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𝐶𝑉𝑋</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𝐶𝑉𝑌</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𝐶𝑉𝑍</m:t>
                        </m:r>
                      </m:sub>
                    </m:sSub>
                  </m:oMath>
                </a14:m>
                <a:endParaRPr lang="en-US" dirty="0" smtClean="0"/>
              </a:p>
              <a:p>
                <a:pPr marL="285750" indent="-285750">
                  <a:buFont typeface="Wingdings" panose="05000000000000000000" pitchFamily="2" charset="2"/>
                  <a:buChar char="§"/>
                </a:pPr>
                <a:r>
                  <a:rPr lang="zh-CN" altLang="en-US" dirty="0"/>
                  <a:t>量</a:t>
                </a:r>
                <a:r>
                  <a:rPr lang="zh-CN" altLang="en-US" dirty="0" smtClean="0"/>
                  <a:t>纲：</a:t>
                </a:r>
                <a:r>
                  <a:rPr lang="en-US" altLang="zh-CN" dirty="0" smtClean="0"/>
                  <a:t>kg</a:t>
                </a:r>
              </a:p>
              <a:p>
                <a:pPr marL="285750" indent="-285750">
                  <a:buFont typeface="Wingdings" panose="05000000000000000000" pitchFamily="2" charset="2"/>
                  <a:buChar char="§"/>
                </a:pPr>
                <a:r>
                  <a:rPr lang="zh-CN" altLang="en-US" dirty="0" smtClean="0">
                    <a:solidFill>
                      <a:srgbClr val="FF0000"/>
                    </a:solidFill>
                  </a:rPr>
                  <a:t>旧时刻，迎</a:t>
                </a:r>
                <a:r>
                  <a:rPr lang="zh-CN" altLang="en-US" dirty="0">
                    <a:solidFill>
                      <a:srgbClr val="FF0000"/>
                    </a:solidFill>
                  </a:rPr>
                  <a:t>风格式</a:t>
                </a:r>
                <a:endParaRPr lang="en-US"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82561" y="921774"/>
                <a:ext cx="11245645" cy="4629601"/>
              </a:xfrm>
              <a:prstGeom prst="rect">
                <a:avLst/>
              </a:prstGeom>
              <a:blipFill>
                <a:blip r:embed="rId2"/>
                <a:stretch>
                  <a:fillRect l="-380" t="-3684" b="-1053"/>
                </a:stretch>
              </a:blipFill>
            </p:spPr>
            <p:txBody>
              <a:bodyPr/>
              <a:lstStyle/>
              <a:p>
                <a:r>
                  <a:rPr lang="en-US">
                    <a:noFill/>
                  </a:rPr>
                  <a:t> </a:t>
                </a:r>
              </a:p>
            </p:txBody>
          </p:sp>
        </mc:Fallback>
      </mc:AlternateContent>
    </p:spTree>
    <p:extLst>
      <p:ext uri="{BB962C8B-B14F-4D97-AF65-F5344CB8AC3E}">
        <p14:creationId xmlns:p14="http://schemas.microsoft.com/office/powerpoint/2010/main" val="12773913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3697" y="2300748"/>
            <a:ext cx="5884606" cy="1754326"/>
          </a:xfrm>
          <a:prstGeom prst="rect">
            <a:avLst/>
          </a:prstGeom>
          <a:noFill/>
        </p:spPr>
        <p:txBody>
          <a:bodyPr wrap="square" rtlCol="0">
            <a:spAutoFit/>
          </a:bodyPr>
          <a:lstStyle/>
          <a:p>
            <a:pPr algn="ctr"/>
            <a:r>
              <a:rPr lang="zh-CN" altLang="en-US" sz="3600" b="1" dirty="0" smtClean="0"/>
              <a:t>第一部分</a:t>
            </a:r>
            <a:endParaRPr lang="en-US" altLang="zh-CN" sz="3600" b="1" dirty="0" smtClean="0"/>
          </a:p>
          <a:p>
            <a:pPr algn="ctr"/>
            <a:endParaRPr lang="en-US" sz="3600" b="1" dirty="0"/>
          </a:p>
          <a:p>
            <a:pPr algn="ctr"/>
            <a:r>
              <a:rPr lang="zh-CN" altLang="en-US" sz="3600" b="1" dirty="0" smtClean="0"/>
              <a:t>控制方程的建立</a:t>
            </a:r>
            <a:endParaRPr lang="en-US" sz="3600" b="1" dirty="0"/>
          </a:p>
        </p:txBody>
      </p:sp>
    </p:spTree>
    <p:extLst>
      <p:ext uri="{BB962C8B-B14F-4D97-AF65-F5344CB8AC3E}">
        <p14:creationId xmlns:p14="http://schemas.microsoft.com/office/powerpoint/2010/main" val="767004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714615" y="1029661"/>
                <a:ext cx="10903644" cy="5449825"/>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𝑀𝐶</m:t>
                        </m:r>
                      </m:e>
                      <m:sub>
                        <m:r>
                          <a:rPr lang="en-US" b="0" i="1" smtClean="0">
                            <a:latin typeface="Cambria Math" panose="02040503050406030204" pitchFamily="18" charset="0"/>
                          </a:rPr>
                          <m:t>𝑆𝑀</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𝑆𝑀𝑋</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𝑆𝑀𝑌</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𝑆𝑀𝑍</m:t>
                        </m:r>
                      </m:sub>
                    </m:sSub>
                  </m:oMath>
                </a14:m>
                <a:endParaRPr lang="en-US" dirty="0" smtClean="0"/>
              </a:p>
              <a:p>
                <a:pPr marL="285750" indent="-285750">
                  <a:buFont typeface="Wingdings" panose="05000000000000000000" pitchFamily="2" charset="2"/>
                  <a:buChar char="§"/>
                </a:pPr>
                <a:r>
                  <a:rPr lang="en-US" dirty="0" smtClean="0"/>
                  <a:t>X</a:t>
                </a:r>
                <a:r>
                  <a:rPr lang="zh-CN" altLang="en-US" dirty="0" smtClean="0"/>
                  <a:t>方向：晶体带出：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e>
                    </m:nary>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晶体带入：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e>
                    </m:nary>
                  </m:oMath>
                </a14:m>
                <a:endParaRPr lang="en-US" altLang="zh-CN" b="0" dirty="0" smtClean="0"/>
              </a:p>
              <a:p>
                <a:pPr marL="285750" indent="-285750">
                  <a:buFont typeface="Wingdings" panose="05000000000000000000" pitchFamily="2" charset="2"/>
                  <a:buChar char="§"/>
                </a:pPr>
                <a:r>
                  <a:rPr lang="en-US" altLang="zh-CN" dirty="0" smtClean="0"/>
                  <a:t>X</a:t>
                </a:r>
                <a:r>
                  <a:rPr lang="zh-CN" altLang="en-US" dirty="0" smtClean="0"/>
                  <a:t>方向带出</a:t>
                </a:r>
                <a:r>
                  <a:rPr lang="en-US" altLang="zh-CN" dirty="0" smtClean="0"/>
                  <a:t>-</a:t>
                </a:r>
                <a:r>
                  <a:rPr lang="zh-CN" altLang="en-US" dirty="0" smtClean="0"/>
                  <a:t>带入：</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𝑆𝑀𝑋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e>
                              </m:nary>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e>
                              </m:d>
                            </m:e>
                            <m:sub>
                              <m:r>
                                <a:rPr lang="en-US" altLang="zh-CN" b="0" i="1" smtClean="0">
                                  <a:latin typeface="Cambria Math" panose="02040503050406030204" pitchFamily="18" charset="0"/>
                                </a:rPr>
                                <m:t>𝑖</m:t>
                              </m:r>
                            </m:sub>
                          </m:sSub>
                        </m:e>
                      </m:nary>
                    </m:oMath>
                  </m:oMathPara>
                </a14:m>
                <a:endParaRPr lang="en-US" altLang="zh-CN" dirty="0" smtClean="0"/>
              </a:p>
              <a:p>
                <a:pPr marL="285750" indent="-285750">
                  <a:buFont typeface="Wingdings" panose="05000000000000000000" pitchFamily="2" charset="2"/>
                  <a:buChar char="§"/>
                </a:pPr>
                <a:endParaRPr lang="en-US" altLang="zh-CN" b="0" dirty="0" smtClean="0"/>
              </a:p>
              <a:p>
                <a:pPr marL="285750" indent="-285750">
                  <a:buFont typeface="Wingdings" panose="05000000000000000000" pitchFamily="2" charset="2"/>
                  <a:buChar char="§"/>
                </a:pPr>
                <a:r>
                  <a:rPr lang="en-US" dirty="0" smtClean="0"/>
                  <a:t>Y</a:t>
                </a:r>
                <a:r>
                  <a:rPr lang="zh-CN" altLang="en-US" dirty="0" smtClean="0"/>
                  <a:t>方向：晶体带出：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e>
                    </m:nary>
                  </m:oMath>
                </a14:m>
                <a:endParaRPr lang="en-US" dirty="0" smtClean="0"/>
              </a:p>
              <a:p>
                <a:pPr marL="285750" indent="-285750">
                  <a:buFont typeface="Wingdings" panose="05000000000000000000" pitchFamily="2" charset="2"/>
                  <a:buChar char="§"/>
                </a:pPr>
                <a:r>
                  <a:rPr lang="en-US" dirty="0"/>
                  <a:t> </a:t>
                </a:r>
                <a:r>
                  <a:rPr lang="en-US" dirty="0" smtClean="0"/>
                  <a:t>               </a:t>
                </a:r>
                <a:r>
                  <a:rPr lang="zh-CN" altLang="en-US" dirty="0" smtClean="0"/>
                  <a:t>晶体带入：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e>
                    </m:nary>
                  </m:oMath>
                </a14:m>
                <a:endParaRPr lang="en-US" altLang="zh-CN" b="0" dirty="0" smtClean="0"/>
              </a:p>
              <a:p>
                <a:pPr marL="285750" indent="-285750">
                  <a:buFont typeface="Wingdings" panose="05000000000000000000" pitchFamily="2" charset="2"/>
                  <a:buChar char="§"/>
                </a:pPr>
                <a:r>
                  <a:rPr lang="en-US" altLang="zh-CN" dirty="0" smtClean="0"/>
                  <a:t>Y</a:t>
                </a:r>
                <a:r>
                  <a:rPr lang="zh-CN" altLang="en-US" dirty="0" smtClean="0"/>
                  <a:t>方向带出</a:t>
                </a:r>
                <a:r>
                  <a:rPr lang="en-US" altLang="zh-CN" dirty="0" smtClean="0"/>
                  <a:t>-</a:t>
                </a:r>
                <a:r>
                  <a:rPr lang="zh-CN" altLang="en-US" dirty="0" smtClean="0"/>
                  <a:t>带入：</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𝑆𝑀𝑌</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e>
                              </m:nary>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sub>
                                  </m:sSub>
                                </m:e>
                              </m:d>
                            </m:e>
                            <m:sub>
                              <m:r>
                                <a:rPr lang="en-US" altLang="zh-CN" b="0" i="1" smtClean="0">
                                  <a:latin typeface="Cambria Math" panose="02040503050406030204" pitchFamily="18" charset="0"/>
                                </a:rPr>
                                <m:t>𝑖</m:t>
                              </m:r>
                            </m:sub>
                          </m:sSub>
                        </m:e>
                      </m:nary>
                    </m:oMath>
                  </m:oMathPara>
                </a14:m>
                <a:endParaRPr lang="en-US" altLang="zh-CN" b="0" dirty="0" smtClean="0"/>
              </a:p>
              <a:p>
                <a:pPr marL="285750" indent="-285750">
                  <a:buFont typeface="Wingdings" panose="05000000000000000000" pitchFamily="2" charset="2"/>
                  <a:buChar char="§"/>
                </a:pPr>
                <a:endParaRPr lang="en-US" altLang="zh-CN" b="0"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714615" y="1029661"/>
                <a:ext cx="10903644" cy="5449825"/>
              </a:xfrm>
              <a:prstGeom prst="rect">
                <a:avLst/>
              </a:prstGeom>
              <a:blipFill>
                <a:blip r:embed="rId2"/>
                <a:stretch>
                  <a:fillRect l="-335" t="-3132"/>
                </a:stretch>
              </a:blipFill>
            </p:spPr>
            <p:txBody>
              <a:bodyPr/>
              <a:lstStyle/>
              <a:p>
                <a:r>
                  <a:rPr lang="en-US">
                    <a:noFill/>
                  </a:rPr>
                  <a:t> </a:t>
                </a:r>
              </a:p>
            </p:txBody>
          </p:sp>
        </mc:Fallback>
      </mc:AlternateContent>
    </p:spTree>
    <p:extLst>
      <p:ext uri="{BB962C8B-B14F-4D97-AF65-F5344CB8AC3E}">
        <p14:creationId xmlns:p14="http://schemas.microsoft.com/office/powerpoint/2010/main" val="1998832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630621" y="966952"/>
                <a:ext cx="11004331" cy="4550989"/>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Z</a:t>
                </a:r>
                <a:r>
                  <a:rPr lang="zh-CN" altLang="en-US" dirty="0"/>
                  <a:t>方向：晶体带出：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𝑣𝑠𝑧</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e>
                    </m:nary>
                  </m:oMath>
                </a14:m>
                <a:endParaRPr lang="en-US" altLang="zh-CN" dirty="0"/>
              </a:p>
              <a:p>
                <a:pPr marL="285750" indent="-285750">
                  <a:buFont typeface="Wingdings" panose="05000000000000000000" pitchFamily="2" charset="2"/>
                  <a:buChar char="§"/>
                </a:pPr>
                <a:r>
                  <a:rPr lang="en-US" dirty="0"/>
                  <a:t>                </a:t>
                </a:r>
                <a:r>
                  <a:rPr lang="zh-CN" altLang="en-US" dirty="0"/>
                  <a:t>晶体带入：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𝑣𝑠𝑧</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r>
                                  <a:rPr lang="en-US" altLang="zh-CN" i="1">
                                    <a:latin typeface="Cambria Math" panose="02040503050406030204" pitchFamily="18" charset="0"/>
                                  </a:rPr>
                                  <m:t> </m:t>
                                </m:r>
                              </m:e>
                            </m:d>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sub>
                        </m:sSub>
                      </m:e>
                    </m:nary>
                  </m:oMath>
                </a14:m>
                <a:endParaRPr lang="en-US" dirty="0"/>
              </a:p>
              <a:p>
                <a:pPr marL="285750" indent="-285750">
                  <a:buFont typeface="Wingdings" panose="05000000000000000000" pitchFamily="2" charset="2"/>
                  <a:buChar char="§"/>
                </a:pPr>
                <a:r>
                  <a:rPr lang="en-US" dirty="0"/>
                  <a:t>Z</a:t>
                </a:r>
                <a:r>
                  <a:rPr lang="zh-CN" altLang="en-US" dirty="0"/>
                  <a:t>方向带出</a:t>
                </a:r>
                <a:r>
                  <a:rPr lang="en-US" altLang="zh-CN" dirty="0"/>
                  <a:t>-</a:t>
                </a:r>
                <a:r>
                  <a:rPr lang="zh-CN" altLang="en-US" dirty="0"/>
                  <a:t>带入：</a:t>
                </a:r>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𝑆𝑀𝑍</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𝑣𝑠𝑧</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𝑣𝑠𝑧</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𝑧</m:t>
                                      </m:r>
                                    </m:sub>
                                  </m:sSub>
                                </m:e>
                              </m:nary>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𝑣𝑠𝑧</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𝑣𝑠𝑧</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𝑧</m:t>
                                      </m:r>
                                    </m:sub>
                                  </m:sSub>
                                </m:e>
                              </m:d>
                            </m:e>
                            <m:sub>
                              <m:r>
                                <a:rPr lang="en-US" altLang="zh-CN" b="0" i="1" smtClean="0">
                                  <a:latin typeface="Cambria Math" panose="02040503050406030204" pitchFamily="18" charset="0"/>
                                </a:rPr>
                                <m:t>𝑖</m:t>
                              </m:r>
                            </m:sub>
                          </m:sSub>
                        </m:e>
                      </m:nary>
                    </m:oMath>
                  </m:oMathPara>
                </a14:m>
                <a:endParaRPr lang="en-US" dirty="0"/>
              </a:p>
              <a:p>
                <a:pPr marL="285750" indent="-285750">
                  <a:buFont typeface="Wingdings" panose="05000000000000000000" pitchFamily="2" charset="2"/>
                  <a:buChar char="§"/>
                </a:pPr>
                <a:endParaRPr lang="en-US" dirty="0"/>
              </a:p>
              <a:p>
                <a:endParaRPr lang="en-US" dirty="0"/>
              </a:p>
              <a:p>
                <a:pPr marL="285750" indent="-285750">
                  <a:buFont typeface="Wingdings" panose="05000000000000000000" pitchFamily="2" charset="2"/>
                  <a:buChar char="§"/>
                </a:pPr>
                <a:r>
                  <a:rPr lang="zh-CN" altLang="en-US" dirty="0"/>
                  <a:t>量纲：</a:t>
                </a:r>
                <a:r>
                  <a:rPr lang="en-US" altLang="zh-CN" dirty="0"/>
                  <a:t>kg</a:t>
                </a:r>
              </a:p>
              <a:p>
                <a:pPr marL="285750" indent="-285750">
                  <a:buFont typeface="Wingdings" panose="05000000000000000000" pitchFamily="2" charset="2"/>
                  <a:buChar char="§"/>
                </a:pPr>
                <a:r>
                  <a:rPr lang="zh-CN" altLang="en-US" dirty="0">
                    <a:solidFill>
                      <a:srgbClr val="FF0000"/>
                    </a:solidFill>
                  </a:rPr>
                  <a:t>旧时刻，迎风格式；一旦</a:t>
                </a:r>
                <a14:m>
                  <m:oMath xmlns:m="http://schemas.openxmlformats.org/officeDocument/2006/math">
                    <m:nary>
                      <m:naryPr>
                        <m:chr m:val="∑"/>
                        <m:supHide m:val="on"/>
                        <m:ctrlPr>
                          <a:rPr lang="zh-CN" altLang="en-US" i="1">
                            <a:solidFill>
                              <a:srgbClr val="FF0000"/>
                            </a:solidFill>
                            <a:latin typeface="Cambria Math" panose="02040503050406030204" pitchFamily="18" charset="0"/>
                          </a:rPr>
                        </m:ctrlPr>
                      </m:naryPr>
                      <m:sub>
                        <m:r>
                          <m:rPr>
                            <m:brk m:alnAt="7"/>
                          </m:rPr>
                          <a:rPr lang="en-US" altLang="zh-CN" i="1">
                            <a:solidFill>
                              <a:srgbClr val="FF0000"/>
                            </a:solidFill>
                            <a:latin typeface="Cambria Math" panose="02040503050406030204" pitchFamily="18" charset="0"/>
                          </a:rPr>
                          <m:t>𝑖</m:t>
                        </m:r>
                      </m:sub>
                      <m:sup/>
                      <m:e>
                        <m:sSubSup>
                          <m:sSubSupPr>
                            <m:ctrlPr>
                              <a:rPr lang="en-US" altLang="zh-CN" i="1">
                                <a:solidFill>
                                  <a:srgbClr val="FF0000"/>
                                </a:solidFill>
                                <a:latin typeface="Cambria Math" panose="02040503050406030204" pitchFamily="18" charset="0"/>
                              </a:rPr>
                            </m:ctrlPr>
                          </m:sSubSupPr>
                          <m:e>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𝑆</m:t>
                                    </m:r>
                                  </m:sub>
                                </m:sSub>
                              </m:e>
                            </m:d>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𝑛</m:t>
                            </m:r>
                          </m:sup>
                        </m:sSubSup>
                      </m:e>
                    </m:nary>
                  </m:oMath>
                </a14:m>
                <a:r>
                  <a:rPr lang="zh-CN" altLang="en-US" dirty="0">
                    <a:solidFill>
                      <a:srgbClr val="FF0000"/>
                    </a:solidFill>
                  </a:rPr>
                  <a:t>超过临界值，</a:t>
                </a:r>
                <a:r>
                  <a:rPr lang="en-US" altLang="zh-CN" dirty="0" err="1">
                    <a:solidFill>
                      <a:srgbClr val="FF0000"/>
                    </a:solidFill>
                  </a:rPr>
                  <a:t>vsx</a:t>
                </a:r>
                <a:r>
                  <a:rPr lang="en-US" altLang="zh-CN" dirty="0">
                    <a:solidFill>
                      <a:srgbClr val="FF0000"/>
                    </a:solidFill>
                  </a:rPr>
                  <a:t>=</a:t>
                </a:r>
                <a:r>
                  <a:rPr lang="en-US" altLang="zh-CN" dirty="0" err="1">
                    <a:solidFill>
                      <a:srgbClr val="FF0000"/>
                    </a:solidFill>
                  </a:rPr>
                  <a:t>vsy</a:t>
                </a:r>
                <a:r>
                  <a:rPr lang="en-US" altLang="zh-CN" dirty="0">
                    <a:solidFill>
                      <a:srgbClr val="FF0000"/>
                    </a:solidFill>
                  </a:rPr>
                  <a:t>=</a:t>
                </a:r>
                <a:r>
                  <a:rPr lang="en-US" altLang="zh-CN" dirty="0" err="1">
                    <a:solidFill>
                      <a:srgbClr val="FF0000"/>
                    </a:solidFill>
                  </a:rPr>
                  <a:t>vsz</a:t>
                </a:r>
                <a:r>
                  <a:rPr lang="en-US" altLang="zh-CN" dirty="0">
                    <a:solidFill>
                      <a:srgbClr val="FF0000"/>
                    </a:solidFill>
                  </a:rPr>
                  <a:t>=0</a:t>
                </a:r>
                <a:r>
                  <a:rPr lang="zh-CN" altLang="en-US" dirty="0">
                    <a:solidFill>
                      <a:srgbClr val="FF0000"/>
                    </a:solidFill>
                  </a:rPr>
                  <a:t>，则</a:t>
                </a:r>
                <a:r>
                  <a:rPr lang="en-US" altLang="zh-CN" dirty="0">
                    <a:solidFill>
                      <a:srgbClr val="FF0000"/>
                    </a:solidFill>
                  </a:rPr>
                  <a:t>fs</a:t>
                </a:r>
                <a:r>
                  <a:rPr lang="zh-CN" altLang="en-US" dirty="0">
                    <a:solidFill>
                      <a:srgbClr val="FF0000"/>
                    </a:solidFill>
                  </a:rPr>
                  <a:t>的作用失效，因为没有自由晶体的运动。</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 针对目标元素，需要对所有晶体求和。</a:t>
                </a:r>
                <a:endParaRPr lang="en-US" altLang="zh-CN" dirty="0">
                  <a:solidFill>
                    <a:srgbClr val="FF0000"/>
                  </a:solidFill>
                </a:endParaRPr>
              </a:p>
              <a:p>
                <a:pPr marL="285750" indent="-285750">
                  <a:buFont typeface="Wingdings" panose="05000000000000000000" pitchFamily="2" charset="2"/>
                  <a:buChar char="§"/>
                </a:pPr>
                <a:r>
                  <a:rPr lang="zh-CN" altLang="en-US" dirty="0">
                    <a:solidFill>
                      <a:srgbClr val="FF0000"/>
                    </a:solidFill>
                  </a:rPr>
                  <a:t>运动晶体内部的成分和密度如何确定？微元体</a:t>
                </a:r>
                <a:r>
                  <a:rPr lang="en-US" altLang="zh-CN" dirty="0" err="1">
                    <a:solidFill>
                      <a:srgbClr val="FF0000"/>
                    </a:solidFill>
                  </a:rPr>
                  <a:t>i</a:t>
                </a:r>
                <a:r>
                  <a:rPr lang="zh-CN" altLang="en-US" dirty="0">
                    <a:solidFill>
                      <a:srgbClr val="FF0000"/>
                    </a:solidFill>
                  </a:rPr>
                  <a:t>内旧时刻的保有含量</a:t>
                </a:r>
                <a:r>
                  <a:rPr lang="en-US" altLang="zh-CN" dirty="0">
                    <a:solidFill>
                      <a:srgbClr val="FF0000"/>
                    </a:solidFill>
                  </a:rPr>
                  <a:t>-</a:t>
                </a:r>
                <a:r>
                  <a:rPr lang="zh-CN" altLang="en-US" dirty="0">
                    <a:solidFill>
                      <a:srgbClr val="FF0000"/>
                    </a:solidFill>
                  </a:rPr>
                  <a:t>微元体</a:t>
                </a:r>
                <a:r>
                  <a:rPr lang="en-US" altLang="zh-CN" dirty="0" err="1">
                    <a:solidFill>
                      <a:srgbClr val="FF0000"/>
                    </a:solidFill>
                  </a:rPr>
                  <a:t>i</a:t>
                </a:r>
                <a:r>
                  <a:rPr lang="zh-CN" altLang="en-US" dirty="0">
                    <a:solidFill>
                      <a:srgbClr val="FF0000"/>
                    </a:solidFill>
                  </a:rPr>
                  <a:t>内新时刻运动带走</a:t>
                </a:r>
                <a:r>
                  <a:rPr lang="en-US" altLang="zh-CN" dirty="0">
                    <a:solidFill>
                      <a:srgbClr val="FF0000"/>
                    </a:solidFill>
                  </a:rPr>
                  <a:t>/</a:t>
                </a:r>
                <a:r>
                  <a:rPr lang="zh-CN" altLang="en-US" dirty="0">
                    <a:solidFill>
                      <a:srgbClr val="FF0000"/>
                    </a:solidFill>
                  </a:rPr>
                  <a:t>入量</a:t>
                </a:r>
                <a:r>
                  <a:rPr lang="en-US" altLang="zh-CN" dirty="0">
                    <a:solidFill>
                      <a:srgbClr val="FF0000"/>
                    </a:solidFill>
                  </a:rPr>
                  <a:t>+</a:t>
                </a:r>
                <a:r>
                  <a:rPr lang="zh-CN" altLang="en-US" dirty="0">
                    <a:solidFill>
                      <a:srgbClr val="FF0000"/>
                    </a:solidFill>
                  </a:rPr>
                  <a:t>新时刻微元体</a:t>
                </a:r>
                <a:r>
                  <a:rPr lang="en-US" altLang="zh-CN" dirty="0" err="1">
                    <a:solidFill>
                      <a:srgbClr val="FF0000"/>
                    </a:solidFill>
                  </a:rPr>
                  <a:t>i</a:t>
                </a:r>
                <a:r>
                  <a:rPr lang="zh-CN" altLang="en-US" dirty="0">
                    <a:solidFill>
                      <a:srgbClr val="FF0000"/>
                    </a:solidFill>
                  </a:rPr>
                  <a:t>周围微元体带走</a:t>
                </a:r>
                <a:r>
                  <a:rPr lang="en-US" altLang="zh-CN" dirty="0">
                    <a:solidFill>
                      <a:srgbClr val="FF0000"/>
                    </a:solidFill>
                  </a:rPr>
                  <a:t>/</a:t>
                </a:r>
                <a:r>
                  <a:rPr lang="zh-CN" altLang="en-US" dirty="0">
                    <a:solidFill>
                      <a:srgbClr val="FF0000"/>
                    </a:solidFill>
                  </a:rPr>
                  <a:t>入量。因此不用追踪晶体的运动轨迹并记录晶体成分！</a:t>
                </a:r>
                <a:endParaRPr lang="en-US" dirty="0">
                  <a:solidFill>
                    <a:srgbClr val="FF0000"/>
                  </a:solidFill>
                </a:endParaRP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30621" y="966952"/>
                <a:ext cx="11004331" cy="4550989"/>
              </a:xfrm>
              <a:prstGeom prst="rect">
                <a:avLst/>
              </a:prstGeom>
              <a:blipFill>
                <a:blip r:embed="rId2"/>
                <a:stretch>
                  <a:fillRect l="-332" t="-9786" r="-2492"/>
                </a:stretch>
              </a:blipFill>
            </p:spPr>
            <p:txBody>
              <a:bodyPr/>
              <a:lstStyle/>
              <a:p>
                <a:r>
                  <a:rPr lang="en-US">
                    <a:noFill/>
                  </a:rPr>
                  <a:t> </a:t>
                </a:r>
              </a:p>
            </p:txBody>
          </p:sp>
        </mc:Fallback>
      </mc:AlternateContent>
    </p:spTree>
    <p:extLst>
      <p:ext uri="{BB962C8B-B14F-4D97-AF65-F5344CB8AC3E}">
        <p14:creationId xmlns:p14="http://schemas.microsoft.com/office/powerpoint/2010/main" val="122848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168165" y="1460938"/>
                <a:ext cx="11855669" cy="39950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nary>
                                    </m:e>
                                  </m:d>
                                </m:e>
                              </m:nary>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nary>
                                    </m:e>
                                  </m:d>
                                </m:e>
                              </m:nary>
                            </m:e>
                          </m:d>
                        </m:e>
                        <m:sup>
                          <m:r>
                            <a:rPr lang="en-US" b="0" i="1" smtClean="0">
                              <a:solidFill>
                                <a:srgbClr val="FF0000"/>
                              </a:solidFill>
                              <a:latin typeface="Cambria Math" panose="02040503050406030204" pitchFamily="18" charset="0"/>
                            </a:rPr>
                            <m:t>𝑡</m:t>
                          </m:r>
                        </m:sup>
                      </m:sSup>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𝐷</m:t>
                              </m:r>
                            </m:e>
                            <m:sub>
                              <m:r>
                                <a:rPr lang="en-US" b="0" i="1" smtClean="0">
                                  <a:solidFill>
                                    <a:srgbClr val="00B050"/>
                                  </a:solidFill>
                                  <a:latin typeface="Cambria Math" panose="02040503050406030204" pitchFamily="18" charset="0"/>
                                </a:rPr>
                                <m:t>𝐿</m:t>
                              </m:r>
                            </m:sub>
                          </m:sSub>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𝐿</m:t>
                                      </m:r>
                                    </m:sub>
                                  </m:sSub>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sub>
                          </m:sSub>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𝐷</m:t>
                              </m:r>
                            </m:e>
                            <m:sub>
                              <m:r>
                                <a:rPr lang="en-US" b="0" i="1" smtClean="0">
                                  <a:solidFill>
                                    <a:srgbClr val="00B050"/>
                                  </a:solidFill>
                                  <a:latin typeface="Cambria Math" panose="02040503050406030204" pitchFamily="18" charset="0"/>
                                </a:rPr>
                                <m:t>𝐿</m:t>
                              </m:r>
                            </m:sub>
                          </m:sSub>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𝐿</m:t>
                                      </m:r>
                                    </m:sub>
                                  </m:sSub>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𝐷</m:t>
                              </m:r>
                            </m:e>
                            <m:sub>
                              <m:r>
                                <a:rPr lang="en-US" b="0" i="1" smtClean="0">
                                  <a:solidFill>
                                    <a:srgbClr val="00B050"/>
                                  </a:solidFill>
                                  <a:latin typeface="Cambria Math" panose="02040503050406030204" pitchFamily="18" charset="0"/>
                                </a:rPr>
                                <m:t>𝐿</m:t>
                              </m:r>
                            </m:sub>
                          </m:sSub>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𝐿</m:t>
                                      </m:r>
                                    </m:sub>
                                  </m:sSub>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sub>
                          </m:sSub>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𝐷</m:t>
                              </m:r>
                            </m:e>
                            <m:sub>
                              <m:r>
                                <a:rPr lang="en-US" b="0" i="1" smtClean="0">
                                  <a:solidFill>
                                    <a:srgbClr val="00B050"/>
                                  </a:solidFill>
                                  <a:latin typeface="Cambria Math" panose="02040503050406030204" pitchFamily="18" charset="0"/>
                                </a:rPr>
                                <m:t>𝐿</m:t>
                              </m:r>
                            </m:sub>
                          </m:sSub>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𝐿</m:t>
                                      </m:r>
                                    </m:sub>
                                  </m:sSub>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𝐷</m:t>
                              </m:r>
                            </m:e>
                            <m:sub>
                              <m:r>
                                <a:rPr lang="en-US" b="0" i="1" smtClean="0">
                                  <a:solidFill>
                                    <a:srgbClr val="00B050"/>
                                  </a:solidFill>
                                  <a:latin typeface="Cambria Math" panose="02040503050406030204" pitchFamily="18" charset="0"/>
                                </a:rPr>
                                <m:t>𝐿</m:t>
                              </m:r>
                            </m:sub>
                          </m:sSub>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𝐿</m:t>
                                      </m:r>
                                    </m:sub>
                                  </m:sSub>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sub>
                          </m:sSub>
                          <m:r>
                            <a:rPr lang="en-US" b="0" i="1" smtClean="0">
                              <a:solidFill>
                                <a:srgbClr val="00B050"/>
                              </a:solidFill>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𝐷</m:t>
                              </m:r>
                            </m:e>
                            <m:sub>
                              <m:r>
                                <a:rPr lang="en-US" b="0" i="1" smtClean="0">
                                  <a:solidFill>
                                    <a:srgbClr val="00B050"/>
                                  </a:solidFill>
                                  <a:latin typeface="Cambria Math" panose="02040503050406030204" pitchFamily="18" charset="0"/>
                                </a:rPr>
                                <m:t>𝐿</m:t>
                              </m:r>
                            </m:sub>
                          </m:sSub>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𝐶</m:t>
                                      </m:r>
                                    </m:e>
                                    <m:sub>
                                      <m:r>
                                        <a:rPr lang="en-US" b="0" i="1" smtClean="0">
                                          <a:solidFill>
                                            <a:srgbClr val="00B050"/>
                                          </a:solidFill>
                                          <a:latin typeface="Cambria Math" panose="02040503050406030204" pitchFamily="18" charset="0"/>
                                        </a:rPr>
                                        <m:t>𝐿</m:t>
                                      </m:r>
                                    </m:sub>
                                  </m:sSub>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begChr m:val="["/>
                          <m:endChr m:val="]"/>
                          <m:ctrlPr>
                            <a:rPr lang="en-US" b="0" i="1" smtClean="0">
                              <a:solidFill>
                                <a:srgbClr val="00B0F0"/>
                              </a:solidFill>
                              <a:latin typeface="Cambria Math" panose="02040503050406030204" pitchFamily="18" charset="0"/>
                            </a:rPr>
                          </m:ctrlPr>
                        </m:dPr>
                        <m:e>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𝑣𝑥</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𝜌</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𝐶</m:t>
                                  </m:r>
                                </m:e>
                                <m:sub>
                                  <m:r>
                                    <a:rPr lang="en-US" b="0" i="1" smtClean="0">
                                      <a:solidFill>
                                        <a:srgbClr val="00B0F0"/>
                                      </a:solidFill>
                                      <a:latin typeface="Cambria Math" panose="02040503050406030204" pitchFamily="18" charset="0"/>
                                    </a:rPr>
                                    <m:t>𝐿</m:t>
                                  </m:r>
                                </m:sub>
                              </m:sSub>
                            </m:e>
                          </m:d>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sub>
                          </m:sSub>
                          <m:r>
                            <a:rPr lang="en-US" b="0" i="1" smtClean="0">
                              <a:solidFill>
                                <a:srgbClr val="00B0F0"/>
                              </a:solidFill>
                              <a:latin typeface="Cambria Math" panose="02040503050406030204" pitchFamily="18" charset="0"/>
                            </a:rPr>
                            <m:t>−</m:t>
                          </m:r>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𝑣𝑥</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𝜌</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𝐶</m:t>
                                  </m:r>
                                </m:e>
                                <m:sub>
                                  <m:r>
                                    <a:rPr lang="en-US" b="0" i="1" smtClean="0">
                                      <a:solidFill>
                                        <a:srgbClr val="00B0F0"/>
                                      </a:solidFill>
                                      <a:latin typeface="Cambria Math" panose="02040503050406030204" pitchFamily="18" charset="0"/>
                                    </a:rPr>
                                    <m:t>𝐿</m:t>
                                  </m:r>
                                </m:sub>
                              </m:sSub>
                            </m:e>
                          </m:d>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sub>
                          </m:sSub>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begChr m:val="["/>
                          <m:endChr m:val="]"/>
                          <m:ctrlPr>
                            <a:rPr lang="en-US" b="0" i="1" smtClean="0">
                              <a:solidFill>
                                <a:srgbClr val="00B0F0"/>
                              </a:solidFill>
                              <a:latin typeface="Cambria Math" panose="02040503050406030204" pitchFamily="18" charset="0"/>
                            </a:rPr>
                          </m:ctrlPr>
                        </m:dPr>
                        <m:e>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𝑣𝑦</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𝜌</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𝐶</m:t>
                                  </m:r>
                                </m:e>
                                <m:sub>
                                  <m:r>
                                    <a:rPr lang="en-US" b="0" i="1" smtClean="0">
                                      <a:solidFill>
                                        <a:srgbClr val="00B0F0"/>
                                      </a:solidFill>
                                      <a:latin typeface="Cambria Math" panose="02040503050406030204" pitchFamily="18" charset="0"/>
                                    </a:rPr>
                                    <m:t>𝐿</m:t>
                                  </m:r>
                                </m:sub>
                              </m:sSub>
                            </m:e>
                          </m:d>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sub>
                          </m:sSub>
                          <m:r>
                            <a:rPr lang="en-US" b="0" i="1" smtClean="0">
                              <a:solidFill>
                                <a:srgbClr val="00B0F0"/>
                              </a:solidFill>
                              <a:latin typeface="Cambria Math" panose="02040503050406030204" pitchFamily="18" charset="0"/>
                            </a:rPr>
                            <m:t>−</m:t>
                          </m:r>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𝑣𝑦</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𝜌</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𝐶</m:t>
                                  </m:r>
                                </m:e>
                                <m:sub>
                                  <m:r>
                                    <a:rPr lang="en-US" b="0" i="1" smtClean="0">
                                      <a:solidFill>
                                        <a:srgbClr val="00B0F0"/>
                                      </a:solidFill>
                                      <a:latin typeface="Cambria Math" panose="02040503050406030204" pitchFamily="18" charset="0"/>
                                    </a:rPr>
                                    <m:t>𝐿</m:t>
                                  </m:r>
                                </m:sub>
                              </m:sSub>
                            </m:e>
                          </m:d>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sub>
                          </m:sSub>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begChr m:val="["/>
                          <m:endChr m:val="]"/>
                          <m:ctrlPr>
                            <a:rPr lang="en-US" b="0" i="1" smtClean="0">
                              <a:solidFill>
                                <a:srgbClr val="00B0F0"/>
                              </a:solidFill>
                              <a:latin typeface="Cambria Math" panose="02040503050406030204" pitchFamily="18" charset="0"/>
                            </a:rPr>
                          </m:ctrlPr>
                        </m:dPr>
                        <m:e>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𝑣𝑧</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𝜌</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𝐶</m:t>
                                  </m:r>
                                </m:e>
                                <m:sub>
                                  <m:r>
                                    <a:rPr lang="en-US" b="0" i="1" smtClean="0">
                                      <a:solidFill>
                                        <a:srgbClr val="00B0F0"/>
                                      </a:solidFill>
                                      <a:latin typeface="Cambria Math" panose="02040503050406030204" pitchFamily="18" charset="0"/>
                                    </a:rPr>
                                    <m:t>𝐿</m:t>
                                  </m:r>
                                </m:sub>
                              </m:sSub>
                            </m:e>
                          </m:d>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sub>
                          </m:sSub>
                          <m:r>
                            <a:rPr lang="en-US" b="0" i="1" smtClean="0">
                              <a:solidFill>
                                <a:srgbClr val="00B0F0"/>
                              </a:solidFill>
                              <a:latin typeface="Cambria Math" panose="02040503050406030204" pitchFamily="18" charset="0"/>
                            </a:rPr>
                            <m:t>−</m:t>
                          </m:r>
                          <m:d>
                            <m:dPr>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𝑣𝑧</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𝑓</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𝜌</m:t>
                                  </m:r>
                                </m:e>
                                <m:sub>
                                  <m:r>
                                    <a:rPr lang="en-US" b="0" i="1" smtClean="0">
                                      <a:solidFill>
                                        <a:srgbClr val="00B0F0"/>
                                      </a:solidFill>
                                      <a:latin typeface="Cambria Math" panose="02040503050406030204" pitchFamily="18" charset="0"/>
                                    </a:rPr>
                                    <m:t>𝐿</m:t>
                                  </m:r>
                                </m:sub>
                              </m:sSub>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𝐶</m:t>
                                  </m:r>
                                </m:e>
                                <m:sub>
                                  <m:r>
                                    <a:rPr lang="en-US" b="0" i="1" smtClean="0">
                                      <a:solidFill>
                                        <a:srgbClr val="00B0F0"/>
                                      </a:solidFill>
                                      <a:latin typeface="Cambria Math" panose="02040503050406030204" pitchFamily="18" charset="0"/>
                                    </a:rPr>
                                    <m:t>𝐿</m:t>
                                  </m:r>
                                </m:sub>
                              </m:sSub>
                            </m:e>
                          </m:d>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𝑆</m:t>
                                          </m:r>
                                        </m:sub>
                                      </m:sSub>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Sub>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𝑆</m:t>
                                          </m:r>
                                        </m:sub>
                                      </m:sSub>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𝑆</m:t>
                                          </m:r>
                                        </m:sub>
                                      </m:sSub>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Sub>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𝑆</m:t>
                                          </m:r>
                                        </m:sub>
                                      </m:sSub>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𝑆</m:t>
                                          </m:r>
                                        </m:sub>
                                      </m:sSub>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Sub>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𝐶</m:t>
                                          </m:r>
                                        </m:e>
                                        <m:sub>
                                          <m:r>
                                            <a:rPr lang="en-US" b="0" i="1" smtClean="0">
                                              <a:solidFill>
                                                <a:schemeClr val="accent2"/>
                                              </a:solidFill>
                                              <a:latin typeface="Cambria Math" panose="02040503050406030204" pitchFamily="18" charset="0"/>
                                            </a:rPr>
                                            <m:t>𝑆</m:t>
                                          </m:r>
                                        </m:sub>
                                      </m:sSub>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Sub>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8165" y="1460938"/>
                <a:ext cx="11855669" cy="3995068"/>
              </a:xfrm>
              <a:prstGeom prst="rect">
                <a:avLst/>
              </a:prstGeom>
              <a:blipFill>
                <a:blip r:embed="rId2"/>
                <a:stretch>
                  <a:fillRect/>
                </a:stretch>
              </a:blipFill>
            </p:spPr>
            <p:txBody>
              <a:bodyPr/>
              <a:lstStyle/>
              <a:p>
                <a:r>
                  <a:rPr lang="en-US">
                    <a:noFill/>
                  </a:rPr>
                  <a:t> </a:t>
                </a:r>
              </a:p>
            </p:txBody>
          </p:sp>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物种</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405581" y="899652"/>
                <a:ext cx="11540613" cy="406412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上式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→0</m:t>
                    </m:r>
                  </m:oMath>
                </a14:m>
                <a:r>
                  <a:rPr lang="zh-CN" altLang="en-US" dirty="0"/>
                  <a:t>，并除以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a:t>，则得：</a:t>
                </a:r>
                <a:endParaRPr lang="en-US" altLang="zh-CN" dirty="0"/>
              </a:p>
              <a:p>
                <a:pPr algn="ctr"/>
                <a14:m>
                  <m:oMathPara xmlns:m="http://schemas.openxmlformats.org/officeDocument/2006/math">
                    <m:oMathParaPr>
                      <m:jc m:val="centerGroup"/>
                    </m:oMathParaPr>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d>
                            <m:dPr>
                              <m:begChr m:val="["/>
                              <m:endChr m:val="]"/>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m:t>
                              </m:r>
                              <m:nary>
                                <m:naryPr>
                                  <m:chr m:val="∑"/>
                                  <m:supHide m:val="on"/>
                                  <m:ctrlPr>
                                    <a:rPr lang="en-US" i="1">
                                      <a:solidFill>
                                        <a:srgbClr val="FF0000"/>
                                      </a:solidFill>
                                      <a:latin typeface="Cambria Math" panose="02040503050406030204" pitchFamily="18" charset="0"/>
                                    </a:rPr>
                                  </m:ctrlPr>
                                </m:naryPr>
                                <m:sub>
                                  <m:r>
                                    <m:rPr>
                                      <m:brk m:alnAt="7"/>
                                    </m:rPr>
                                    <a:rPr lang="en-US" i="1">
                                      <a:solidFill>
                                        <a:srgbClr val="FF0000"/>
                                      </a:solidFill>
                                      <a:latin typeface="Cambria Math" panose="02040503050406030204" pitchFamily="18" charset="0"/>
                                    </a:rPr>
                                    <m:t>𝑖</m:t>
                                  </m:r>
                                </m:sub>
                                <m:sup/>
                                <m:e>
                                  <m:sSub>
                                    <m:sSubPr>
                                      <m:ctrlPr>
                                        <a:rPr lang="en-US" i="1">
                                          <a:solidFill>
                                            <a:srgbClr val="FF0000"/>
                                          </a:solidFill>
                                          <a:latin typeface="Cambria Math" panose="02040503050406030204" pitchFamily="18" charset="0"/>
                                        </a:rPr>
                                      </m:ctrlPr>
                                    </m:sSubPr>
                                    <m:e>
                                      <m:d>
                                        <m:dPr>
                                          <m:ctrlPr>
                                            <a:rPr lang="en-US" i="1">
                                              <a:solidFill>
                                                <a:srgbClr val="FF0000"/>
                                              </a:solidFill>
                                              <a:latin typeface="Cambria Math" panose="02040503050406030204" pitchFamily="18" charset="0"/>
                                            </a:rPr>
                                          </m:ctrlPr>
                                        </m:dPr>
                                        <m:e>
                                          <m:nary>
                                            <m:naryPr>
                                              <m:ctrlPr>
                                                <a:rPr lang="en-US" i="1">
                                                  <a:solidFill>
                                                    <a:srgbClr val="FF0000"/>
                                                  </a:solidFill>
                                                  <a:latin typeface="Cambria Math" panose="02040503050406030204" pitchFamily="18" charset="0"/>
                                                </a:rPr>
                                              </m:ctrlPr>
                                            </m:naryPr>
                                            <m:sub>
                                              <m:r>
                                                <m:rPr>
                                                  <m:brk m:alnAt="23"/>
                                                </m:rPr>
                                                <a:rPr lang="en-US" i="1">
                                                  <a:solidFill>
                                                    <a:srgbClr val="FF0000"/>
                                                  </a:solidFill>
                                                  <a:latin typeface="Cambria Math" panose="02040503050406030204" pitchFamily="18" charset="0"/>
                                                </a:rPr>
                                                <m:t>0</m:t>
                                              </m:r>
                                            </m:sub>
                                            <m:sup>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m:t>
                                                  </m:r>
                                                </m:sub>
                                              </m:sSub>
                                            </m:sup>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𝑆</m:t>
                                                  </m:r>
                                                </m:sub>
                                              </m:sSub>
                                              <m:r>
                                                <a:rPr lang="en-US" i="1">
                                                  <a:solidFill>
                                                    <a:srgbClr val="FF0000"/>
                                                  </a:solidFill>
                                                  <a:latin typeface="Cambria Math" panose="02040503050406030204" pitchFamily="18" charset="0"/>
                                                </a:rPr>
                                                <m:t>𝑑</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m:t>
                                                  </m:r>
                                                </m:sub>
                                              </m:sSub>
                                              <m:r>
                                                <a:rPr lang="en-US" i="1">
                                                  <a:solidFill>
                                                    <a:srgbClr val="FF0000"/>
                                                  </a:solidFill>
                                                  <a:latin typeface="Cambria Math" panose="02040503050406030204" pitchFamily="18" charset="0"/>
                                                </a:rPr>
                                                <m:t>′</m:t>
                                              </m:r>
                                            </m:e>
                                          </m:nary>
                                        </m:e>
                                      </m:d>
                                    </m:e>
                                    <m:sub>
                                      <m:r>
                                        <a:rPr lang="en-US" i="1">
                                          <a:solidFill>
                                            <a:srgbClr val="FF0000"/>
                                          </a:solidFill>
                                          <a:latin typeface="Cambria Math" panose="02040503050406030204" pitchFamily="18" charset="0"/>
                                        </a:rPr>
                                        <m:t>𝑖</m:t>
                                      </m:r>
                                    </m:sub>
                                  </m:sSub>
                                </m:e>
                              </m:nary>
                            </m:e>
                          </m:d>
                        </m:num>
                        <m:den>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den>
                      </m:f>
                      <m:r>
                        <a:rPr lang="en-US" i="1">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d>
                            <m:dPr>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𝑣𝑥</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𝑓</m:t>
                                  </m:r>
                                </m:e>
                                <m:sub>
                                  <m:r>
                                    <a:rPr lang="en-US" altLang="zh-CN" i="1">
                                      <a:solidFill>
                                        <a:srgbClr val="00B0F0"/>
                                      </a:solidFill>
                                      <a:latin typeface="Cambria Math" panose="02040503050406030204" pitchFamily="18" charset="0"/>
                                    </a:rPr>
                                    <m:t>𝐿</m:t>
                                  </m:r>
                                </m:sub>
                              </m:sSub>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𝜌</m:t>
                                  </m:r>
                                </m:e>
                                <m:sub>
                                  <m:r>
                                    <a:rPr lang="en-US" altLang="zh-CN" i="1">
                                      <a:solidFill>
                                        <a:srgbClr val="00B0F0"/>
                                      </a:solidFill>
                                      <a:latin typeface="Cambria Math" panose="02040503050406030204" pitchFamily="18" charset="0"/>
                                    </a:rPr>
                                    <m:t>𝐿</m:t>
                                  </m:r>
                                </m:sub>
                              </m:sSub>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𝐶</m:t>
                                  </m:r>
                                </m:e>
                                <m:sub>
                                  <m:r>
                                    <a:rPr lang="en-US" altLang="zh-CN" i="1">
                                      <a:solidFill>
                                        <a:srgbClr val="00B0F0"/>
                                      </a:solidFill>
                                      <a:latin typeface="Cambria Math" panose="02040503050406030204" pitchFamily="18" charset="0"/>
                                    </a:rPr>
                                    <m:t>𝐿</m:t>
                                  </m:r>
                                </m:sub>
                              </m:sSub>
                            </m:e>
                          </m:d>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den>
                      </m:f>
                      <m:r>
                        <a:rPr lang="en-US" i="1">
                          <a:solidFill>
                            <a:srgbClr val="00B0F0"/>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d>
                            <m:dPr>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𝑣𝑦</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𝑓</m:t>
                                  </m:r>
                                </m:e>
                                <m:sub>
                                  <m:r>
                                    <a:rPr lang="en-US" altLang="zh-CN" i="1">
                                      <a:solidFill>
                                        <a:srgbClr val="00B0F0"/>
                                      </a:solidFill>
                                      <a:latin typeface="Cambria Math" panose="02040503050406030204" pitchFamily="18" charset="0"/>
                                    </a:rPr>
                                    <m:t>𝐿</m:t>
                                  </m:r>
                                </m:sub>
                              </m:sSub>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𝜌</m:t>
                                  </m:r>
                                </m:e>
                                <m:sub>
                                  <m:r>
                                    <a:rPr lang="en-US" altLang="zh-CN" i="1">
                                      <a:solidFill>
                                        <a:srgbClr val="00B0F0"/>
                                      </a:solidFill>
                                      <a:latin typeface="Cambria Math" panose="02040503050406030204" pitchFamily="18" charset="0"/>
                                    </a:rPr>
                                    <m:t>𝐿</m:t>
                                  </m:r>
                                </m:sub>
                              </m:sSub>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𝐶</m:t>
                                  </m:r>
                                </m:e>
                                <m:sub>
                                  <m:r>
                                    <a:rPr lang="en-US" altLang="zh-CN" i="1">
                                      <a:solidFill>
                                        <a:srgbClr val="00B0F0"/>
                                      </a:solidFill>
                                      <a:latin typeface="Cambria Math" panose="02040503050406030204" pitchFamily="18" charset="0"/>
                                    </a:rPr>
                                    <m:t>𝐿</m:t>
                                  </m:r>
                                </m:sub>
                              </m:sSub>
                            </m:e>
                          </m:d>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den>
                      </m:f>
                      <m:r>
                        <a:rPr lang="en-US" i="1">
                          <a:solidFill>
                            <a:srgbClr val="00B0F0"/>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d>
                            <m:dPr>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𝑣𝑧</m:t>
                              </m:r>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𝑓</m:t>
                                  </m:r>
                                </m:e>
                                <m:sub>
                                  <m:r>
                                    <a:rPr lang="en-US" altLang="zh-CN" i="1">
                                      <a:solidFill>
                                        <a:srgbClr val="00B0F0"/>
                                      </a:solidFill>
                                      <a:latin typeface="Cambria Math" panose="02040503050406030204" pitchFamily="18" charset="0"/>
                                    </a:rPr>
                                    <m:t>𝐿</m:t>
                                  </m:r>
                                </m:sub>
                              </m:sSub>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𝜌</m:t>
                                  </m:r>
                                </m:e>
                                <m:sub>
                                  <m:r>
                                    <a:rPr lang="en-US" altLang="zh-CN" i="1">
                                      <a:solidFill>
                                        <a:srgbClr val="00B0F0"/>
                                      </a:solidFill>
                                      <a:latin typeface="Cambria Math" panose="02040503050406030204" pitchFamily="18" charset="0"/>
                                    </a:rPr>
                                    <m:t>𝐿</m:t>
                                  </m:r>
                                </m:sub>
                              </m:sSub>
                              <m:sSub>
                                <m:sSubPr>
                                  <m:ctrlPr>
                                    <a:rPr lang="en-US" altLang="zh-CN" i="1">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𝐶</m:t>
                                  </m:r>
                                </m:e>
                                <m:sub>
                                  <m:r>
                                    <a:rPr lang="en-US" altLang="zh-CN" i="1">
                                      <a:solidFill>
                                        <a:srgbClr val="00B0F0"/>
                                      </a:solidFill>
                                      <a:latin typeface="Cambria Math" panose="02040503050406030204" pitchFamily="18" charset="0"/>
                                    </a:rPr>
                                    <m:t>𝐿</m:t>
                                  </m:r>
                                </m:sub>
                              </m:sSub>
                            </m:e>
                          </m:d>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den>
                      </m:f>
                      <m:r>
                        <a:rPr lang="en-US" i="1">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𝐷</m:t>
                                  </m:r>
                                </m:e>
                                <m:sub>
                                  <m:r>
                                    <a:rPr lang="en-US" altLang="zh-CN" i="1">
                                      <a:solidFill>
                                        <a:srgbClr val="00B050"/>
                                      </a:solidFill>
                                      <a:latin typeface="Cambria Math" panose="02040503050406030204" pitchFamily="18" charset="0"/>
                                    </a:rPr>
                                    <m:t>𝐿</m:t>
                                  </m:r>
                                </m:sub>
                              </m:sSub>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𝐿</m:t>
                                          </m:r>
                                        </m:sub>
                                      </m:sSub>
                                    </m:e>
                                  </m:d>
                                </m:num>
                                <m:den>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den>
                              </m:f>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𝐷</m:t>
                                  </m:r>
                                </m:e>
                                <m:sub>
                                  <m:r>
                                    <a:rPr lang="en-US" altLang="zh-CN" i="1">
                                      <a:solidFill>
                                        <a:srgbClr val="00B050"/>
                                      </a:solidFill>
                                      <a:latin typeface="Cambria Math" panose="02040503050406030204" pitchFamily="18" charset="0"/>
                                    </a:rPr>
                                    <m:t>𝑆</m:t>
                                  </m:r>
                                </m:sub>
                              </m:sSub>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𝑆</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𝑆</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𝑆</m:t>
                                          </m:r>
                                        </m:sub>
                                      </m:sSub>
                                    </m:e>
                                  </m:d>
                                </m:num>
                                <m:den>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den>
                              </m:f>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𝑥</m:t>
                          </m:r>
                        </m:den>
                      </m:f>
                      <m:r>
                        <a:rPr lang="en-US" i="1">
                          <a:solidFill>
                            <a:srgbClr val="00B050"/>
                          </a:solidFill>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𝐷</m:t>
                                  </m:r>
                                </m:e>
                                <m:sub>
                                  <m:r>
                                    <a:rPr lang="en-US" altLang="zh-CN" i="1">
                                      <a:solidFill>
                                        <a:srgbClr val="00B050"/>
                                      </a:solidFill>
                                      <a:latin typeface="Cambria Math" panose="02040503050406030204" pitchFamily="18" charset="0"/>
                                    </a:rPr>
                                    <m:t>𝐿</m:t>
                                  </m:r>
                                </m:sub>
                              </m:sSub>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𝐿</m:t>
                                          </m:r>
                                        </m:sub>
                                      </m:sSub>
                                    </m:e>
                                  </m:d>
                                </m:num>
                                <m:den>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den>
                              </m:f>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𝐷</m:t>
                                  </m:r>
                                </m:e>
                                <m:sub>
                                  <m:r>
                                    <a:rPr lang="en-US" altLang="zh-CN" i="1">
                                      <a:solidFill>
                                        <a:srgbClr val="00B050"/>
                                      </a:solidFill>
                                      <a:latin typeface="Cambria Math" panose="02040503050406030204" pitchFamily="18" charset="0"/>
                                    </a:rPr>
                                    <m:t>𝑆</m:t>
                                  </m:r>
                                </m:sub>
                              </m:sSub>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𝑆</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𝑆</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𝑆</m:t>
                                          </m:r>
                                        </m:sub>
                                      </m:sSub>
                                    </m:e>
                                  </m:d>
                                </m:num>
                                <m:den>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den>
                              </m:f>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𝑦</m:t>
                          </m:r>
                        </m:den>
                      </m:f>
                      <m:r>
                        <a:rPr lang="en-US" i="1">
                          <a:solidFill>
                            <a:srgbClr val="00B050"/>
                          </a:solidFill>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𝐷</m:t>
                                  </m:r>
                                </m:e>
                                <m:sub>
                                  <m:r>
                                    <a:rPr lang="en-US" altLang="zh-CN" i="1">
                                      <a:solidFill>
                                        <a:srgbClr val="00B050"/>
                                      </a:solidFill>
                                      <a:latin typeface="Cambria Math" panose="02040503050406030204" pitchFamily="18" charset="0"/>
                                    </a:rPr>
                                    <m:t>𝐿</m:t>
                                  </m:r>
                                </m:sub>
                              </m:sSub>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𝐿</m:t>
                                          </m:r>
                                        </m:sub>
                                      </m:sSub>
                                    </m:e>
                                  </m:d>
                                </m:num>
                                <m:den>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den>
                              </m:f>
                              <m:r>
                                <a:rPr lang="en-US" altLang="zh-CN" i="1">
                                  <a:solidFill>
                                    <a:srgbClr val="00B050"/>
                                  </a:solidFill>
                                  <a:latin typeface="Cambria Math" panose="02040503050406030204" pitchFamily="18" charset="0"/>
                                </a:rPr>
                                <m:t>+</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𝐷</m:t>
                                  </m:r>
                                </m:e>
                                <m:sub>
                                  <m:r>
                                    <a:rPr lang="en-US" altLang="zh-CN" i="1">
                                      <a:solidFill>
                                        <a:srgbClr val="00B050"/>
                                      </a:solidFill>
                                      <a:latin typeface="Cambria Math" panose="02040503050406030204" pitchFamily="18" charset="0"/>
                                    </a:rPr>
                                    <m:t>𝑆</m:t>
                                  </m:r>
                                </m:sub>
                              </m:sSub>
                              <m:f>
                                <m:fPr>
                                  <m:ctrlPr>
                                    <a:rPr lang="en-US" altLang="zh-CN" i="1">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𝑆</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𝑆</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𝐶</m:t>
                                          </m:r>
                                        </m:e>
                                        <m:sub>
                                          <m:r>
                                            <a:rPr lang="en-US" altLang="zh-CN" i="1">
                                              <a:solidFill>
                                                <a:srgbClr val="00B050"/>
                                              </a:solidFill>
                                              <a:latin typeface="Cambria Math" panose="02040503050406030204" pitchFamily="18" charset="0"/>
                                            </a:rPr>
                                            <m:t>𝑆</m:t>
                                          </m:r>
                                        </m:sub>
                                      </m:sSub>
                                    </m:e>
                                  </m:d>
                                </m:num>
                                <m:den>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den>
                              </m:f>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𝑧</m:t>
                          </m:r>
                        </m:den>
                      </m:f>
                      <m:r>
                        <a:rPr lang="en-US" i="1">
                          <a:solidFill>
                            <a:srgbClr val="00B050"/>
                          </a:solidFill>
                          <a:latin typeface="Cambria Math" panose="02040503050406030204" pitchFamily="18" charset="0"/>
                        </a:rPr>
                        <m:t>+</m:t>
                      </m:r>
                      <m:nary>
                        <m:naryPr>
                          <m:chr m:val="∑"/>
                          <m:supHide m:val="on"/>
                          <m:ctrlPr>
                            <a:rPr lang="en-US" i="1">
                              <a:solidFill>
                                <a:schemeClr val="accent2"/>
                              </a:solidFill>
                              <a:latin typeface="Cambria Math" panose="02040503050406030204" pitchFamily="18" charset="0"/>
                            </a:rPr>
                          </m:ctrlPr>
                        </m:naryPr>
                        <m:sub>
                          <m:r>
                            <m:rPr>
                              <m:brk m:alnAt="7"/>
                            </m:rPr>
                            <a:rPr lang="en-US" i="1">
                              <a:solidFill>
                                <a:schemeClr val="accent2"/>
                              </a:solidFill>
                              <a:latin typeface="Cambria Math" panose="02040503050406030204" pitchFamily="18" charset="0"/>
                            </a:rPr>
                            <m:t>𝑖</m:t>
                          </m:r>
                        </m:sub>
                        <m:sup/>
                        <m:e>
                          <m:sSub>
                            <m:sSubPr>
                              <m:ctrlPr>
                                <a:rPr lang="en-US" i="1">
                                  <a:solidFill>
                                    <a:schemeClr val="accent2"/>
                                  </a:solidFill>
                                  <a:latin typeface="Cambria Math" panose="02040503050406030204" pitchFamily="18" charset="0"/>
                                </a:rPr>
                              </m:ctrlPr>
                            </m:sSubPr>
                            <m:e>
                              <m:d>
                                <m:dPr>
                                  <m:begChr m:val="["/>
                                  <m:endChr m:val="]"/>
                                  <m:ctrlPr>
                                    <a:rPr lang="en-US" i="1">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m:t>
                                  </m:r>
                                  <m:d>
                                    <m:dPr>
                                      <m:ctrlPr>
                                        <a:rPr lang="en-US" i="1">
                                          <a:solidFill>
                                            <a:schemeClr val="accent2"/>
                                          </a:solidFill>
                                          <a:latin typeface="Cambria Math" panose="02040503050406030204" pitchFamily="18" charset="0"/>
                                        </a:rPr>
                                      </m:ctrlPr>
                                    </m:dPr>
                                    <m:e>
                                      <m:acc>
                                        <m:accPr>
                                          <m:chr m:val="⃗"/>
                                          <m:ctrlPr>
                                            <a:rPr lang="en-US" i="1" smtClean="0">
                                              <a:solidFill>
                                                <a:schemeClr val="accent2"/>
                                              </a:solidFill>
                                              <a:latin typeface="Cambria Math" panose="02040503050406030204" pitchFamily="18" charset="0"/>
                                            </a:rPr>
                                          </m:ctrlPr>
                                        </m:acc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𝑉</m:t>
                                              </m:r>
                                            </m:e>
                                            <m:sub>
                                              <m:r>
                                                <a:rPr lang="en-US" b="0" i="1" smtClean="0">
                                                  <a:solidFill>
                                                    <a:schemeClr val="accent2"/>
                                                  </a:solidFill>
                                                  <a:latin typeface="Cambria Math" panose="02040503050406030204" pitchFamily="18" charset="0"/>
                                                </a:rPr>
                                                <m:t>𝑆</m:t>
                                              </m:r>
                                            </m:sub>
                                          </m:sSub>
                                        </m:e>
                                      </m:acc>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𝑆</m:t>
                                          </m:r>
                                        </m:sub>
                                      </m:sSub>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𝜌</m:t>
                                          </m:r>
                                        </m:e>
                                        <m:sub>
                                          <m:r>
                                            <a:rPr lang="en-US" i="1">
                                              <a:solidFill>
                                                <a:schemeClr val="accent2"/>
                                              </a:solidFill>
                                              <a:latin typeface="Cambria Math" panose="02040503050406030204" pitchFamily="18" charset="0"/>
                                            </a:rPr>
                                            <m:t>𝑆</m:t>
                                          </m:r>
                                        </m:sub>
                                      </m:sSub>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𝐶</m:t>
                                          </m:r>
                                        </m:e>
                                        <m:sub>
                                          <m:r>
                                            <a:rPr lang="en-US" i="1">
                                              <a:solidFill>
                                                <a:schemeClr val="accent2"/>
                                              </a:solidFill>
                                              <a:latin typeface="Cambria Math" panose="02040503050406030204" pitchFamily="18" charset="0"/>
                                            </a:rPr>
                                            <m:t>𝑆</m:t>
                                          </m:r>
                                        </m:sub>
                                      </m:sSub>
                                    </m:e>
                                  </m:d>
                                </m:e>
                              </m:d>
                            </m:e>
                            <m:sub>
                              <m:r>
                                <a:rPr lang="en-US" i="1">
                                  <a:solidFill>
                                    <a:schemeClr val="accent2"/>
                                  </a:solidFill>
                                  <a:latin typeface="Cambria Math" panose="02040503050406030204" pitchFamily="18" charset="0"/>
                                </a:rPr>
                                <m:t>𝑖</m:t>
                              </m:r>
                            </m:sub>
                          </m:sSub>
                        </m:e>
                      </m:nary>
                      <m:r>
                        <a:rPr lang="en-US" i="1">
                          <a:latin typeface="Cambria Math" panose="02040503050406030204" pitchFamily="18" charset="0"/>
                        </a:rPr>
                        <m:t>=0</m:t>
                      </m:r>
                    </m:oMath>
                  </m:oMathPara>
                </a14:m>
                <a:endParaRPr lang="en-US"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上式简</a:t>
                </a:r>
                <a:r>
                  <a:rPr lang="zh-CN" altLang="en-US" dirty="0"/>
                  <a:t>写为</a:t>
                </a:r>
                <a:r>
                  <a:rPr lang="zh-CN" altLang="en-US" dirty="0" smtClean="0"/>
                  <a:t>：</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nary>
                                            </m:e>
                                            <m:sup>
                                              <m:r>
                                                <a:rPr lang="en-US" b="0" i="1" smtClean="0">
                                                  <a:latin typeface="Cambria Math" panose="02040503050406030204" pitchFamily="18" charset="0"/>
                                                </a:rPr>
                                                <m:t>′</m:t>
                                              </m:r>
                                            </m:sup>
                                          </m:sSup>
                                        </m:e>
                                      </m:d>
                                    </m:e>
                                    <m:sub>
                                      <m:r>
                                        <a:rPr lang="en-US" b="0" i="1" smtClean="0">
                                          <a:latin typeface="Cambria Math" panose="02040503050406030204" pitchFamily="18" charset="0"/>
                                        </a:rPr>
                                        <m:t>𝑖</m:t>
                                      </m:r>
                                    </m:sub>
                                  </m:sSub>
                                </m:e>
                              </m:nary>
                            </m:e>
                          </m:d>
                        </m:num>
                        <m:den>
                          <m:r>
                            <a:rPr lang="en-US" i="1">
                              <a:latin typeface="Cambria Math" panose="02040503050406030204" pitchFamily="18" charset="0"/>
                            </a:rPr>
                            <m:t>𝜕</m:t>
                          </m:r>
                          <m:r>
                            <a:rPr lang="en-US" i="1">
                              <a:latin typeface="Cambria Math" panose="02040503050406030204" pitchFamily="18" charset="0"/>
                            </a:rPr>
                            <m:t>𝑡</m:t>
                          </m:r>
                        </m:den>
                      </m:f>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𝑣</m:t>
                              </m:r>
                            </m:e>
                          </m:acc>
                        </m:e>
                      </m:d>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0" smtClean="0">
                                      <a:latin typeface="Cambria Math" panose="02040503050406030204" pitchFamily="18" charset="0"/>
                                    </a:rPr>
                                    <m:t>𝛻</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e>
                                  </m:d>
                                </m:e>
                              </m:d>
                            </m:e>
                            <m:sub>
                              <m:r>
                                <a:rPr lang="en-US" altLang="zh-CN" b="0" i="1" smtClean="0">
                                  <a:latin typeface="Cambria Math" panose="02040503050406030204" pitchFamily="18" charset="0"/>
                                </a:rPr>
                                <m:t>𝑖</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𝐷</m:t>
                              </m:r>
                            </m:e>
                            <m:sub>
                              <m:r>
                                <a:rPr lang="en-US" i="1">
                                  <a:latin typeface="Cambria Math" panose="02040503050406030204" pitchFamily="18" charset="0"/>
                                  <a:ea typeface="Cambria Math" panose="02040503050406030204" pitchFamily="18" charset="0"/>
                                </a:rPr>
                                <m:t>𝐿</m:t>
                              </m:r>
                            </m:sub>
                          </m:sSub>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r>
                            <a:rPr lang="en-US"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D</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𝑆</m:t>
                                  </m:r>
                                </m:sub>
                              </m:sSub>
                            </m:e>
                          </m:d>
                        </m:e>
                      </m:d>
                    </m:oMath>
                  </m:oMathPara>
                </a14:m>
                <a:endParaRPr lang="en-US" dirty="0"/>
              </a:p>
              <a:p>
                <a:pPr marL="285750" indent="-285750">
                  <a:buFont typeface="Wingdings" panose="05000000000000000000" pitchFamily="2" charset="2"/>
                  <a:buChar char="§"/>
                </a:pPr>
                <a:r>
                  <a:rPr lang="zh-CN" altLang="en-US" dirty="0"/>
                  <a:t>量纲：</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𝑘𝑔</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3</m:t>
                            </m:r>
                          </m:sup>
                        </m:sSup>
                        <m:r>
                          <a:rPr lang="en-US" altLang="zh-CN" i="1">
                            <a:latin typeface="Cambria Math" panose="02040503050406030204" pitchFamily="18" charset="0"/>
                          </a:rPr>
                          <m:t>.</m:t>
                        </m:r>
                        <m:r>
                          <a:rPr lang="en-US" altLang="zh-CN" i="1">
                            <a:latin typeface="Cambria Math" panose="02040503050406030204" pitchFamily="18" charset="0"/>
                          </a:rPr>
                          <m:t>𝑠𝑒𝑐</m:t>
                        </m:r>
                      </m:den>
                    </m:f>
                  </m:oMath>
                </a14:m>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405581" y="899652"/>
                <a:ext cx="11540613" cy="4064126"/>
              </a:xfrm>
              <a:prstGeom prst="rect">
                <a:avLst/>
              </a:prstGeom>
              <a:blipFill>
                <a:blip r:embed="rId2"/>
                <a:stretch>
                  <a:fillRect l="-370" t="-901"/>
                </a:stretch>
              </a:blipFill>
            </p:spPr>
            <p:txBody>
              <a:bodyPr/>
              <a:lstStyle/>
              <a:p>
                <a:r>
                  <a:rPr lang="en-US">
                    <a:noFill/>
                  </a:rPr>
                  <a:t> </a:t>
                </a:r>
              </a:p>
            </p:txBody>
          </p:sp>
        </mc:Fallback>
      </mc:AlternateContent>
    </p:spTree>
    <p:extLst>
      <p:ext uri="{BB962C8B-B14F-4D97-AF65-F5344CB8AC3E}">
        <p14:creationId xmlns:p14="http://schemas.microsoft.com/office/powerpoint/2010/main" val="5124811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质量</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730045" y="803443"/>
                <a:ext cx="11039168" cy="5417445"/>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原理：微元体在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内质量变化量（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𝐼</m:t>
                        </m:r>
                      </m:sub>
                    </m:sSub>
                  </m:oMath>
                </a14:m>
                <a:r>
                  <a:rPr lang="zh-CN" altLang="en-US" dirty="0" smtClean="0"/>
                  <a:t>）</a:t>
                </a:r>
                <a:r>
                  <a:rPr lang="en-US" altLang="zh-CN" dirty="0" smtClean="0"/>
                  <a:t>+</a:t>
                </a:r>
                <a:r>
                  <a:rPr lang="zh-CN" altLang="en-US" dirty="0" smtClean="0"/>
                  <a:t>液相流动产生的质量变化量（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𝐿𝐹</m:t>
                        </m:r>
                      </m:sub>
                    </m:sSub>
                  </m:oMath>
                </a14:m>
                <a:r>
                  <a:rPr lang="zh-CN" altLang="en-US" dirty="0" smtClean="0"/>
                  <a:t>）</a:t>
                </a:r>
                <a:r>
                  <a:rPr lang="en-US" altLang="zh-CN" dirty="0" smtClean="0"/>
                  <a:t>+</a:t>
                </a:r>
                <a:r>
                  <a:rPr lang="zh-CN" altLang="en-US" dirty="0" smtClean="0"/>
                  <a:t>晶体运动产生的质量变化（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𝑆𝑀</m:t>
                        </m:r>
                      </m:sub>
                    </m:sSub>
                  </m:oMath>
                </a14:m>
                <a:r>
                  <a:rPr lang="zh-CN" altLang="en-US" dirty="0" smtClean="0"/>
                  <a:t>）</a:t>
                </a:r>
                <a:r>
                  <a:rPr lang="en-US" altLang="zh-CN" dirty="0" smtClean="0"/>
                  <a:t>+</a:t>
                </a:r>
                <a:r>
                  <a:rPr lang="zh-CN" altLang="en-US" dirty="0" smtClean="0"/>
                  <a:t>液相扩散导致成分变化引起密度变化而导致的质量变化（</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𝐷</m:t>
                        </m:r>
                      </m:sub>
                    </m:sSub>
                  </m:oMath>
                </a14:m>
                <a:r>
                  <a:rPr lang="zh-CN" altLang="en-US" dirty="0" smtClean="0"/>
                  <a:t>）</a:t>
                </a:r>
                <a:r>
                  <a:rPr lang="en-US" altLang="zh-CN" dirty="0" smtClean="0"/>
                  <a:t>=0</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a:t>微元体内固相部分</a:t>
                </a:r>
                <a:r>
                  <a:rPr lang="zh-CN" altLang="en-US" dirty="0" smtClean="0"/>
                  <a:t>的密</a:t>
                </a:r>
                <a:r>
                  <a:rPr lang="zh-CN" altLang="en-US" dirty="0"/>
                  <a:t>度等不均一，而液相成分、密度等可认为分布均匀，故微元体的平</a:t>
                </a:r>
                <a:r>
                  <a:rPr lang="zh-CN" altLang="en-US" dirty="0" smtClean="0"/>
                  <a:t>均密</a:t>
                </a:r>
                <a:r>
                  <a:rPr lang="zh-CN" altLang="en-US" dirty="0"/>
                  <a:t>度为：</a:t>
                </a:r>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𝜌</m:t>
                        </m:r>
                      </m:e>
                    </m:acc>
                    <m:r>
                      <a:rPr lang="en-US" altLang="zh-CN" i="1">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nary>
                                  <m:naryPr>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nary>
                              </m:e>
                            </m:d>
                          </m:e>
                          <m:sub>
                            <m:r>
                              <a:rPr lang="en-US" altLang="zh-CN" b="0" i="1" smtClean="0">
                                <a:latin typeface="Cambria Math" panose="02040503050406030204" pitchFamily="18" charset="0"/>
                              </a:rPr>
                              <m:t>𝑖</m:t>
                            </m:r>
                          </m:sub>
                        </m:sSub>
                      </m:e>
                    </m:nary>
                    <m:r>
                      <a:rPr lang="en-US" altLang="zh-CN" b="0" i="0"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r>
                  <a:rPr lang="zh-CN" altLang="en-US" dirty="0" smtClean="0"/>
                  <a:t>；</a:t>
                </a: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𝐼</m:t>
                        </m:r>
                      </m:sub>
                    </m:sSub>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𝑉</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e>
                            </m:d>
                          </m:e>
                          <m:sup>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e>
                            </m:d>
                          </m:e>
                          <m:sup>
                            <m:r>
                              <a:rPr lang="en-US" b="0" i="1" smtClean="0">
                                <a:latin typeface="Cambria Math" panose="02040503050406030204" pitchFamily="18" charset="0"/>
                              </a:rPr>
                              <m:t>𝑡</m:t>
                            </m:r>
                          </m:sup>
                        </m:sSup>
                      </m:e>
                    </m:d>
                  </m:oMath>
                </a14:m>
                <a:endParaRPr lang="en-US" altLang="zh-CN" b="0" dirty="0" smtClean="0"/>
              </a:p>
              <a:p>
                <a:pPr marL="285750" indent="-285750">
                  <a:buFont typeface="Wingdings" panose="05000000000000000000" pitchFamily="2" charset="2"/>
                  <a:buChar char="§"/>
                </a:pPr>
                <a:r>
                  <a:rPr lang="zh-CN" altLang="en-US" dirty="0"/>
                  <a:t>量</a:t>
                </a:r>
                <a:r>
                  <a:rPr lang="zh-CN" altLang="en-US" dirty="0" smtClean="0"/>
                  <a:t>纲：</a:t>
                </a:r>
                <a:r>
                  <a:rPr lang="en-US" altLang="zh-CN" dirty="0" smtClean="0"/>
                  <a:t>kg</a:t>
                </a:r>
              </a:p>
              <a:p>
                <a:pPr marL="285750" indent="-285750">
                  <a:buFont typeface="Wingdings" panose="05000000000000000000" pitchFamily="2" charset="2"/>
                  <a:buChar char="§"/>
                </a:pPr>
                <a:endParaRPr lang="en-US" altLang="zh-CN" b="0" dirty="0"/>
              </a:p>
              <a:p>
                <a:pPr marL="285750" indent="-285750">
                  <a:buFont typeface="Wingdings" panose="05000000000000000000" pitchFamily="2" charset="2"/>
                  <a:buChar char="§"/>
                </a:pP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𝐿𝐹</m:t>
                        </m:r>
                      </m:sub>
                    </m:sSub>
                  </m:oMath>
                </a14:m>
                <a:endParaRPr lang="en-US" altLang="zh-CN" b="0"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𝑥</m:t>
                    </m:r>
                  </m:oMath>
                </a14:m>
                <a:r>
                  <a:rPr lang="zh-CN" altLang="en-US" b="0" dirty="0" smtClean="0"/>
                  <a:t>方向：液相流</a:t>
                </a:r>
                <a:r>
                  <a:rPr lang="zh-CN" altLang="en-US" dirty="0"/>
                  <a:t>出</a:t>
                </a:r>
                <a:r>
                  <a:rPr lang="zh-CN" altLang="en-US" b="0" dirty="0" smtClean="0"/>
                  <a:t>：</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endParaRPr lang="en-US" altLang="zh-CN" b="0" dirty="0" smtClean="0"/>
              </a:p>
              <a:p>
                <a:pPr marL="285750" indent="-285750">
                  <a:buFont typeface="Wingdings" panose="05000000000000000000" pitchFamily="2" charset="2"/>
                  <a:buChar char="§"/>
                </a:pPr>
                <a:r>
                  <a:rPr lang="zh-CN" altLang="en-US" dirty="0" smtClean="0"/>
                  <a:t>                液</a:t>
                </a:r>
                <a:r>
                  <a:rPr lang="zh-CN" altLang="en-US" dirty="0"/>
                  <a:t>相</a:t>
                </a:r>
                <a:r>
                  <a:rPr lang="zh-CN" altLang="en-US" dirty="0" smtClean="0"/>
                  <a:t>流</a:t>
                </a:r>
                <a:r>
                  <a:rPr lang="zh-CN" altLang="en-US" dirty="0"/>
                  <a:t>入</a:t>
                </a:r>
                <a:r>
                  <a:rPr lang="zh-CN" altLang="en-US" dirty="0" smtClean="0"/>
                  <a:t>：</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oMath>
                </a14:m>
                <a:endParaRPr lang="en-US" altLang="zh-CN"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r>
                      <a:rPr lang="zh-CN" altLang="en-US" i="1">
                        <a:latin typeface="Cambria Math" panose="02040503050406030204" pitchFamily="18" charset="0"/>
                      </a:rPr>
                      <m:t>方向</m:t>
                    </m:r>
                  </m:oMath>
                </a14:m>
                <a:r>
                  <a:rPr lang="zh-CN" altLang="en-US" dirty="0" smtClean="0"/>
                  <a:t>：</a:t>
                </a:r>
                <a:r>
                  <a:rPr lang="zh-CN" altLang="en-US" dirty="0"/>
                  <a:t>液相流出：</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oMath>
                </a14:m>
                <a:endParaRPr lang="en-US" altLang="zh-CN" dirty="0"/>
              </a:p>
              <a:p>
                <a:pPr marL="285750" indent="-285750">
                  <a:buFont typeface="Wingdings" panose="05000000000000000000" pitchFamily="2" charset="2"/>
                  <a:buChar char="§"/>
                </a:pPr>
                <a:r>
                  <a:rPr lang="zh-CN" altLang="en-US" dirty="0"/>
                  <a:t>              </a:t>
                </a:r>
                <a:r>
                  <a:rPr lang="zh-CN" altLang="en-US" dirty="0" smtClean="0"/>
                  <a:t>  </a:t>
                </a:r>
                <a:r>
                  <a:rPr lang="zh-CN" altLang="en-US" dirty="0"/>
                  <a:t>液相流入：</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r>
                      <a:rPr lang="zh-CN" altLang="en-US" i="1">
                        <a:latin typeface="Cambria Math" panose="02040503050406030204" pitchFamily="18" charset="0"/>
                      </a:rPr>
                      <m:t>方向</m:t>
                    </m:r>
                  </m:oMath>
                </a14:m>
                <a:r>
                  <a:rPr lang="zh-CN" altLang="en-US" dirty="0"/>
                  <a:t>：液相流出：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oMath>
                </a14:m>
                <a:endParaRPr lang="en-US" altLang="zh-CN" dirty="0"/>
              </a:p>
              <a:p>
                <a:pPr marL="285750" indent="-285750">
                  <a:buFont typeface="Wingdings" panose="05000000000000000000" pitchFamily="2" charset="2"/>
                  <a:buChar char="§"/>
                </a:pPr>
                <a:r>
                  <a:rPr lang="zh-CN" altLang="en-US" dirty="0"/>
                  <a:t>                液相流入：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𝑡</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oMath>
                </a14:m>
                <a:endParaRPr lang="en-US" dirty="0" smtClean="0"/>
              </a:p>
              <a:p>
                <a:pPr marL="285750" indent="-285750">
                  <a:buFont typeface="Wingdings" panose="05000000000000000000" pitchFamily="2" charset="2"/>
                  <a:buChar char="§"/>
                </a:pPr>
                <a:r>
                  <a:rPr lang="zh-CN" altLang="en-US" dirty="0"/>
                  <a:t>量</a:t>
                </a:r>
                <a:r>
                  <a:rPr lang="zh-CN" altLang="en-US" dirty="0" smtClean="0"/>
                  <a:t>纲：</a:t>
                </a:r>
                <a:r>
                  <a:rPr lang="en-US" altLang="zh-CN" dirty="0" smtClean="0"/>
                  <a:t>kg</a:t>
                </a:r>
                <a:endParaRPr lang="en-US"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730045" y="803443"/>
                <a:ext cx="11039168" cy="5417445"/>
              </a:xfrm>
              <a:prstGeom prst="rect">
                <a:avLst/>
              </a:prstGeom>
              <a:blipFill>
                <a:blip r:embed="rId2"/>
                <a:stretch>
                  <a:fillRect l="-497" t="-676" b="-6532"/>
                </a:stretch>
              </a:blipFill>
            </p:spPr>
            <p:txBody>
              <a:bodyPr/>
              <a:lstStyle/>
              <a:p>
                <a:r>
                  <a:rPr lang="en-US">
                    <a:noFill/>
                  </a:rPr>
                  <a:t> </a:t>
                </a:r>
              </a:p>
            </p:txBody>
          </p:sp>
        </mc:Fallback>
      </mc:AlternateContent>
    </p:spTree>
    <p:extLst>
      <p:ext uri="{BB962C8B-B14F-4D97-AF65-F5344CB8AC3E}">
        <p14:creationId xmlns:p14="http://schemas.microsoft.com/office/powerpoint/2010/main" val="19798037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质量</a:t>
            </a:r>
            <a:r>
              <a:rPr lang="zh-CN" altLang="en-US" sz="2800" dirty="0" smtClean="0"/>
              <a:t>守恒方程</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660827" y="757988"/>
                <a:ext cx="11041956" cy="7614072"/>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𝑆𝑀</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𝑆𝑀𝑋</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𝑆𝑀𝑌</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𝑆𝑀𝑍</m:t>
                        </m:r>
                      </m:sub>
                    </m:sSub>
                  </m:oMath>
                </a14:m>
                <a:endParaRPr lang="en-US" b="0" dirty="0" smtClean="0"/>
              </a:p>
              <a:p>
                <a:pPr marL="285750" indent="-285750">
                  <a:buFont typeface="Wingdings" panose="05000000000000000000" pitchFamily="2" charset="2"/>
                  <a:buChar char="§"/>
                </a:pPr>
                <a:r>
                  <a:rPr lang="en-US" dirty="0" smtClean="0"/>
                  <a:t>X</a:t>
                </a:r>
                <a:r>
                  <a:rPr lang="zh-CN" altLang="en-US" dirty="0" smtClean="0"/>
                  <a:t>方向：晶体带出：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e>
                    </m:nary>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oMath>
                </a14:m>
                <a:endParaRPr lang="en-US" dirty="0" smtClean="0"/>
              </a:p>
              <a:p>
                <a:pPr marL="285750" indent="-285750">
                  <a:buFont typeface="Wingdings" panose="05000000000000000000" pitchFamily="2" charset="2"/>
                  <a:buChar char="§"/>
                </a:pPr>
                <a:r>
                  <a:rPr lang="en-US" dirty="0"/>
                  <a:t> </a:t>
                </a:r>
                <a:r>
                  <a:rPr lang="en-US" dirty="0" smtClean="0"/>
                  <a:t>               </a:t>
                </a:r>
                <a:r>
                  <a:rPr lang="zh-CN" altLang="en-US" dirty="0" smtClean="0"/>
                  <a:t>晶体带入：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e>
                    </m:nary>
                  </m:oMath>
                </a14:m>
                <a:endParaRPr lang="en-US" dirty="0" smtClean="0"/>
              </a:p>
              <a:p>
                <a:pPr marL="285750" indent="-285750">
                  <a:buFont typeface="Wingdings" panose="05000000000000000000" pitchFamily="2" charset="2"/>
                  <a:buChar char="§"/>
                </a:pPr>
                <a:r>
                  <a:rPr lang="en-US" dirty="0" smtClean="0"/>
                  <a:t>X</a:t>
                </a:r>
                <a:r>
                  <a:rPr lang="zh-CN" altLang="en-US" dirty="0" smtClean="0"/>
                  <a:t>方向带出</a:t>
                </a:r>
                <a:r>
                  <a:rPr lang="en-US" altLang="zh-CN" dirty="0" smtClean="0"/>
                  <a:t>-</a:t>
                </a:r>
                <a:r>
                  <a:rPr lang="zh-CN" altLang="en-US" dirty="0" smtClean="0"/>
                  <a:t>带入：</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𝑆𝑀𝑋</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e>
                              </m:nary>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e>
                              </m:d>
                            </m:e>
                            <m:sub>
                              <m:r>
                                <a:rPr lang="en-US" altLang="zh-CN"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Y</a:t>
                </a:r>
                <a:r>
                  <a:rPr lang="zh-CN" altLang="en-US" dirty="0" smtClean="0"/>
                  <a:t>方向：晶体带出：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e>
                    </m:nary>
                  </m:oMath>
                </a14:m>
                <a:endParaRPr lang="en-US" altLang="zh-CN" b="0" dirty="0" smtClean="0"/>
              </a:p>
              <a:p>
                <a:pPr marL="285750" indent="-285750">
                  <a:buFont typeface="Wingdings" panose="05000000000000000000" pitchFamily="2" charset="2"/>
                  <a:buChar char="§"/>
                </a:pPr>
                <a:r>
                  <a:rPr lang="en-US" dirty="0" smtClean="0"/>
                  <a:t>                </a:t>
                </a:r>
                <a:r>
                  <a:rPr lang="zh-CN" altLang="en-US" dirty="0" smtClean="0"/>
                  <a:t>晶体带入：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e>
                    </m:nary>
                  </m:oMath>
                </a14:m>
                <a:endParaRPr lang="en-US" dirty="0" smtClean="0"/>
              </a:p>
              <a:p>
                <a:pPr marL="285750" indent="-285750">
                  <a:buFont typeface="Wingdings" panose="05000000000000000000" pitchFamily="2" charset="2"/>
                  <a:buChar char="§"/>
                </a:pPr>
                <a:r>
                  <a:rPr lang="en-US" dirty="0" smtClean="0"/>
                  <a:t>Y</a:t>
                </a:r>
                <a:r>
                  <a:rPr lang="zh-CN" altLang="en-US" dirty="0" smtClean="0"/>
                  <a:t>方向带出</a:t>
                </a:r>
                <a:r>
                  <a:rPr lang="en-US" altLang="zh-CN" dirty="0" smtClean="0"/>
                  <a:t>-</a:t>
                </a:r>
                <a:r>
                  <a:rPr lang="zh-CN" altLang="en-US" dirty="0" smtClean="0"/>
                  <a:t>带入：</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𝑆𝑀𝑌</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e>
                              </m:nary>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sub>
                                  </m:sSub>
                                </m:e>
                              </m:d>
                            </m:e>
                            <m:sub>
                              <m:r>
                                <a:rPr lang="en-US" altLang="zh-CN" b="0" i="1" smtClean="0">
                                  <a:latin typeface="Cambria Math" panose="02040503050406030204" pitchFamily="18" charset="0"/>
                                </a:rPr>
                                <m:t>𝑖</m:t>
                              </m:r>
                            </m:sub>
                          </m:sSub>
                        </m:e>
                      </m:nary>
                    </m:oMath>
                  </m:oMathPara>
                </a14:m>
                <a:endParaRPr lang="en-US" altLang="zh-CN" b="0"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Z</a:t>
                </a:r>
                <a:r>
                  <a:rPr lang="zh-CN" altLang="en-US" dirty="0" smtClean="0"/>
                  <a:t>方向：晶体带出：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e>
                    </m:nary>
                  </m:oMath>
                </a14:m>
                <a:endParaRPr lang="en-US" dirty="0" smtClean="0"/>
              </a:p>
              <a:p>
                <a:pPr marL="285750" indent="-285750">
                  <a:buFont typeface="Wingdings" panose="05000000000000000000" pitchFamily="2" charset="2"/>
                  <a:buChar char="§"/>
                </a:pPr>
                <a:r>
                  <a:rPr lang="en-US" dirty="0"/>
                  <a:t> </a:t>
                </a:r>
                <a:r>
                  <a:rPr lang="en-US" dirty="0" smtClean="0"/>
                  <a:t>                </a:t>
                </a:r>
                <a:r>
                  <a:rPr lang="zh-CN" altLang="en-US" dirty="0" smtClean="0"/>
                  <a:t>晶体带入：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sub>
                        </m:sSub>
                      </m:e>
                    </m:nary>
                  </m:oMath>
                </a14:m>
                <a:endParaRPr lang="en-US" dirty="0" smtClean="0"/>
              </a:p>
              <a:p>
                <a:pPr marL="285750" indent="-285750">
                  <a:buFont typeface="Wingdings" panose="05000000000000000000" pitchFamily="2" charset="2"/>
                  <a:buChar char="§"/>
                </a:pPr>
                <a:r>
                  <a:rPr lang="en-US" dirty="0" smtClean="0"/>
                  <a:t>Z</a:t>
                </a:r>
                <a:r>
                  <a:rPr lang="zh-CN" altLang="en-US" dirty="0" smtClean="0"/>
                  <a:t>方向带出</a:t>
                </a:r>
                <a:r>
                  <a:rPr lang="en-US" altLang="zh-CN" dirty="0" smtClean="0"/>
                  <a:t>-</a:t>
                </a:r>
                <a:r>
                  <a:rPr lang="zh-CN" altLang="en-US" dirty="0" smtClean="0"/>
                  <a:t>带入：</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𝑆𝑀𝑍</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e>
                          </m:nary>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sub>
                              </m:sSub>
                            </m:e>
                          </m:nary>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𝑣𝑠𝑧</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𝑣𝑠𝑧</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𝑧</m:t>
                                      </m:r>
                                    </m:sub>
                                  </m:sSub>
                                </m:e>
                              </m:d>
                            </m:e>
                            <m:sub>
                              <m:r>
                                <a:rPr lang="en-US" altLang="zh-CN" b="0" i="1" smtClean="0">
                                  <a:latin typeface="Cambria Math" panose="02040503050406030204" pitchFamily="18" charset="0"/>
                                </a:rPr>
                                <m:t>𝑖</m:t>
                              </m:r>
                            </m:sub>
                          </m:sSub>
                        </m:e>
                      </m:nary>
                    </m:oMath>
                  </m:oMathPara>
                </a14:m>
                <a:endParaRPr lang="en-US"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量纲：</a:t>
                </a:r>
                <a:r>
                  <a:rPr lang="en-US" altLang="zh-CN" dirty="0" smtClean="0"/>
                  <a:t>kg</a:t>
                </a:r>
              </a:p>
              <a:p>
                <a:pPr marL="285750" indent="-285750">
                  <a:buFont typeface="Wingdings" panose="05000000000000000000" pitchFamily="2" charset="2"/>
                  <a:buChar char="§"/>
                </a:pPr>
                <a:r>
                  <a:rPr lang="zh-CN" altLang="en-US" dirty="0"/>
                  <a:t>一旦</a:t>
                </a:r>
                <a14:m>
                  <m:oMath xmlns:m="http://schemas.openxmlformats.org/officeDocument/2006/math">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e>
                            </m:d>
                          </m:e>
                          <m:sub>
                            <m:r>
                              <a:rPr lang="en-US" altLang="zh-CN" i="1">
                                <a:latin typeface="Cambria Math" panose="02040503050406030204" pitchFamily="18" charset="0"/>
                              </a:rPr>
                              <m:t>𝑖</m:t>
                            </m:r>
                          </m:sub>
                        </m:sSub>
                      </m:e>
                    </m:nary>
                  </m:oMath>
                </a14:m>
                <a:r>
                  <a:rPr lang="zh-CN" altLang="en-US" dirty="0"/>
                  <a:t>超过临界值，</a:t>
                </a:r>
                <a:r>
                  <a:rPr lang="en-US" altLang="zh-CN" dirty="0" err="1"/>
                  <a:t>vsx</a:t>
                </a:r>
                <a:r>
                  <a:rPr lang="en-US" altLang="zh-CN" dirty="0"/>
                  <a:t>=</a:t>
                </a:r>
                <a:r>
                  <a:rPr lang="en-US" altLang="zh-CN" dirty="0" err="1"/>
                  <a:t>vsy</a:t>
                </a:r>
                <a:r>
                  <a:rPr lang="en-US" altLang="zh-CN" dirty="0"/>
                  <a:t>=</a:t>
                </a:r>
                <a:r>
                  <a:rPr lang="en-US" altLang="zh-CN" dirty="0" err="1"/>
                  <a:t>vsz</a:t>
                </a:r>
                <a:r>
                  <a:rPr lang="en-US" altLang="zh-CN" dirty="0"/>
                  <a:t>=0</a:t>
                </a:r>
                <a:r>
                  <a:rPr lang="zh-CN" altLang="en-US" dirty="0"/>
                  <a:t>，则</a:t>
                </a:r>
                <a:r>
                  <a:rPr lang="en-US" altLang="zh-CN" dirty="0"/>
                  <a:t>fs</a:t>
                </a:r>
                <a:r>
                  <a:rPr lang="zh-CN" altLang="en-US" dirty="0"/>
                  <a:t>的作用失效，因为没有自由晶体的运动</a:t>
                </a:r>
                <a:r>
                  <a:rPr lang="zh-CN" altLang="en-US" dirty="0" smtClean="0"/>
                  <a:t>。</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𝐷</m:t>
                        </m:r>
                      </m:sub>
                    </m:sSub>
                  </m:oMath>
                </a14:m>
                <a:endParaRPr lang="en-US" dirty="0" smtClean="0"/>
              </a:p>
              <a:p>
                <a:pPr marL="285750" indent="-285750">
                  <a:buFont typeface="Wingdings" panose="05000000000000000000" pitchFamily="2" charset="2"/>
                  <a:buChar char="§"/>
                </a:pPr>
                <a:r>
                  <a:rPr lang="zh-CN" altLang="en-US" dirty="0" smtClean="0"/>
                  <a:t>液相成分扩散而导致液相成分发生微小变化，液相成分变化将导致液相密度变化，从而引起液相质量变化。但由于液相质量扩散引起的质量变化相比液相运动和晶体运动引起的质量变化过小，故忽略</a:t>
                </a:r>
                <a:r>
                  <a:rPr lang="en-US" altLang="zh-CN" dirty="0" smtClean="0"/>
                  <a:t>MD</a:t>
                </a:r>
                <a:r>
                  <a:rPr lang="zh-CN" altLang="en-US" dirty="0" smtClean="0"/>
                  <a:t>。</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60827" y="757988"/>
                <a:ext cx="11041956" cy="7614072"/>
              </a:xfrm>
              <a:prstGeom prst="rect">
                <a:avLst/>
              </a:prstGeom>
              <a:blipFill>
                <a:blip r:embed="rId2"/>
                <a:stretch>
                  <a:fillRect l="-331" t="-2242" r="-1987" b="-320"/>
                </a:stretch>
              </a:blipFill>
            </p:spPr>
            <p:txBody>
              <a:bodyPr/>
              <a:lstStyle/>
              <a:p>
                <a:r>
                  <a:rPr lang="en-US">
                    <a:noFill/>
                  </a:rPr>
                  <a:t> </a:t>
                </a:r>
              </a:p>
            </p:txBody>
          </p:sp>
        </mc:Fallback>
      </mc:AlternateContent>
    </p:spTree>
    <p:extLst>
      <p:ext uri="{BB962C8B-B14F-4D97-AF65-F5344CB8AC3E}">
        <p14:creationId xmlns:p14="http://schemas.microsoft.com/office/powerpoint/2010/main" val="3739711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51709" y="946013"/>
                <a:ext cx="12957038" cy="7006149"/>
              </a:xfrm>
              <a:prstGeom prst="rect">
                <a:avLst/>
              </a:prstGeom>
            </p:spPr>
            <p:txBody>
              <a:bodyPr wrap="square">
                <a:spAutoFit/>
              </a:bodyPr>
              <a:lstStyle/>
              <a:p>
                <a:pPr marL="285750" indent="-285750">
                  <a:buFont typeface="Wingdings" panose="05000000000000000000" pitchFamily="2" charset="2"/>
                  <a:buChar char="§"/>
                </a:pPr>
                <a:r>
                  <a:rPr lang="zh-CN" altLang="en-US" dirty="0" smtClean="0"/>
                  <a:t>综上，质量守恒方程为：</a:t>
                </a:r>
                <a:r>
                  <a:rPr lang="en-US" altLang="zh-CN" dirty="0"/>
                  <a:t/>
                </a:r>
                <a:br>
                  <a:rPr lang="en-US" altLang="zh-CN" dirty="0"/>
                </a:b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𝑉</m:t>
                    </m:r>
                    <m:d>
                      <m:dPr>
                        <m:begChr m:val="{"/>
                        <m:endChr m:val="}"/>
                        <m:ctrlPr>
                          <a:rPr lang="en-US" altLang="zh-CN" b="0" i="1" smtClean="0">
                            <a:solidFill>
                              <a:srgbClr val="FF0000"/>
                            </a:solidFill>
                            <a:latin typeface="Cambria Math" panose="02040503050406030204" pitchFamily="18" charset="0"/>
                          </a:rPr>
                        </m:ctrlPr>
                      </m:dPr>
                      <m:e>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nary>
                                  <m:naryPr>
                                    <m:chr m:val="∑"/>
                                    <m:supHide m:val="on"/>
                                    <m:ctrlPr>
                                      <a:rPr lang="en-US" altLang="zh-CN" b="0"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ctrlPr>
                                              <a:rPr lang="en-US" altLang="zh-CN" b="0" i="1" smtClean="0">
                                                <a:solidFill>
                                                  <a:srgbClr val="FF0000"/>
                                                </a:solidFill>
                                                <a:latin typeface="Cambria Math" panose="02040503050406030204" pitchFamily="18" charset="0"/>
                                              </a:rPr>
                                            </m:ctrlPr>
                                          </m:dPr>
                                          <m:e>
                                            <m:nary>
                                              <m:naryPr>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0</m:t>
                                                </m:r>
                                              </m:sub>
                                              <m:sup>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up>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e>
                                            </m:nary>
                                            <m:r>
                                              <a:rPr lang="en-US" altLang="zh-CN" b="0" i="1" smtClean="0">
                                                <a:solidFill>
                                                  <a:srgbClr val="FF0000"/>
                                                </a:solidFill>
                                                <a:latin typeface="Cambria Math" panose="02040503050406030204" pitchFamily="18" charset="0"/>
                                              </a:rPr>
                                              <m:t>𝑑</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𝑖</m:t>
                                        </m:r>
                                      </m:sub>
                                    </m:sSub>
                                  </m:e>
                                </m:nary>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 </m:t>
                                </m:r>
                              </m:e>
                            </m:d>
                          </m:e>
                          <m:sup>
                            <m:r>
                              <a:rPr lang="en-US" altLang="zh-CN" b="0" i="1" smtClean="0">
                                <a:solidFill>
                                  <a:srgbClr val="FF0000"/>
                                </a:solidFill>
                                <a:latin typeface="Cambria Math" panose="02040503050406030204" pitchFamily="18" charset="0"/>
                              </a:rPr>
                              <m:t>𝑡</m:t>
                            </m:r>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sup>
                        </m:sSup>
                        <m:r>
                          <a:rPr lang="en-US" altLang="zh-CN" b="0" i="1" smtClean="0">
                            <a:solidFill>
                              <a:srgbClr val="FF0000"/>
                            </a:solidFill>
                            <a:latin typeface="Cambria Math" panose="02040503050406030204" pitchFamily="18" charset="0"/>
                          </a:rPr>
                          <m:t>−</m:t>
                        </m:r>
                        <m:sSup>
                          <m:sSupPr>
                            <m:ctrlPr>
                              <a:rPr lang="en-US" altLang="zh-CN" b="0" i="1" smtClean="0">
                                <a:solidFill>
                                  <a:srgbClr val="FF0000"/>
                                </a:solidFill>
                                <a:latin typeface="Cambria Math" panose="02040503050406030204" pitchFamily="18" charset="0"/>
                              </a:rPr>
                            </m:ctrlPr>
                          </m:sSupPr>
                          <m:e>
                            <m:d>
                              <m:dPr>
                                <m:begChr m:val="["/>
                                <m:endChr m:val="]"/>
                                <m:ctrlPr>
                                  <a:rPr lang="en-US" altLang="zh-CN" b="0" i="1" smtClean="0">
                                    <a:solidFill>
                                      <a:srgbClr val="FF0000"/>
                                    </a:solidFill>
                                    <a:latin typeface="Cambria Math" panose="02040503050406030204" pitchFamily="18" charset="0"/>
                                  </a:rPr>
                                </m:ctrlPr>
                              </m:dPr>
                              <m:e>
                                <m:nary>
                                  <m:naryPr>
                                    <m:chr m:val="∑"/>
                                    <m:supHide m:val="on"/>
                                    <m:ctrlPr>
                                      <a:rPr lang="en-US" altLang="zh-CN" b="0" i="1" smtClean="0">
                                        <a:solidFill>
                                          <a:srgbClr val="FF0000"/>
                                        </a:solidFill>
                                        <a:latin typeface="Cambria Math" panose="02040503050406030204" pitchFamily="18" charset="0"/>
                                      </a:rPr>
                                    </m:ctrlPr>
                                  </m:naryPr>
                                  <m:sub>
                                    <m:r>
                                      <m:rPr>
                                        <m:brk m:alnAt="7"/>
                                      </m:rPr>
                                      <a:rPr lang="en-US" altLang="zh-CN" b="0" i="1" smtClean="0">
                                        <a:solidFill>
                                          <a:srgbClr val="FF0000"/>
                                        </a:solidFill>
                                        <a:latin typeface="Cambria Math" panose="02040503050406030204" pitchFamily="18" charset="0"/>
                                      </a:rPr>
                                      <m:t>𝑖</m:t>
                                    </m:r>
                                  </m:sub>
                                  <m:sup/>
                                  <m:e>
                                    <m:sSub>
                                      <m:sSubPr>
                                        <m:ctrlPr>
                                          <a:rPr lang="en-US" altLang="zh-CN" b="0" i="1" smtClean="0">
                                            <a:solidFill>
                                              <a:srgbClr val="FF0000"/>
                                            </a:solidFill>
                                            <a:latin typeface="Cambria Math" panose="02040503050406030204" pitchFamily="18" charset="0"/>
                                          </a:rPr>
                                        </m:ctrlPr>
                                      </m:sSubPr>
                                      <m:e>
                                        <m:d>
                                          <m:dPr>
                                            <m:ctrlPr>
                                              <a:rPr lang="en-US" altLang="zh-CN" b="0" i="1" smtClean="0">
                                                <a:solidFill>
                                                  <a:srgbClr val="FF0000"/>
                                                </a:solidFill>
                                                <a:latin typeface="Cambria Math" panose="02040503050406030204" pitchFamily="18" charset="0"/>
                                              </a:rPr>
                                            </m:ctrlPr>
                                          </m:dPr>
                                          <m:e>
                                            <m:nary>
                                              <m:naryPr>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0</m:t>
                                                </m:r>
                                              </m:sub>
                                              <m:sup>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sup>
                                              <m:e>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𝑆</m:t>
                                                    </m:r>
                                                  </m:sub>
                                                </m:sSub>
                                              </m:e>
                                            </m:nary>
                                            <m:r>
                                              <a:rPr lang="en-US" altLang="zh-CN" b="0" i="1" smtClean="0">
                                                <a:solidFill>
                                                  <a:srgbClr val="FF0000"/>
                                                </a:solidFill>
                                                <a:latin typeface="Cambria Math" panose="02040503050406030204" pitchFamily="18" charset="0"/>
                                              </a:rPr>
                                              <m:t>𝑑</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𝑆</m:t>
                                                </m:r>
                                              </m:sub>
                                            </m:sSub>
                                            <m:r>
                                              <a:rPr lang="en-US" altLang="zh-CN" b="0" i="1" smtClean="0">
                                                <a:solidFill>
                                                  <a:srgbClr val="FF0000"/>
                                                </a:solidFill>
                                                <a:latin typeface="Cambria Math" panose="02040503050406030204" pitchFamily="18" charset="0"/>
                                              </a:rPr>
                                              <m:t>′</m:t>
                                            </m:r>
                                          </m:e>
                                        </m:d>
                                      </m:e>
                                      <m:sub>
                                        <m:r>
                                          <a:rPr lang="en-US" altLang="zh-CN" b="0" i="1" smtClean="0">
                                            <a:solidFill>
                                              <a:srgbClr val="FF0000"/>
                                            </a:solidFill>
                                            <a:latin typeface="Cambria Math" panose="02040503050406030204" pitchFamily="18" charset="0"/>
                                          </a:rPr>
                                          <m:t>𝑖</m:t>
                                        </m:r>
                                      </m:sub>
                                    </m:sSub>
                                  </m:e>
                                </m:nary>
                                <m:r>
                                  <a:rPr lang="en-US" altLang="zh-CN" b="0" i="1" smtClean="0">
                                    <a:solidFill>
                                      <a:srgbClr val="FF0000"/>
                                    </a:solidFill>
                                    <a:latin typeface="Cambria Math" panose="02040503050406030204" pitchFamily="18" charset="0"/>
                                  </a:rPr>
                                  <m:t>+</m:t>
                                </m:r>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𝜌</m:t>
                                    </m:r>
                                  </m:e>
                                  <m:sub>
                                    <m:r>
                                      <a:rPr lang="en-US" altLang="zh-CN" b="0" i="1" smtClean="0">
                                        <a:solidFill>
                                          <a:srgbClr val="FF0000"/>
                                        </a:solidFill>
                                        <a:latin typeface="Cambria Math" panose="02040503050406030204" pitchFamily="18" charset="0"/>
                                      </a:rPr>
                                      <m:t>𝐿</m:t>
                                    </m:r>
                                  </m:sub>
                                </m:sSub>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𝑓</m:t>
                                    </m:r>
                                  </m:e>
                                  <m:sub>
                                    <m:r>
                                      <a:rPr lang="en-US" altLang="zh-CN" b="0" i="1" smtClean="0">
                                        <a:solidFill>
                                          <a:srgbClr val="FF0000"/>
                                        </a:solidFill>
                                        <a:latin typeface="Cambria Math" panose="02040503050406030204" pitchFamily="18" charset="0"/>
                                      </a:rPr>
                                      <m:t>𝐿</m:t>
                                    </m:r>
                                  </m:sub>
                                </m:sSub>
                              </m:e>
                            </m:d>
                          </m:e>
                          <m:sup>
                            <m:r>
                              <a:rPr lang="en-US" altLang="zh-CN" b="0" i="1" smtClean="0">
                                <a:solidFill>
                                  <a:srgbClr val="FF0000"/>
                                </a:solidFill>
                                <a:latin typeface="Cambria Math" panose="02040503050406030204" pitchFamily="18" charset="0"/>
                              </a:rPr>
                              <m:t>𝑡</m:t>
                            </m:r>
                          </m:sup>
                        </m:sSup>
                      </m:e>
                    </m:d>
                    <m:r>
                      <a:rPr lang="en-US" altLang="zh-CN" b="0" i="1" smtClean="0">
                        <a:latin typeface="Cambria Math" panose="02040503050406030204" pitchFamily="18" charset="0"/>
                      </a:rPr>
                      <m:t>+</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𝑦</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𝑧</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sub>
                        </m:sSub>
                        <m:r>
                          <a:rPr lang="en-US" altLang="zh-CN">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sub>
                        </m:sSub>
                        <m:r>
                          <a:rPr lang="en-US" altLang="zh-CN">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sub>
                        </m:sSub>
                        <m:r>
                          <a:rPr lang="en-US" altLang="zh-CN" i="1">
                            <a:solidFill>
                              <a:srgbClr val="00B050"/>
                            </a:solidFill>
                            <a:latin typeface="Cambria Math" panose="02040503050406030204" pitchFamily="18" charset="0"/>
                          </a:rPr>
                          <m:t>−</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𝑧</m:t>
                            </m:r>
                          </m:sub>
                        </m:sSub>
                      </m:e>
                    </m:d>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𝑦</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𝑧</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𝑡</m:t>
                    </m:r>
                    <m:nary>
                      <m:naryPr>
                        <m:chr m:val="∑"/>
                        <m:supHide m:val="on"/>
                        <m:ctrlPr>
                          <a:rPr lang="en-US" altLang="zh-CN" b="0" i="1" smtClean="0">
                            <a:solidFill>
                              <a:srgbClr val="FF9900"/>
                            </a:solidFill>
                            <a:latin typeface="Cambria Math" panose="02040503050406030204" pitchFamily="18" charset="0"/>
                          </a:rPr>
                        </m:ctrlPr>
                      </m:naryPr>
                      <m:sub>
                        <m:r>
                          <m:rPr>
                            <m:brk m:alnAt="7"/>
                          </m:rPr>
                          <a:rPr lang="en-US" altLang="zh-CN" b="0" i="1" smtClean="0">
                            <a:solidFill>
                              <a:srgbClr val="FF9900"/>
                            </a:solidFill>
                            <a:latin typeface="Cambria Math" panose="02040503050406030204" pitchFamily="18" charset="0"/>
                          </a:rPr>
                          <m:t>𝑖</m:t>
                        </m:r>
                      </m:sub>
                      <m:sup/>
                      <m:e>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d>
                                  <m:dPr>
                                    <m:ctrlPr>
                                      <a:rPr lang="en-US" altLang="zh-CN" b="0" i="1" smtClean="0">
                                        <a:solidFill>
                                          <a:srgbClr val="FF9900"/>
                                        </a:solidFill>
                                        <a:latin typeface="Cambria Math" panose="02040503050406030204" pitchFamily="18" charset="0"/>
                                      </a:rPr>
                                    </m:ctrlPr>
                                  </m:dPr>
                                  <m:e>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𝑓</m:t>
                                        </m:r>
                                      </m:e>
                                      <m:sub>
                                        <m:r>
                                          <a:rPr lang="en-US" altLang="zh-CN" b="0" i="1" smtClean="0">
                                            <a:solidFill>
                                              <a:srgbClr val="FF9900"/>
                                            </a:solidFill>
                                            <a:latin typeface="Cambria Math" panose="02040503050406030204" pitchFamily="18" charset="0"/>
                                          </a:rPr>
                                          <m:t>𝑆</m:t>
                                        </m:r>
                                      </m:sub>
                                    </m:sSub>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𝜌</m:t>
                                        </m:r>
                                      </m:e>
                                      <m:sub>
                                        <m:r>
                                          <a:rPr lang="en-US" altLang="zh-CN" b="0" i="1" smtClean="0">
                                            <a:solidFill>
                                              <a:srgbClr val="FF9900"/>
                                            </a:solidFill>
                                            <a:latin typeface="Cambria Math" panose="02040503050406030204" pitchFamily="18" charset="0"/>
                                          </a:rPr>
                                          <m:t>𝑆</m:t>
                                        </m:r>
                                      </m:sub>
                                    </m:sSub>
                                    <m:r>
                                      <a:rPr lang="en-US" altLang="zh-CN" b="0" i="1" smtClean="0">
                                        <a:solidFill>
                                          <a:srgbClr val="FF9900"/>
                                        </a:solidFill>
                                        <a:latin typeface="Cambria Math" panose="02040503050406030204" pitchFamily="18" charset="0"/>
                                      </a:rPr>
                                      <m:t>𝑣𝑠𝑥</m:t>
                                    </m:r>
                                  </m:e>
                                </m:d>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r>
                                          <a:rPr lang="en-US" altLang="zh-CN" b="0" i="1" smtClean="0">
                                            <a:solidFill>
                                              <a:srgbClr val="FF9900"/>
                                            </a:solidFill>
                                            <a:latin typeface="Cambria Math" panose="02040503050406030204" pitchFamily="18" charset="0"/>
                                          </a:rPr>
                                          <m:t>​</m:t>
                                        </m:r>
                                      </m:e>
                                    </m:d>
                                  </m:e>
                                  <m:sub>
                                    <m:r>
                                      <a:rPr lang="en-US" altLang="zh-CN" b="0" i="1" smtClean="0">
                                        <a:solidFill>
                                          <a:srgbClr val="FF9900"/>
                                        </a:solidFill>
                                        <a:latin typeface="Cambria Math" panose="02040503050406030204" pitchFamily="18" charset="0"/>
                                      </a:rPr>
                                      <m:t>𝑥</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𝑥</m:t>
                                    </m:r>
                                  </m:sub>
                                </m:sSub>
                                <m:r>
                                  <a:rPr lang="en-US" altLang="zh-CN" b="0" i="1" smtClean="0">
                                    <a:solidFill>
                                      <a:srgbClr val="FF9900"/>
                                    </a:solidFill>
                                    <a:latin typeface="Cambria Math" panose="02040503050406030204" pitchFamily="18" charset="0"/>
                                  </a:rPr>
                                  <m:t>−</m:t>
                                </m:r>
                                <m:d>
                                  <m:dPr>
                                    <m:ctrlPr>
                                      <a:rPr lang="en-US" altLang="zh-CN" b="0" i="1" smtClean="0">
                                        <a:solidFill>
                                          <a:srgbClr val="FF9900"/>
                                        </a:solidFill>
                                        <a:latin typeface="Cambria Math" panose="02040503050406030204" pitchFamily="18" charset="0"/>
                                      </a:rPr>
                                    </m:ctrlPr>
                                  </m:dPr>
                                  <m:e>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𝑓</m:t>
                                        </m:r>
                                      </m:e>
                                      <m:sub>
                                        <m:r>
                                          <a:rPr lang="en-US" altLang="zh-CN" b="0" i="1" smtClean="0">
                                            <a:solidFill>
                                              <a:srgbClr val="FF9900"/>
                                            </a:solidFill>
                                            <a:latin typeface="Cambria Math" panose="02040503050406030204" pitchFamily="18" charset="0"/>
                                          </a:rPr>
                                          <m:t>𝑆</m:t>
                                        </m:r>
                                      </m:sub>
                                    </m:sSub>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𝜌</m:t>
                                        </m:r>
                                      </m:e>
                                      <m:sub>
                                        <m:r>
                                          <a:rPr lang="en-US" altLang="zh-CN" b="0" i="1" smtClean="0">
                                            <a:solidFill>
                                              <a:srgbClr val="FF9900"/>
                                            </a:solidFill>
                                            <a:latin typeface="Cambria Math" panose="02040503050406030204" pitchFamily="18" charset="0"/>
                                          </a:rPr>
                                          <m:t>𝑆</m:t>
                                        </m:r>
                                      </m:sub>
                                    </m:sSub>
                                    <m:r>
                                      <a:rPr lang="en-US" altLang="zh-CN" b="0" i="1" smtClean="0">
                                        <a:solidFill>
                                          <a:srgbClr val="FF9900"/>
                                        </a:solidFill>
                                        <a:latin typeface="Cambria Math" panose="02040503050406030204" pitchFamily="18" charset="0"/>
                                      </a:rPr>
                                      <m:t>𝑣𝑠𝑥</m:t>
                                    </m:r>
                                  </m:e>
                                </m:d>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r>
                                          <a:rPr lang="en-US" altLang="zh-CN" b="0" i="1" smtClean="0">
                                            <a:solidFill>
                                              <a:srgbClr val="FF9900"/>
                                            </a:solidFill>
                                            <a:latin typeface="Cambria Math" panose="02040503050406030204" pitchFamily="18" charset="0"/>
                                          </a:rPr>
                                          <m:t>​</m:t>
                                        </m:r>
                                      </m:e>
                                    </m:d>
                                  </m:e>
                                  <m:sub>
                                    <m:r>
                                      <a:rPr lang="en-US" altLang="zh-CN" b="0" i="1" smtClean="0">
                                        <a:solidFill>
                                          <a:srgbClr val="FF9900"/>
                                        </a:solidFill>
                                        <a:latin typeface="Cambria Math" panose="02040503050406030204" pitchFamily="18" charset="0"/>
                                      </a:rPr>
                                      <m:t>𝑥</m:t>
                                    </m:r>
                                  </m:sub>
                                </m:sSub>
                              </m:e>
                            </m:d>
                          </m:e>
                          <m:sub>
                            <m:r>
                              <a:rPr lang="en-US" altLang="zh-CN" b="0" i="1" smtClean="0">
                                <a:solidFill>
                                  <a:srgbClr val="FF9900"/>
                                </a:solidFill>
                                <a:latin typeface="Cambria Math" panose="02040503050406030204" pitchFamily="18" charset="0"/>
                              </a:rPr>
                              <m:t>𝑖</m:t>
                            </m:r>
                          </m:sub>
                        </m:sSub>
                      </m:e>
                    </m:nary>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𝑥</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𝑧</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𝑡</m:t>
                    </m:r>
                    <m:nary>
                      <m:naryPr>
                        <m:chr m:val="∑"/>
                        <m:supHide m:val="on"/>
                        <m:ctrlPr>
                          <a:rPr lang="en-US" altLang="zh-CN" b="0" i="1" smtClean="0">
                            <a:solidFill>
                              <a:srgbClr val="FF9900"/>
                            </a:solidFill>
                            <a:latin typeface="Cambria Math" panose="02040503050406030204" pitchFamily="18" charset="0"/>
                          </a:rPr>
                        </m:ctrlPr>
                      </m:naryPr>
                      <m:sub>
                        <m:r>
                          <m:rPr>
                            <m:brk m:alnAt="7"/>
                          </m:rPr>
                          <a:rPr lang="en-US" altLang="zh-CN" b="0" i="1" smtClean="0">
                            <a:solidFill>
                              <a:srgbClr val="FF9900"/>
                            </a:solidFill>
                            <a:latin typeface="Cambria Math" panose="02040503050406030204" pitchFamily="18" charset="0"/>
                          </a:rPr>
                          <m:t>𝑖</m:t>
                        </m:r>
                      </m:sub>
                      <m:sup/>
                      <m:e>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d>
                                  <m:dPr>
                                    <m:ctrlPr>
                                      <a:rPr lang="en-US" altLang="zh-CN" b="0" i="1" smtClean="0">
                                        <a:solidFill>
                                          <a:srgbClr val="FF9900"/>
                                        </a:solidFill>
                                        <a:latin typeface="Cambria Math" panose="02040503050406030204" pitchFamily="18" charset="0"/>
                                      </a:rPr>
                                    </m:ctrlPr>
                                  </m:dPr>
                                  <m:e>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𝑓</m:t>
                                        </m:r>
                                      </m:e>
                                      <m:sub>
                                        <m:r>
                                          <a:rPr lang="en-US" altLang="zh-CN" b="0" i="1" smtClean="0">
                                            <a:solidFill>
                                              <a:srgbClr val="FF9900"/>
                                            </a:solidFill>
                                            <a:latin typeface="Cambria Math" panose="02040503050406030204" pitchFamily="18" charset="0"/>
                                          </a:rPr>
                                          <m:t>𝑆</m:t>
                                        </m:r>
                                      </m:sub>
                                    </m:sSub>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𝜌</m:t>
                                        </m:r>
                                      </m:e>
                                      <m:sub>
                                        <m:r>
                                          <a:rPr lang="en-US" altLang="zh-CN" b="0" i="1" smtClean="0">
                                            <a:solidFill>
                                              <a:srgbClr val="FF9900"/>
                                            </a:solidFill>
                                            <a:latin typeface="Cambria Math" panose="02040503050406030204" pitchFamily="18" charset="0"/>
                                          </a:rPr>
                                          <m:t>𝑆</m:t>
                                        </m:r>
                                      </m:sub>
                                    </m:sSub>
                                    <m:r>
                                      <a:rPr lang="en-US" altLang="zh-CN" b="0" i="1" smtClean="0">
                                        <a:solidFill>
                                          <a:srgbClr val="FF9900"/>
                                        </a:solidFill>
                                        <a:latin typeface="Cambria Math" panose="02040503050406030204" pitchFamily="18" charset="0"/>
                                      </a:rPr>
                                      <m:t>𝑣𝑠𝑦</m:t>
                                    </m:r>
                                  </m:e>
                                </m:d>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r>
                                          <a:rPr lang="en-US" altLang="zh-CN" b="0" i="1" smtClean="0">
                                            <a:solidFill>
                                              <a:srgbClr val="FF9900"/>
                                            </a:solidFill>
                                            <a:latin typeface="Cambria Math" panose="02040503050406030204" pitchFamily="18" charset="0"/>
                                          </a:rPr>
                                          <m:t>​</m:t>
                                        </m:r>
                                      </m:e>
                                    </m:d>
                                  </m:e>
                                  <m:sub>
                                    <m:r>
                                      <a:rPr lang="en-US" altLang="zh-CN" b="0" i="1" smtClean="0">
                                        <a:solidFill>
                                          <a:srgbClr val="FF9900"/>
                                        </a:solidFill>
                                        <a:latin typeface="Cambria Math" panose="02040503050406030204" pitchFamily="18" charset="0"/>
                                      </a:rPr>
                                      <m:t>𝑦</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𝑦</m:t>
                                    </m:r>
                                  </m:sub>
                                </m:sSub>
                                <m:r>
                                  <a:rPr lang="en-US" altLang="zh-CN" b="0" i="1" smtClean="0">
                                    <a:solidFill>
                                      <a:srgbClr val="FF9900"/>
                                    </a:solidFill>
                                    <a:latin typeface="Cambria Math" panose="02040503050406030204" pitchFamily="18" charset="0"/>
                                  </a:rPr>
                                  <m:t>−</m:t>
                                </m:r>
                                <m:d>
                                  <m:dPr>
                                    <m:ctrlPr>
                                      <a:rPr lang="en-US" altLang="zh-CN" b="0" i="1" smtClean="0">
                                        <a:solidFill>
                                          <a:srgbClr val="FF9900"/>
                                        </a:solidFill>
                                        <a:latin typeface="Cambria Math" panose="02040503050406030204" pitchFamily="18" charset="0"/>
                                      </a:rPr>
                                    </m:ctrlPr>
                                  </m:dPr>
                                  <m:e>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𝑓</m:t>
                                        </m:r>
                                      </m:e>
                                      <m:sub>
                                        <m:r>
                                          <a:rPr lang="en-US" altLang="zh-CN" b="0" i="1" smtClean="0">
                                            <a:solidFill>
                                              <a:srgbClr val="FF9900"/>
                                            </a:solidFill>
                                            <a:latin typeface="Cambria Math" panose="02040503050406030204" pitchFamily="18" charset="0"/>
                                          </a:rPr>
                                          <m:t>𝑆</m:t>
                                        </m:r>
                                      </m:sub>
                                    </m:sSub>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𝜌</m:t>
                                        </m:r>
                                      </m:e>
                                      <m:sub>
                                        <m:r>
                                          <a:rPr lang="en-US" altLang="zh-CN" b="0" i="1" smtClean="0">
                                            <a:solidFill>
                                              <a:srgbClr val="FF9900"/>
                                            </a:solidFill>
                                            <a:latin typeface="Cambria Math" panose="02040503050406030204" pitchFamily="18" charset="0"/>
                                          </a:rPr>
                                          <m:t>𝑆</m:t>
                                        </m:r>
                                      </m:sub>
                                    </m:sSub>
                                    <m:r>
                                      <a:rPr lang="en-US" altLang="zh-CN" b="0" i="1" smtClean="0">
                                        <a:solidFill>
                                          <a:srgbClr val="FF9900"/>
                                        </a:solidFill>
                                        <a:latin typeface="Cambria Math" panose="02040503050406030204" pitchFamily="18" charset="0"/>
                                      </a:rPr>
                                      <m:t>𝑣𝑠𝑦</m:t>
                                    </m:r>
                                  </m:e>
                                </m:d>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r>
                                          <a:rPr lang="en-US" altLang="zh-CN" b="0" i="1" smtClean="0">
                                            <a:solidFill>
                                              <a:srgbClr val="FF9900"/>
                                            </a:solidFill>
                                            <a:latin typeface="Cambria Math" panose="02040503050406030204" pitchFamily="18" charset="0"/>
                                          </a:rPr>
                                          <m:t>​</m:t>
                                        </m:r>
                                      </m:e>
                                    </m:d>
                                  </m:e>
                                  <m:sub>
                                    <m:r>
                                      <a:rPr lang="en-US" altLang="zh-CN" b="0" i="1" smtClean="0">
                                        <a:solidFill>
                                          <a:srgbClr val="FF9900"/>
                                        </a:solidFill>
                                        <a:latin typeface="Cambria Math" panose="02040503050406030204" pitchFamily="18" charset="0"/>
                                      </a:rPr>
                                      <m:t>𝑦</m:t>
                                    </m:r>
                                  </m:sub>
                                </m:sSub>
                              </m:e>
                            </m:d>
                          </m:e>
                          <m:sub>
                            <m:r>
                              <a:rPr lang="en-US" altLang="zh-CN" b="0" i="1" smtClean="0">
                                <a:solidFill>
                                  <a:srgbClr val="FF9900"/>
                                </a:solidFill>
                                <a:latin typeface="Cambria Math" panose="02040503050406030204" pitchFamily="18" charset="0"/>
                              </a:rPr>
                              <m:t>𝑖</m:t>
                            </m:r>
                          </m:sub>
                        </m:sSub>
                      </m:e>
                    </m:nary>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𝑥</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𝑦</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𝑡</m:t>
                    </m:r>
                    <m:nary>
                      <m:naryPr>
                        <m:chr m:val="∑"/>
                        <m:supHide m:val="on"/>
                        <m:ctrlPr>
                          <a:rPr lang="en-US" altLang="zh-CN" b="0" i="1" smtClean="0">
                            <a:solidFill>
                              <a:srgbClr val="FF9900"/>
                            </a:solidFill>
                            <a:latin typeface="Cambria Math" panose="02040503050406030204" pitchFamily="18" charset="0"/>
                          </a:rPr>
                        </m:ctrlPr>
                      </m:naryPr>
                      <m:sub>
                        <m:r>
                          <m:rPr>
                            <m:brk m:alnAt="7"/>
                          </m:rPr>
                          <a:rPr lang="en-US" altLang="zh-CN" b="0" i="1" smtClean="0">
                            <a:solidFill>
                              <a:srgbClr val="FF9900"/>
                            </a:solidFill>
                            <a:latin typeface="Cambria Math" panose="02040503050406030204" pitchFamily="18" charset="0"/>
                          </a:rPr>
                          <m:t>𝑖</m:t>
                        </m:r>
                      </m:sub>
                      <m:sup/>
                      <m:e>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d>
                                  <m:dPr>
                                    <m:ctrlPr>
                                      <a:rPr lang="en-US" altLang="zh-CN" b="0" i="1" smtClean="0">
                                        <a:solidFill>
                                          <a:srgbClr val="FF9900"/>
                                        </a:solidFill>
                                        <a:latin typeface="Cambria Math" panose="02040503050406030204" pitchFamily="18" charset="0"/>
                                      </a:rPr>
                                    </m:ctrlPr>
                                  </m:dPr>
                                  <m:e>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𝑓</m:t>
                                        </m:r>
                                      </m:e>
                                      <m:sub>
                                        <m:r>
                                          <a:rPr lang="en-US" altLang="zh-CN" b="0" i="1" smtClean="0">
                                            <a:solidFill>
                                              <a:srgbClr val="FF9900"/>
                                            </a:solidFill>
                                            <a:latin typeface="Cambria Math" panose="02040503050406030204" pitchFamily="18" charset="0"/>
                                          </a:rPr>
                                          <m:t>𝑆</m:t>
                                        </m:r>
                                      </m:sub>
                                    </m:sSub>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𝜌</m:t>
                                        </m:r>
                                      </m:e>
                                      <m:sub>
                                        <m:r>
                                          <a:rPr lang="en-US" altLang="zh-CN" b="0" i="1" smtClean="0">
                                            <a:solidFill>
                                              <a:srgbClr val="FF9900"/>
                                            </a:solidFill>
                                            <a:latin typeface="Cambria Math" panose="02040503050406030204" pitchFamily="18" charset="0"/>
                                          </a:rPr>
                                          <m:t>𝑆</m:t>
                                        </m:r>
                                      </m:sub>
                                    </m:sSub>
                                    <m:r>
                                      <a:rPr lang="en-US" altLang="zh-CN" b="0" i="1" smtClean="0">
                                        <a:solidFill>
                                          <a:srgbClr val="FF9900"/>
                                        </a:solidFill>
                                        <a:latin typeface="Cambria Math" panose="02040503050406030204" pitchFamily="18" charset="0"/>
                                      </a:rPr>
                                      <m:t>𝑣𝑠𝑧</m:t>
                                    </m:r>
                                  </m:e>
                                </m:d>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r>
                                          <a:rPr lang="en-US" altLang="zh-CN" b="0" i="1" smtClean="0">
                                            <a:solidFill>
                                              <a:srgbClr val="FF9900"/>
                                            </a:solidFill>
                                            <a:latin typeface="Cambria Math" panose="02040503050406030204" pitchFamily="18" charset="0"/>
                                          </a:rPr>
                                          <m:t>​</m:t>
                                        </m:r>
                                      </m:e>
                                    </m:d>
                                  </m:e>
                                  <m:sub>
                                    <m:r>
                                      <a:rPr lang="en-US" altLang="zh-CN" b="0" i="1" smtClean="0">
                                        <a:solidFill>
                                          <a:srgbClr val="FF9900"/>
                                        </a:solidFill>
                                        <a:latin typeface="Cambria Math" panose="02040503050406030204" pitchFamily="18" charset="0"/>
                                      </a:rPr>
                                      <m:t>𝑧</m:t>
                                    </m:r>
                                    <m:r>
                                      <a:rPr lang="en-US" altLang="zh-CN" b="0" i="1" smtClean="0">
                                        <a:solidFill>
                                          <a:srgbClr val="FF9900"/>
                                        </a:solidFill>
                                        <a:latin typeface="Cambria Math" panose="02040503050406030204" pitchFamily="18" charset="0"/>
                                      </a:rPr>
                                      <m:t>+∆</m:t>
                                    </m:r>
                                    <m:r>
                                      <a:rPr lang="en-US" altLang="zh-CN" b="0" i="1" smtClean="0">
                                        <a:solidFill>
                                          <a:srgbClr val="FF9900"/>
                                        </a:solidFill>
                                        <a:latin typeface="Cambria Math" panose="02040503050406030204" pitchFamily="18" charset="0"/>
                                      </a:rPr>
                                      <m:t>𝑧</m:t>
                                    </m:r>
                                  </m:sub>
                                </m:sSub>
                                <m:r>
                                  <a:rPr lang="en-US" altLang="zh-CN" b="0" i="1" smtClean="0">
                                    <a:solidFill>
                                      <a:srgbClr val="FF9900"/>
                                    </a:solidFill>
                                    <a:latin typeface="Cambria Math" panose="02040503050406030204" pitchFamily="18" charset="0"/>
                                  </a:rPr>
                                  <m:t>−</m:t>
                                </m:r>
                                <m:d>
                                  <m:dPr>
                                    <m:ctrlPr>
                                      <a:rPr lang="en-US" altLang="zh-CN" b="0" i="1" smtClean="0">
                                        <a:solidFill>
                                          <a:srgbClr val="FF9900"/>
                                        </a:solidFill>
                                        <a:latin typeface="Cambria Math" panose="02040503050406030204" pitchFamily="18" charset="0"/>
                                      </a:rPr>
                                    </m:ctrlPr>
                                  </m:dPr>
                                  <m:e>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𝑓</m:t>
                                        </m:r>
                                      </m:e>
                                      <m:sub>
                                        <m:r>
                                          <a:rPr lang="en-US" altLang="zh-CN" b="0" i="1" smtClean="0">
                                            <a:solidFill>
                                              <a:srgbClr val="FF9900"/>
                                            </a:solidFill>
                                            <a:latin typeface="Cambria Math" panose="02040503050406030204" pitchFamily="18" charset="0"/>
                                          </a:rPr>
                                          <m:t>𝑆</m:t>
                                        </m:r>
                                      </m:sub>
                                    </m:sSub>
                                    <m:sSub>
                                      <m:sSubPr>
                                        <m:ctrlPr>
                                          <a:rPr lang="en-US" altLang="zh-CN" b="0" i="1" smtClean="0">
                                            <a:solidFill>
                                              <a:srgbClr val="FF9900"/>
                                            </a:solidFill>
                                            <a:latin typeface="Cambria Math" panose="02040503050406030204" pitchFamily="18" charset="0"/>
                                          </a:rPr>
                                        </m:ctrlPr>
                                      </m:sSubPr>
                                      <m:e>
                                        <m:r>
                                          <a:rPr lang="en-US" altLang="zh-CN" b="0" i="1" smtClean="0">
                                            <a:solidFill>
                                              <a:srgbClr val="FF9900"/>
                                            </a:solidFill>
                                            <a:latin typeface="Cambria Math" panose="02040503050406030204" pitchFamily="18" charset="0"/>
                                          </a:rPr>
                                          <m:t>𝜌</m:t>
                                        </m:r>
                                      </m:e>
                                      <m:sub>
                                        <m:r>
                                          <a:rPr lang="en-US" altLang="zh-CN" b="0" i="1" smtClean="0">
                                            <a:solidFill>
                                              <a:srgbClr val="FF9900"/>
                                            </a:solidFill>
                                            <a:latin typeface="Cambria Math" panose="02040503050406030204" pitchFamily="18" charset="0"/>
                                          </a:rPr>
                                          <m:t>𝑆</m:t>
                                        </m:r>
                                      </m:sub>
                                    </m:sSub>
                                    <m:r>
                                      <a:rPr lang="en-US" altLang="zh-CN" b="0" i="1" smtClean="0">
                                        <a:solidFill>
                                          <a:srgbClr val="FF9900"/>
                                        </a:solidFill>
                                        <a:latin typeface="Cambria Math" panose="02040503050406030204" pitchFamily="18" charset="0"/>
                                      </a:rPr>
                                      <m:t>𝑣𝑠𝑧</m:t>
                                    </m:r>
                                  </m:e>
                                </m:d>
                                <m:sSub>
                                  <m:sSubPr>
                                    <m:ctrlPr>
                                      <a:rPr lang="en-US" altLang="zh-CN" b="0" i="1" smtClean="0">
                                        <a:solidFill>
                                          <a:srgbClr val="FF9900"/>
                                        </a:solidFill>
                                        <a:latin typeface="Cambria Math" panose="02040503050406030204" pitchFamily="18" charset="0"/>
                                      </a:rPr>
                                    </m:ctrlPr>
                                  </m:sSubPr>
                                  <m:e>
                                    <m:d>
                                      <m:dPr>
                                        <m:begChr m:val=""/>
                                        <m:endChr m:val="|"/>
                                        <m:ctrlPr>
                                          <a:rPr lang="en-US" altLang="zh-CN" b="0" i="1" smtClean="0">
                                            <a:solidFill>
                                              <a:srgbClr val="FF9900"/>
                                            </a:solidFill>
                                            <a:latin typeface="Cambria Math" panose="02040503050406030204" pitchFamily="18" charset="0"/>
                                          </a:rPr>
                                        </m:ctrlPr>
                                      </m:dPr>
                                      <m:e>
                                        <m:r>
                                          <a:rPr lang="en-US" altLang="zh-CN" b="0" i="1" smtClean="0">
                                            <a:solidFill>
                                              <a:srgbClr val="FF9900"/>
                                            </a:solidFill>
                                            <a:latin typeface="Cambria Math" panose="02040503050406030204" pitchFamily="18" charset="0"/>
                                          </a:rPr>
                                          <m:t>​</m:t>
                                        </m:r>
                                      </m:e>
                                    </m:d>
                                  </m:e>
                                  <m:sub>
                                    <m:r>
                                      <a:rPr lang="en-US" altLang="zh-CN" b="0" i="1" smtClean="0">
                                        <a:solidFill>
                                          <a:srgbClr val="FF9900"/>
                                        </a:solidFill>
                                        <a:latin typeface="Cambria Math" panose="02040503050406030204" pitchFamily="18" charset="0"/>
                                      </a:rPr>
                                      <m:t>𝑧</m:t>
                                    </m:r>
                                  </m:sub>
                                </m:sSub>
                              </m:e>
                            </m:d>
                          </m:e>
                          <m:sub>
                            <m:r>
                              <a:rPr lang="en-US" altLang="zh-CN" b="0" i="1" smtClean="0">
                                <a:solidFill>
                                  <a:srgbClr val="FF9900"/>
                                </a:solidFill>
                                <a:latin typeface="Cambria Math" panose="02040503050406030204" pitchFamily="18" charset="0"/>
                              </a:rPr>
                              <m:t>𝑖</m:t>
                            </m:r>
                          </m:sub>
                        </m:sSub>
                      </m:e>
                    </m:nary>
                    <m:r>
                      <a:rPr lang="en-US" altLang="zh-CN" i="1">
                        <a:latin typeface="Cambria Math" panose="02040503050406030204" pitchFamily="18" charset="0"/>
                      </a:rPr>
                      <m:t>=0</m:t>
                    </m:r>
                  </m:oMath>
                </a14:m>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zh-CN" altLang="en-US" dirty="0"/>
                  <a:t>上式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→0</m:t>
                    </m:r>
                  </m:oMath>
                </a14:m>
                <a:r>
                  <a:rPr lang="zh-CN" altLang="en-US" dirty="0"/>
                  <a:t>，并除以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a:t>，则得：</a:t>
                </a:r>
                <a:endParaRPr lang="en-US" altLang="zh-CN" dirty="0"/>
              </a:p>
              <a:p>
                <a:pPr marL="285750" indent="-285750">
                  <a:buFont typeface="Wingdings" panose="05000000000000000000" pitchFamily="2" charset="2"/>
                  <a:buChar char="§"/>
                </a:pPr>
                <a:endParaRPr lang="en-US" dirty="0" smtClean="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d>
                            <m:dPr>
                              <m:begChr m:val="["/>
                              <m:endChr m:val="]"/>
                              <m:ctrlPr>
                                <a:rPr lang="en-US" b="0" i="1" smtClean="0">
                                  <a:solidFill>
                                    <a:srgbClr val="FF0000"/>
                                  </a:solidFill>
                                  <a:latin typeface="Cambria Math" panose="02040503050406030204" pitchFamily="18" charset="0"/>
                                </a:rPr>
                              </m:ctrlPr>
                            </m:dPr>
                            <m:e>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nary>
                                        </m:e>
                                      </m:d>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e>
                              </m:nary>
                            </m:e>
                          </m:d>
                        </m:num>
                        <m:den>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r>
                        <a:rPr lang="en-US" b="0" i="1" smtClean="0">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r>
                        <a:rPr lang="en-US" b="0" i="1" smtClean="0">
                          <a:solidFill>
                            <a:srgbClr val="FF9900"/>
                          </a:solidFill>
                          <a:latin typeface="Cambria Math" panose="02040503050406030204" pitchFamily="18" charset="0"/>
                        </a:rPr>
                        <m:t>+</m:t>
                      </m:r>
                      <m:nary>
                        <m:naryPr>
                          <m:chr m:val="∑"/>
                          <m:supHide m:val="on"/>
                          <m:ctrlPr>
                            <a:rPr lang="en-US" b="0" i="1" smtClean="0">
                              <a:solidFill>
                                <a:srgbClr val="FF9900"/>
                              </a:solidFill>
                              <a:latin typeface="Cambria Math" panose="02040503050406030204" pitchFamily="18" charset="0"/>
                            </a:rPr>
                          </m:ctrlPr>
                        </m:naryPr>
                        <m:sub>
                          <m:r>
                            <m:rPr>
                              <m:brk m:alnAt="7"/>
                            </m:rPr>
                            <a:rPr lang="en-US" b="0" i="1" smtClean="0">
                              <a:solidFill>
                                <a:srgbClr val="FF9900"/>
                              </a:solidFill>
                              <a:latin typeface="Cambria Math" panose="02040503050406030204" pitchFamily="18" charset="0"/>
                            </a:rPr>
                            <m:t>𝑖</m:t>
                          </m:r>
                        </m:sub>
                        <m:sup/>
                        <m:e>
                          <m:d>
                            <m:dPr>
                              <m:begChr m:val="["/>
                              <m:endChr m:val="]"/>
                              <m:ctrlPr>
                                <a:rPr lang="en-US" b="0" i="1" smtClean="0">
                                  <a:solidFill>
                                    <a:srgbClr val="FF9900"/>
                                  </a:solidFill>
                                  <a:latin typeface="Cambria Math" panose="02040503050406030204" pitchFamily="18" charset="0"/>
                                </a:rPr>
                              </m:ctrlPr>
                            </m:dPr>
                            <m:e>
                              <m:r>
                                <a:rPr lang="en-US" b="0" i="0" smtClean="0">
                                  <a:solidFill>
                                    <a:srgbClr val="FF9900"/>
                                  </a:solidFill>
                                  <a:latin typeface="Cambria Math" panose="02040503050406030204" pitchFamily="18" charset="0"/>
                                </a:rPr>
                                <m:t>𝛻</m:t>
                              </m:r>
                              <m:r>
                                <a:rPr lang="en-US" b="0" i="1" smtClean="0">
                                  <a:solidFill>
                                    <a:srgbClr val="FF9900"/>
                                  </a:solidFill>
                                  <a:latin typeface="Cambria Math" panose="02040503050406030204" pitchFamily="18" charset="0"/>
                                </a:rPr>
                                <m:t>.</m:t>
                              </m:r>
                              <m:sSub>
                                <m:sSubPr>
                                  <m:ctrlPr>
                                    <a:rPr lang="en-US" b="0" i="1" smtClean="0">
                                      <a:solidFill>
                                        <a:srgbClr val="FF9900"/>
                                      </a:solidFill>
                                      <a:latin typeface="Cambria Math" panose="02040503050406030204" pitchFamily="18" charset="0"/>
                                    </a:rPr>
                                  </m:ctrlPr>
                                </m:sSubPr>
                                <m:e>
                                  <m:d>
                                    <m:dPr>
                                      <m:ctrlPr>
                                        <a:rPr lang="en-US" b="0" i="1" smtClean="0">
                                          <a:solidFill>
                                            <a:srgbClr val="FF9900"/>
                                          </a:solidFill>
                                          <a:latin typeface="Cambria Math" panose="02040503050406030204" pitchFamily="18" charset="0"/>
                                        </a:rPr>
                                      </m:ctrlPr>
                                    </m:dPr>
                                    <m:e>
                                      <m:acc>
                                        <m:accPr>
                                          <m:chr m:val="⃗"/>
                                          <m:ctrlPr>
                                            <a:rPr lang="en-US" b="0" i="1" smtClean="0">
                                              <a:solidFill>
                                                <a:srgbClr val="FF9900"/>
                                              </a:solidFill>
                                              <a:latin typeface="Cambria Math" panose="02040503050406030204" pitchFamily="18" charset="0"/>
                                            </a:rPr>
                                          </m:ctrlPr>
                                        </m:accPr>
                                        <m:e>
                                          <m:sSub>
                                            <m:sSubPr>
                                              <m:ctrlPr>
                                                <a:rPr lang="en-US" b="0" i="1" smtClean="0">
                                                  <a:solidFill>
                                                    <a:srgbClr val="FF9900"/>
                                                  </a:solidFill>
                                                  <a:latin typeface="Cambria Math" panose="02040503050406030204" pitchFamily="18" charset="0"/>
                                                </a:rPr>
                                              </m:ctrlPr>
                                            </m:sSubPr>
                                            <m:e>
                                              <m:r>
                                                <a:rPr lang="en-US" b="0" i="1" smtClean="0">
                                                  <a:solidFill>
                                                    <a:srgbClr val="FF9900"/>
                                                  </a:solidFill>
                                                  <a:latin typeface="Cambria Math" panose="02040503050406030204" pitchFamily="18" charset="0"/>
                                                </a:rPr>
                                                <m:t>𝑉</m:t>
                                              </m:r>
                                            </m:e>
                                            <m:sub>
                                              <m:r>
                                                <a:rPr lang="en-US" b="0" i="1" smtClean="0">
                                                  <a:solidFill>
                                                    <a:srgbClr val="FF9900"/>
                                                  </a:solidFill>
                                                  <a:latin typeface="Cambria Math" panose="02040503050406030204" pitchFamily="18" charset="0"/>
                                                </a:rPr>
                                                <m:t>𝑆</m:t>
                                              </m:r>
                                            </m:sub>
                                          </m:sSub>
                                        </m:e>
                                      </m:acc>
                                      <m:sSub>
                                        <m:sSubPr>
                                          <m:ctrlPr>
                                            <a:rPr lang="en-US" b="0" i="1" smtClean="0">
                                              <a:solidFill>
                                                <a:srgbClr val="FF9900"/>
                                              </a:solidFill>
                                              <a:latin typeface="Cambria Math" panose="02040503050406030204" pitchFamily="18" charset="0"/>
                                            </a:rPr>
                                          </m:ctrlPr>
                                        </m:sSubPr>
                                        <m:e>
                                          <m:r>
                                            <a:rPr lang="en-US" b="0" i="1" smtClean="0">
                                              <a:solidFill>
                                                <a:srgbClr val="FF9900"/>
                                              </a:solidFill>
                                              <a:latin typeface="Cambria Math" panose="02040503050406030204" pitchFamily="18" charset="0"/>
                                            </a:rPr>
                                            <m:t>𝑓</m:t>
                                          </m:r>
                                        </m:e>
                                        <m:sub>
                                          <m:r>
                                            <a:rPr lang="en-US" b="0" i="1" smtClean="0">
                                              <a:solidFill>
                                                <a:srgbClr val="FF9900"/>
                                              </a:solidFill>
                                              <a:latin typeface="Cambria Math" panose="02040503050406030204" pitchFamily="18" charset="0"/>
                                            </a:rPr>
                                            <m:t>𝑆</m:t>
                                          </m:r>
                                        </m:sub>
                                      </m:sSub>
                                      <m:sSub>
                                        <m:sSubPr>
                                          <m:ctrlPr>
                                            <a:rPr lang="en-US" b="0" i="1" smtClean="0">
                                              <a:solidFill>
                                                <a:srgbClr val="FF9900"/>
                                              </a:solidFill>
                                              <a:latin typeface="Cambria Math" panose="02040503050406030204" pitchFamily="18" charset="0"/>
                                            </a:rPr>
                                          </m:ctrlPr>
                                        </m:sSubPr>
                                        <m:e>
                                          <m:r>
                                            <a:rPr lang="en-US" b="0" i="1" smtClean="0">
                                              <a:solidFill>
                                                <a:srgbClr val="FF9900"/>
                                              </a:solidFill>
                                              <a:latin typeface="Cambria Math" panose="02040503050406030204" pitchFamily="18" charset="0"/>
                                            </a:rPr>
                                            <m:t>𝜌</m:t>
                                          </m:r>
                                        </m:e>
                                        <m:sub>
                                          <m:r>
                                            <a:rPr lang="en-US" b="0" i="1" smtClean="0">
                                              <a:solidFill>
                                                <a:srgbClr val="FF9900"/>
                                              </a:solidFill>
                                              <a:latin typeface="Cambria Math" panose="02040503050406030204" pitchFamily="18" charset="0"/>
                                            </a:rPr>
                                            <m:t>𝑆</m:t>
                                          </m:r>
                                        </m:sub>
                                      </m:sSub>
                                    </m:e>
                                  </m:d>
                                </m:e>
                                <m:sub>
                                  <m:r>
                                    <a:rPr lang="en-US" b="0" i="1" smtClean="0">
                                      <a:solidFill>
                                        <a:srgbClr val="FF9900"/>
                                      </a:solidFill>
                                      <a:latin typeface="Cambria Math" panose="02040503050406030204" pitchFamily="18" charset="0"/>
                                    </a:rPr>
                                    <m:t>𝑖</m:t>
                                  </m:r>
                                </m:sub>
                              </m:sSub>
                            </m:e>
                          </m:d>
                        </m:e>
                      </m:nary>
                      <m:r>
                        <a:rPr lang="en-US" b="0" i="1" smtClean="0">
                          <a:latin typeface="Cambria Math" panose="02040503050406030204" pitchFamily="18" charset="0"/>
                        </a:rPr>
                        <m:t>=0</m:t>
                      </m:r>
                    </m:oMath>
                  </m:oMathPara>
                </a14:m>
                <a:endParaRPr lang="en-US" dirty="0" smtClean="0"/>
              </a:p>
              <a:p>
                <a:pPr marL="285750" indent="-285750">
                  <a:buFont typeface="Wingdings" panose="05000000000000000000" pitchFamily="2" charset="2"/>
                  <a:buChar char="§"/>
                </a:pPr>
                <a:r>
                  <a:rPr lang="zh-CN" altLang="en-US" dirty="0" smtClean="0"/>
                  <a:t>量纲：</a:t>
                </a:r>
                <a14:m>
                  <m:oMath xmlns:m="http://schemas.openxmlformats.org/officeDocument/2006/math">
                    <m:r>
                      <a:rPr lang="en-US" altLang="zh-CN" b="0" i="1" smtClean="0">
                        <a:latin typeface="Cambria Math" panose="02040503050406030204" pitchFamily="18" charset="0"/>
                      </a:rPr>
                      <m:t>𝑘𝑔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𝑠𝑒𝑐</m:t>
                        </m:r>
                      </m:den>
                    </m:f>
                  </m:oMath>
                </a14:m>
                <a:endParaRPr lang="en-US" altLang="zh-CN" b="0"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d>
                          <m:dPr>
                            <m:begChr m:val="["/>
                            <m:endChr m:val="]"/>
                            <m:ctrlPr>
                              <a:rPr lang="en-US" b="0" i="1" smtClean="0">
                                <a:solidFill>
                                  <a:srgbClr val="FF0000"/>
                                </a:solidFill>
                                <a:latin typeface="Cambria Math" panose="02040503050406030204" pitchFamily="18" charset="0"/>
                              </a:rPr>
                            </m:ctrlPr>
                          </m:dPr>
                          <m:e>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nary>
                                      </m:e>
                                    </m:d>
                                  </m:e>
                                  <m:sub>
                                    <m:r>
                                      <a:rPr lang="en-US" b="0" i="1" smtClean="0">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 </m:t>
                                </m:r>
                              </m:e>
                            </m:nary>
                          </m:e>
                        </m:d>
                      </m:num>
                      <m:den>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den>
                    </m:f>
                  </m:oMath>
                </a14:m>
                <a:r>
                  <a:rPr lang="zh-CN" altLang="en-US" b="0" dirty="0" smtClean="0"/>
                  <a:t>被称为非稳态项（</a:t>
                </a:r>
                <a:r>
                  <a:rPr lang="en-US" altLang="zh-CN" b="0" dirty="0" smtClean="0"/>
                  <a:t>unsteady ter</a:t>
                </a:r>
                <a:r>
                  <a:rPr lang="en-US" altLang="zh-CN" dirty="0"/>
                  <a:t>m</a:t>
                </a:r>
                <a:r>
                  <a:rPr lang="en-US" altLang="zh-CN" b="0" dirty="0" smtClean="0"/>
                  <a:t>/transient term</a:t>
                </a:r>
                <a:r>
                  <a:rPr lang="zh-CN" altLang="en-US" b="0" dirty="0" smtClean="0"/>
                  <a:t>），代表了有质量进入</a:t>
                </a:r>
                <a:r>
                  <a:rPr lang="en-US" altLang="zh-CN" b="0" dirty="0" smtClean="0"/>
                  <a:t>/</a:t>
                </a:r>
                <a:r>
                  <a:rPr lang="zh-CN" altLang="en-US" b="0" dirty="0" smtClean="0"/>
                  <a:t>出控制体，一般来讲，是由物质相变或物质密度变化引起的。参考：</a:t>
                </a:r>
                <a:r>
                  <a:rPr lang="en-US" dirty="0"/>
                  <a:t>Simultaneous pressure - velocity coupling in the two-phase zone for solidification shrinkage </a:t>
                </a:r>
                <a:r>
                  <a:rPr lang="en-US" dirty="0" smtClean="0"/>
                  <a:t>in an </a:t>
                </a:r>
                <a:r>
                  <a:rPr lang="en-US" dirty="0"/>
                  <a:t>open </a:t>
                </a:r>
                <a:r>
                  <a:rPr lang="en-US" dirty="0" smtClean="0"/>
                  <a:t>cavity, </a:t>
                </a:r>
                <a:r>
                  <a:rPr lang="en-US" dirty="0"/>
                  <a:t>G F </a:t>
                </a:r>
                <a:r>
                  <a:rPr lang="en-US" dirty="0" smtClean="0"/>
                  <a:t>Naterer,1997.</a:t>
                </a:r>
              </a:p>
              <a:p>
                <a:pPr marL="285750" indent="-285750">
                  <a:buFont typeface="Wingdings" panose="05000000000000000000" pitchFamily="2" charset="2"/>
                  <a:buChar char="§"/>
                </a:pPr>
                <a:r>
                  <a:rPr lang="zh-CN" altLang="en-US" dirty="0">
                    <a:solidFill>
                      <a:srgbClr val="FF0000"/>
                    </a:solidFill>
                  </a:rPr>
                  <a:t>一旦</a:t>
                </a:r>
                <a14:m>
                  <m:oMath xmlns:m="http://schemas.openxmlformats.org/officeDocument/2006/math">
                    <m:nary>
                      <m:naryPr>
                        <m:chr m:val="∑"/>
                        <m:supHide m:val="on"/>
                        <m:ctrlPr>
                          <a:rPr lang="zh-CN" altLang="en-US" i="1">
                            <a:solidFill>
                              <a:srgbClr val="FF0000"/>
                            </a:solidFill>
                            <a:latin typeface="Cambria Math" panose="02040503050406030204" pitchFamily="18" charset="0"/>
                          </a:rPr>
                        </m:ctrlPr>
                      </m:naryPr>
                      <m:sub>
                        <m:r>
                          <m:rPr>
                            <m:brk m:alnAt="7"/>
                          </m:rPr>
                          <a:rPr lang="en-US" altLang="zh-CN" i="1">
                            <a:solidFill>
                              <a:srgbClr val="FF0000"/>
                            </a:solidFill>
                            <a:latin typeface="Cambria Math" panose="02040503050406030204" pitchFamily="18" charset="0"/>
                          </a:rPr>
                          <m:t>𝑖</m:t>
                        </m:r>
                      </m:sub>
                      <m:sup/>
                      <m:e>
                        <m:sSubSup>
                          <m:sSubSupPr>
                            <m:ctrlPr>
                              <a:rPr lang="en-US" altLang="zh-CN" i="1">
                                <a:solidFill>
                                  <a:srgbClr val="FF0000"/>
                                </a:solidFill>
                                <a:latin typeface="Cambria Math" panose="02040503050406030204" pitchFamily="18" charset="0"/>
                              </a:rPr>
                            </m:ctrlPr>
                          </m:sSubSupPr>
                          <m:e>
                            <m:d>
                              <m:dPr>
                                <m:ctrlPr>
                                  <a:rPr lang="en-US" altLang="zh-CN" i="1">
                                    <a:solidFill>
                                      <a:srgbClr val="FF0000"/>
                                    </a:solidFill>
                                    <a:latin typeface="Cambria Math" panose="02040503050406030204" pitchFamily="18" charset="0"/>
                                  </a:rPr>
                                </m:ctrlPr>
                              </m:dPr>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𝑆</m:t>
                                    </m:r>
                                  </m:sub>
                                </m:sSub>
                              </m:e>
                            </m:d>
                          </m:e>
                          <m:sub>
                            <m:r>
                              <a:rPr lang="en-US" altLang="zh-CN" i="1">
                                <a:solidFill>
                                  <a:srgbClr val="FF0000"/>
                                </a:solidFill>
                                <a:latin typeface="Cambria Math" panose="02040503050406030204" pitchFamily="18" charset="0"/>
                              </a:rPr>
                              <m:t>𝑖</m:t>
                            </m:r>
                          </m:sub>
                          <m:sup>
                            <m:r>
                              <a:rPr lang="en-US" altLang="zh-CN" i="1">
                                <a:solidFill>
                                  <a:srgbClr val="FF0000"/>
                                </a:solidFill>
                                <a:latin typeface="Cambria Math" panose="02040503050406030204" pitchFamily="18" charset="0"/>
                              </a:rPr>
                              <m:t>𝑛</m:t>
                            </m:r>
                          </m:sup>
                        </m:sSubSup>
                      </m:e>
                    </m:nary>
                  </m:oMath>
                </a14:m>
                <a:r>
                  <a:rPr lang="zh-CN" altLang="en-US" dirty="0">
                    <a:solidFill>
                      <a:srgbClr val="FF0000"/>
                    </a:solidFill>
                  </a:rPr>
                  <a:t>超过临界值，</a:t>
                </a:r>
                <a:r>
                  <a:rPr lang="en-US" altLang="zh-CN" dirty="0" err="1">
                    <a:solidFill>
                      <a:srgbClr val="FF0000"/>
                    </a:solidFill>
                  </a:rPr>
                  <a:t>vsx</a:t>
                </a:r>
                <a:r>
                  <a:rPr lang="en-US" altLang="zh-CN" dirty="0">
                    <a:solidFill>
                      <a:srgbClr val="FF0000"/>
                    </a:solidFill>
                  </a:rPr>
                  <a:t>=</a:t>
                </a:r>
                <a:r>
                  <a:rPr lang="en-US" altLang="zh-CN" dirty="0" err="1">
                    <a:solidFill>
                      <a:srgbClr val="FF0000"/>
                    </a:solidFill>
                  </a:rPr>
                  <a:t>vsy</a:t>
                </a:r>
                <a:r>
                  <a:rPr lang="en-US" altLang="zh-CN" dirty="0">
                    <a:solidFill>
                      <a:srgbClr val="FF0000"/>
                    </a:solidFill>
                  </a:rPr>
                  <a:t>=</a:t>
                </a:r>
                <a:r>
                  <a:rPr lang="en-US" altLang="zh-CN" dirty="0" err="1">
                    <a:solidFill>
                      <a:srgbClr val="FF0000"/>
                    </a:solidFill>
                  </a:rPr>
                  <a:t>vsz</a:t>
                </a:r>
                <a:r>
                  <a:rPr lang="en-US" altLang="zh-CN" dirty="0">
                    <a:solidFill>
                      <a:srgbClr val="FF0000"/>
                    </a:solidFill>
                  </a:rPr>
                  <a:t>=0</a:t>
                </a:r>
                <a:r>
                  <a:rPr lang="zh-CN" altLang="en-US" dirty="0">
                    <a:solidFill>
                      <a:srgbClr val="FF0000"/>
                    </a:solidFill>
                  </a:rPr>
                  <a:t>，则</a:t>
                </a:r>
                <a:r>
                  <a:rPr lang="en-US" altLang="zh-CN" dirty="0">
                    <a:solidFill>
                      <a:srgbClr val="FF0000"/>
                    </a:solidFill>
                  </a:rPr>
                  <a:t>fs</a:t>
                </a:r>
                <a:r>
                  <a:rPr lang="zh-CN" altLang="en-US" dirty="0">
                    <a:solidFill>
                      <a:srgbClr val="FF0000"/>
                    </a:solidFill>
                  </a:rPr>
                  <a:t>的作用失效，因为没有自由晶体的运动</a:t>
                </a:r>
                <a:r>
                  <a:rPr lang="zh-CN" altLang="en-US" dirty="0" smtClean="0">
                    <a:solidFill>
                      <a:srgbClr val="FF0000"/>
                    </a:solidFill>
                  </a:rPr>
                  <a:t>。</a:t>
                </a:r>
                <a:endParaRPr lang="en-US" altLang="zh-CN"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351709" y="946013"/>
                <a:ext cx="12957038" cy="7006149"/>
              </a:xfrm>
              <a:prstGeom prst="rect">
                <a:avLst/>
              </a:prstGeom>
              <a:blipFill>
                <a:blip r:embed="rId2"/>
                <a:stretch>
                  <a:fillRect l="-329" t="-435" r="-282" b="-8877"/>
                </a:stretch>
              </a:blipFill>
            </p:spPr>
            <p:txBody>
              <a:bodyPr/>
              <a:lstStyle/>
              <a:p>
                <a:r>
                  <a:rPr lang="en-US">
                    <a:noFill/>
                  </a:rPr>
                  <a:t> </a:t>
                </a:r>
              </a:p>
            </p:txBody>
          </p:sp>
        </mc:Fallback>
      </mc:AlternateContent>
      <p:sp>
        <p:nvSpPr>
          <p:cNvPr id="3" name="TextBox 2"/>
          <p:cNvSpPr txBox="1"/>
          <p:nvPr/>
        </p:nvSpPr>
        <p:spPr>
          <a:xfrm>
            <a:off x="3216378" y="280223"/>
            <a:ext cx="5759245" cy="523220"/>
          </a:xfrm>
          <a:prstGeom prst="rect">
            <a:avLst/>
          </a:prstGeom>
          <a:noFill/>
        </p:spPr>
        <p:txBody>
          <a:bodyPr wrap="square" rtlCol="0">
            <a:spAutoFit/>
          </a:bodyPr>
          <a:lstStyle/>
          <a:p>
            <a:pPr algn="ctr"/>
            <a:r>
              <a:rPr lang="zh-CN" altLang="en-US" sz="2800" dirty="0"/>
              <a:t>质量</a:t>
            </a:r>
            <a:r>
              <a:rPr lang="zh-CN" altLang="en-US" sz="2800" dirty="0" smtClean="0"/>
              <a:t>守恒方程</a:t>
            </a:r>
            <a:endParaRPr lang="en-US" sz="2800" dirty="0"/>
          </a:p>
        </p:txBody>
      </p:sp>
    </p:spTree>
    <p:extLst>
      <p:ext uri="{BB962C8B-B14F-4D97-AF65-F5344CB8AC3E}">
        <p14:creationId xmlns:p14="http://schemas.microsoft.com/office/powerpoint/2010/main" val="822876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60439" y="878634"/>
                <a:ext cx="11194026" cy="598830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原理（动量定理）：</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时间内，速度微元体内动量变化量（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𝑀𝐼</m:t>
                        </m:r>
                      </m:sub>
                    </m:sSub>
                  </m:oMath>
                </a14:m>
                <a:r>
                  <a:rPr lang="zh-CN" altLang="en-US" dirty="0" smtClean="0"/>
                  <a:t>）</a:t>
                </a:r>
                <a:r>
                  <a:rPr lang="en-US" altLang="zh-CN" dirty="0" smtClean="0"/>
                  <a:t>+ </a:t>
                </a:r>
                <a:r>
                  <a:rPr lang="zh-CN" altLang="en-US" dirty="0" smtClean="0"/>
                  <a:t>液相流动带来的动量变化量（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𝑀𝑉</m:t>
                        </m:r>
                      </m:sub>
                    </m:sSub>
                  </m:oMath>
                </a14:m>
                <a:r>
                  <a:rPr lang="zh-CN" altLang="en-US" dirty="0" smtClean="0"/>
                  <a:t>）</a:t>
                </a:r>
                <a:r>
                  <a:rPr lang="en-US" altLang="zh-CN" dirty="0" smtClean="0"/>
                  <a:t>+</a:t>
                </a:r>
                <a:r>
                  <a:rPr lang="zh-CN" altLang="en-US" dirty="0" smtClean="0"/>
                  <a:t>晶体运动带来的动量变化（</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𝑆𝑀</m:t>
                        </m:r>
                      </m:sub>
                    </m:sSub>
                  </m:oMath>
                </a14:m>
                <a:r>
                  <a:rPr lang="zh-CN" altLang="en-US" dirty="0" smtClean="0"/>
                  <a:t>）</a:t>
                </a:r>
                <a:r>
                  <a:rPr lang="en-US" altLang="zh-CN" dirty="0" smtClean="0"/>
                  <a:t>= </a:t>
                </a:r>
                <a:r>
                  <a:rPr lang="zh-CN" altLang="en-US" dirty="0" smtClean="0"/>
                  <a:t>作用在</a:t>
                </a:r>
                <a:r>
                  <a:rPr lang="zh-CN" altLang="en-US" dirty="0"/>
                  <a:t>速度</a:t>
                </a:r>
                <a:r>
                  <a:rPr lang="zh-CN" altLang="en-US" dirty="0" smtClean="0"/>
                  <a:t>微元体表面的面力产生的</a:t>
                </a:r>
                <a:r>
                  <a:rPr lang="zh-CN" altLang="en-US" dirty="0"/>
                  <a:t>冲</a:t>
                </a:r>
                <a:r>
                  <a:rPr lang="zh-CN" altLang="en-US" dirty="0" smtClean="0"/>
                  <a:t>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𝐹𝑇</m:t>
                        </m:r>
                      </m:sub>
                    </m:sSub>
                  </m:oMath>
                </a14:m>
                <a:r>
                  <a:rPr lang="zh-CN" altLang="en-US" dirty="0" smtClean="0"/>
                  <a:t>）</a:t>
                </a:r>
                <a:r>
                  <a:rPr lang="en-US" altLang="zh-CN" dirty="0" smtClean="0"/>
                  <a:t>+ </a:t>
                </a:r>
                <a:r>
                  <a:rPr lang="zh-CN" altLang="en-US" dirty="0"/>
                  <a:t>速度</a:t>
                </a:r>
                <a:r>
                  <a:rPr lang="zh-CN" altLang="en-US" dirty="0" smtClean="0"/>
                  <a:t>微元体体力产生的冲量（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𝐵𝑇</m:t>
                        </m:r>
                      </m:sub>
                    </m:sSub>
                  </m:oMath>
                </a14:m>
                <a:r>
                  <a:rPr lang="zh-CN" altLang="en-US" dirty="0" smtClean="0"/>
                  <a:t>）</a:t>
                </a:r>
                <a:endParaRPr lang="en-US" altLang="zh-CN" dirty="0" smtClean="0"/>
              </a:p>
              <a:p>
                <a:pPr marL="285750" indent="-285750">
                  <a:buFont typeface="Wingdings" panose="05000000000000000000" pitchFamily="2" charset="2"/>
                  <a:buChar char="§"/>
                </a:pPr>
                <a:r>
                  <a:rPr lang="zh-CN" altLang="en-US" dirty="0">
                    <a:solidFill>
                      <a:srgbClr val="FF0000"/>
                    </a:solidFill>
                  </a:rPr>
                  <a:t>液</a:t>
                </a:r>
                <a:r>
                  <a:rPr lang="zh-CN" altLang="en-US" dirty="0" smtClean="0">
                    <a:solidFill>
                      <a:srgbClr val="FF0000"/>
                    </a:solidFill>
                  </a:rPr>
                  <a:t>相的流动导致质量流动，进而影响所有方向的动量变化</a:t>
                </a:r>
                <a:endParaRPr lang="en-US" altLang="zh-CN" dirty="0" smtClean="0">
                  <a:solidFill>
                    <a:srgbClr val="FF0000"/>
                  </a:solidFill>
                </a:endParaRPr>
              </a:p>
              <a:p>
                <a:pPr marL="285750" indent="-285750">
                  <a:buFont typeface="Wingdings" panose="05000000000000000000" pitchFamily="2" charset="2"/>
                  <a:buChar char="§"/>
                </a:pPr>
                <a:r>
                  <a:rPr lang="zh-CN" altLang="en-US" dirty="0">
                    <a:solidFill>
                      <a:srgbClr val="FF0000"/>
                    </a:solidFill>
                  </a:rPr>
                  <a:t>由于速度网格采用交错网格，故此处的微元</a:t>
                </a:r>
                <a:r>
                  <a:rPr lang="zh-CN" altLang="en-US" dirty="0" smtClean="0">
                    <a:solidFill>
                      <a:srgbClr val="FF0000"/>
                    </a:solidFill>
                  </a:rPr>
                  <a:t>体与其</a:t>
                </a:r>
                <a:r>
                  <a:rPr lang="zh-CN" altLang="en-US" dirty="0">
                    <a:solidFill>
                      <a:srgbClr val="FF0000"/>
                    </a:solidFill>
                  </a:rPr>
                  <a:t>他守恒方程建立的微元体在三个方向分别错开半个网格</a:t>
                </a:r>
                <a:endParaRPr lang="en-US" altLang="zh-CN" dirty="0" smtClean="0">
                  <a:solidFill>
                    <a:srgbClr val="FF0000"/>
                  </a:solidFill>
                </a:endParaRPr>
              </a:p>
              <a:p>
                <a:pPr marL="285750" indent="-285750">
                  <a:buFont typeface="Wingdings" panose="05000000000000000000" pitchFamily="2" charset="2"/>
                  <a:buChar char="§"/>
                </a:pPr>
                <a:endParaRPr lang="en-US" baseline="-25000" dirty="0" smtClean="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zh-CN" altLang="en-US" i="1">
                        <a:latin typeface="Cambria Math" panose="02040503050406030204" pitchFamily="18" charset="0"/>
                      </a:rPr>
                      <m:t>内</m:t>
                    </m:r>
                    <m:r>
                      <a:rPr lang="en-US" altLang="zh-CN" b="0" i="1" smtClean="0">
                        <a:latin typeface="Cambria Math" panose="02040503050406030204" pitchFamily="18" charset="0"/>
                      </a:rPr>
                      <m:t>,  </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𝑀𝐼</m:t>
                        </m:r>
                      </m:sub>
                    </m:sSub>
                  </m:oMath>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𝑥</m:t>
                    </m:r>
                  </m:oMath>
                </a14:m>
                <a:r>
                  <a:rPr lang="zh-CN" altLang="en-US" dirty="0" smtClean="0"/>
                  <a:t>方向动量变化量：</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d>
                        <m:dPr>
                          <m:begChr m:val="["/>
                          <m:endChr m:val="]"/>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𝑣𝑥</m:t>
                                  </m:r>
                                </m:e>
                              </m:d>
                            </m:e>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𝑣𝑥</m:t>
                                  </m:r>
                                </m:e>
                              </m:d>
                            </m:e>
                            <m:sup>
                              <m:r>
                                <a:rPr lang="en-US" altLang="zh-CN" b="0" i="1" smtClean="0">
                                  <a:latin typeface="Cambria Math" panose="02040503050406030204" pitchFamily="18" charset="0"/>
                                </a:rPr>
                                <m:t>𝑡</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𝑣𝑠𝑥</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𝑡</m:t>
                                      </m:r>
                                    </m:sup>
                                  </m:sSup>
                                </m:e>
                              </m:d>
                            </m:e>
                            <m:sub>
                              <m:r>
                                <a:rPr lang="en-US" altLang="zh-CN" b="0" i="1" smtClean="0">
                                  <a:latin typeface="Cambria Math" panose="02040503050406030204" pitchFamily="18" charset="0"/>
                                </a:rPr>
                                <m:t>𝑖</m:t>
                              </m:r>
                            </m:sub>
                          </m:sSub>
                        </m:e>
                      </m:nary>
                    </m:oMath>
                  </m:oMathPara>
                </a14:m>
                <a:endParaRPr lang="en-US" dirty="0" smtClean="0"/>
              </a:p>
              <a:p>
                <a:r>
                  <a:rPr lang="en-US" altLang="zh-CN" b="0" dirty="0" smtClean="0"/>
                  <a:t>      </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向动量变化量：</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d>
                        <m:dPr>
                          <m:begChr m:val="["/>
                          <m:endChr m:val="]"/>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𝑣𝑦</m:t>
                                  </m:r>
                                </m:e>
                              </m:d>
                            </m:e>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𝑡</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𝑣𝑦</m:t>
                                  </m:r>
                                </m:e>
                              </m:d>
                            </m:e>
                            <m:sup>
                              <m:r>
                                <a:rPr lang="en-US" altLang="zh-CN" i="1">
                                  <a:latin typeface="Cambria Math" panose="02040503050406030204" pitchFamily="18" charset="0"/>
                                </a:rPr>
                                <m:t>𝑡</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𝑣𝑠𝑦</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𝑡</m:t>
                                      </m:r>
                                    </m:sup>
                                  </m:sSup>
                                </m:e>
                              </m:d>
                            </m:e>
                            <m:sub>
                              <m:r>
                                <a:rPr lang="en-US" altLang="zh-CN" b="0" i="1" smtClean="0">
                                  <a:latin typeface="Cambria Math" panose="02040503050406030204" pitchFamily="18" charset="0"/>
                                </a:rPr>
                                <m:t>𝑖</m:t>
                              </m:r>
                            </m:sub>
                          </m:sSub>
                        </m:e>
                      </m:nary>
                    </m:oMath>
                  </m:oMathPara>
                </a14:m>
                <a:endParaRPr lang="en-US" altLang="zh-CN" dirty="0" smtClean="0"/>
              </a:p>
              <a:p>
                <a:r>
                  <a:rPr lang="en-US" altLang="zh-CN" b="0" dirty="0" smtClean="0"/>
                  <a:t>      </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向动量变化量：</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d>
                        <m:dPr>
                          <m:begChr m:val="["/>
                          <m:endChr m:val="]"/>
                          <m:ctrlPr>
                            <a:rPr lang="en-US" altLang="zh-CN" b="0" i="1" smtClean="0">
                              <a:latin typeface="Cambria Math" panose="02040503050406030204" pitchFamily="18" charset="0"/>
                            </a:rPr>
                          </m:ctrlPr>
                        </m:dPr>
                        <m:e>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𝑣𝑧</m:t>
                                  </m:r>
                                </m:e>
                              </m:d>
                            </m:e>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𝑡</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𝑣𝑧</m:t>
                                  </m:r>
                                </m:e>
                              </m:d>
                            </m:e>
                            <m:sup>
                              <m:r>
                                <a:rPr lang="en-US" altLang="zh-CN" i="1">
                                  <a:latin typeface="Cambria Math" panose="02040503050406030204" pitchFamily="18" charset="0"/>
                                </a:rPr>
                                <m:t>𝑡</m:t>
                              </m:r>
                            </m:sup>
                          </m:sSup>
                        </m:e>
                      </m:d>
                      <m:r>
                        <a:rPr lang="en-US" altLang="zh-CN" b="0" i="1" smtClean="0">
                          <a:latin typeface="Cambria Math" panose="02040503050406030204" pitchFamily="18" charset="0"/>
                        </a:rPr>
                        <m:t>+∆</m:t>
                      </m:r>
                      <m:r>
                        <a:rPr lang="en-US" altLang="zh-CN" b="0" i="1" smtClean="0">
                          <a:latin typeface="Cambria Math" panose="02040503050406030204" pitchFamily="18" charset="0"/>
                        </a:rPr>
                        <m:t>𝑉</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𝑣𝑠𝑧</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𝑣𝑠𝑧</m:t>
                                      </m:r>
                                    </m:e>
                                  </m:d>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p>
                                      <m:r>
                                        <a:rPr lang="en-US" altLang="zh-CN" b="0" i="1" smtClean="0">
                                          <a:latin typeface="Cambria Math" panose="02040503050406030204" pitchFamily="18" charset="0"/>
                                        </a:rPr>
                                        <m:t>𝑡</m:t>
                                      </m:r>
                                    </m:sup>
                                  </m:sSup>
                                </m:e>
                              </m:d>
                            </m:e>
                            <m:sub>
                              <m:r>
                                <a:rPr lang="en-US" altLang="zh-CN"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r>
                  <a:rPr lang="zh-CN" altLang="en-US" dirty="0" smtClean="0">
                    <a:solidFill>
                      <a:srgbClr val="FF0000"/>
                    </a:solidFill>
                  </a:rPr>
                  <a:t>其中，</a:t>
                </a:r>
                <a14:m>
                  <m:oMath xmlns:m="http://schemas.openxmlformats.org/officeDocument/2006/math">
                    <m:r>
                      <a:rPr lang="en-US" altLang="zh-CN" b="0" i="1" smtClean="0">
                        <a:solidFill>
                          <a:srgbClr val="FF0000"/>
                        </a:solidFill>
                        <a:latin typeface="Cambria Math" panose="02040503050406030204" pitchFamily="18" charset="0"/>
                      </a:rPr>
                      <m:t>𝑣𝑥</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𝑣𝑦</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𝑣𝑧</m:t>
                    </m:r>
                  </m:oMath>
                </a14:m>
                <a:r>
                  <a:rPr lang="zh-CN" altLang="en-US" dirty="0" smtClean="0">
                    <a:solidFill>
                      <a:srgbClr val="FF0000"/>
                    </a:solidFill>
                  </a:rPr>
                  <a:t>代表速度微元体的平均</a:t>
                </a:r>
                <a:r>
                  <a:rPr lang="zh-CN" altLang="en-US" dirty="0">
                    <a:solidFill>
                      <a:srgbClr val="FF0000"/>
                    </a:solidFill>
                  </a:rPr>
                  <a:t>速</a:t>
                </a:r>
                <a:r>
                  <a:rPr lang="zh-CN" altLang="en-US" dirty="0" smtClean="0">
                    <a:solidFill>
                      <a:srgbClr val="FF0000"/>
                    </a:solidFill>
                  </a:rPr>
                  <a:t>度，也是速度微元体中心的速度，也是典型微元体面心处的速度；</a:t>
                </a:r>
                <a:endParaRPr lang="en-US" altLang="zh-CN" dirty="0" smtClean="0">
                  <a:solidFill>
                    <a:srgbClr val="FF0000"/>
                  </a:solidFill>
                </a:endParaRPr>
              </a:p>
              <a:p>
                <a:pPr marL="285750" indent="-285750">
                  <a:buFont typeface="Wingdings" panose="05000000000000000000" pitchFamily="2" charset="2"/>
                  <a:buChar char="§"/>
                </a:pPr>
                <a:r>
                  <a:rPr lang="zh-CN" altLang="en-US" dirty="0" smtClean="0">
                    <a:solidFill>
                      <a:srgbClr val="FF0000"/>
                    </a:solidFill>
                  </a:rPr>
                  <a:t>晶体运动对应的动量增量需要对所有晶体求和。</a:t>
                </a:r>
                <a:endParaRPr lang="en-US" altLang="zh-CN" dirty="0" smtClean="0">
                  <a:solidFill>
                    <a:srgbClr val="FF0000"/>
                  </a:solidFill>
                </a:endParaRPr>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𝑘𝑔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𝑠𝑒𝑐</m:t>
                        </m:r>
                      </m:den>
                    </m:f>
                  </m:oMath>
                </a14:m>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𝑀𝑉𝑋</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𝑀𝑉𝑌</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𝑀𝑉𝑍</m:t>
                        </m:r>
                      </m:sub>
                    </m:sSub>
                    <m:r>
                      <a:rPr lang="en-US" b="0" i="1" smtClean="0">
                        <a:latin typeface="Cambria Math" panose="02040503050406030204" pitchFamily="18" charset="0"/>
                      </a:rPr>
                      <m:t> </m:t>
                    </m:r>
                  </m:oMath>
                </a14:m>
                <a:endParaRPr lang="en-US" b="0" i="1" dirty="0" smtClean="0">
                  <a:latin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60439" y="878634"/>
                <a:ext cx="11194026" cy="5988306"/>
              </a:xfrm>
              <a:prstGeom prst="rect">
                <a:avLst/>
              </a:prstGeom>
              <a:blipFill>
                <a:blip r:embed="rId3"/>
                <a:stretch>
                  <a:fillRect l="-381" t="-509" r="-2451" b="-407"/>
                </a:stretch>
              </a:blipFill>
            </p:spPr>
            <p:txBody>
              <a:bodyPr/>
              <a:lstStyle/>
              <a:p>
                <a:r>
                  <a:rPr lang="en-US">
                    <a:noFill/>
                  </a:rPr>
                  <a:t> </a:t>
                </a:r>
              </a:p>
            </p:txBody>
          </p:sp>
        </mc:Fallback>
      </mc:AlternateContent>
    </p:spTree>
    <p:extLst>
      <p:ext uri="{BB962C8B-B14F-4D97-AF65-F5344CB8AC3E}">
        <p14:creationId xmlns:p14="http://schemas.microsoft.com/office/powerpoint/2010/main" val="3938261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605981"/>
            <a:ext cx="12192000" cy="26915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951271"/>
            <a:ext cx="12192000" cy="265471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191733" y="1106129"/>
                <a:ext cx="2706329" cy="5399170"/>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𝑥</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r>
                  <a:rPr lang="en-US" dirty="0" smtClean="0"/>
                  <a:t>       </a:t>
                </a:r>
                <a:endParaRPr lang="en-US"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𝑧</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a14:m>
                <a:r>
                  <a:rPr lang="en-US" dirty="0"/>
                  <a:t> </a:t>
                </a:r>
              </a:p>
              <a:p>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𝑥</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𝑧</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oMath>
                </a14:m>
                <a:r>
                  <a:rPr lang="en-US" dirty="0"/>
                  <a:t> </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91733" y="1106129"/>
                <a:ext cx="2706329" cy="5399170"/>
              </a:xfrm>
              <a:prstGeom prst="rect">
                <a:avLst/>
              </a:prstGeom>
              <a:blipFill>
                <a:blip r:embed="rId3"/>
                <a:stretch>
                  <a:fillRect l="-1351" t="-3160" r="-901" b="-6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231143" y="1106129"/>
                <a:ext cx="2948448" cy="2323906"/>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a:t>对</a:t>
                </a:r>
                <a14:m>
                  <m:oMath xmlns:m="http://schemas.openxmlformats.org/officeDocument/2006/math">
                    <m:r>
                      <a:rPr lang="en-US" altLang="zh-CN" i="1">
                        <a:latin typeface="Cambria Math" panose="02040503050406030204" pitchFamily="18" charset="0"/>
                      </a:rPr>
                      <m:t>𝑥</m:t>
                    </m:r>
                  </m:oMath>
                </a14:m>
                <a:r>
                  <a:rPr lang="zh-CN" altLang="en-US" dirty="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CN" altLang="en-US" dirty="0"/>
                        <m:t>对</m:t>
                      </m:r>
                      <m:r>
                        <a:rPr lang="en-US" altLang="zh-CN" i="1">
                          <a:latin typeface="Cambria Math" panose="02040503050406030204" pitchFamily="18" charset="0"/>
                        </a:rPr>
                        <m:t>𝑥</m:t>
                      </m:r>
                      <m:r>
                        <m:rPr>
                          <m:nor/>
                        </m:rPr>
                        <a:rPr lang="zh-CN" altLang="en-US" dirty="0"/>
                        <m:t>方向动量流出的影响：</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smtClean="0">
                              <a:latin typeface="Cambria Math" panose="02040503050406030204" pitchFamily="18" charset="0"/>
                            </a:rPr>
                            <m:t> </m:t>
                          </m:r>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231143" y="1106129"/>
                <a:ext cx="2948448" cy="2323906"/>
              </a:xfrm>
              <a:prstGeom prst="rect">
                <a:avLst/>
              </a:prstGeom>
              <a:blipFill>
                <a:blip r:embed="rId4"/>
                <a:stretch>
                  <a:fillRect l="-1653" t="-7330" b="-1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31143" y="3857332"/>
                <a:ext cx="29484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a:t>对</a:t>
                </a:r>
                <a14:m>
                  <m:oMath xmlns:m="http://schemas.openxmlformats.org/officeDocument/2006/math">
                    <m:r>
                      <a:rPr lang="en-US" altLang="zh-CN" i="1">
                        <a:latin typeface="Cambria Math" panose="02040503050406030204" pitchFamily="18" charset="0"/>
                      </a:rPr>
                      <m:t>𝑥</m:t>
                    </m:r>
                  </m:oMath>
                </a14:m>
                <a:r>
                  <a:rPr lang="zh-CN" altLang="en-US" dirty="0"/>
                  <a:t>方向动量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latin typeface="Cambria Math" panose="02040503050406030204" pitchFamily="18" charset="0"/>
                  </a:rPr>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latin typeface="Cambria Math" panose="02040503050406030204" pitchFamily="18" charset="0"/>
                  </a:rPr>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smtClean="0">
                            <a:latin typeface="Cambria Math" panose="02040503050406030204" pitchFamily="18" charset="0"/>
                          </a:rPr>
                          <m:t> </m:t>
                        </m:r>
                      </m:e>
                      <m:sub>
                        <m:r>
                          <a:rPr lang="en-US" i="1">
                            <a:latin typeface="Cambria Math" panose="02040503050406030204" pitchFamily="18" charset="0"/>
                          </a:rPr>
                          <m:t>𝑧</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31143" y="3857332"/>
                <a:ext cx="2948448" cy="2330253"/>
              </a:xfrm>
              <a:prstGeom prst="rect">
                <a:avLst/>
              </a:prstGeom>
              <a:blipFill>
                <a:blip r:embed="rId5"/>
                <a:stretch>
                  <a:fillRect l="-1653" t="-7330" b="-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255785" y="1106129"/>
                <a:ext cx="2910348" cy="2323906"/>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dirty="0" smtClean="0"/>
              </a:p>
              <a:p>
                <a:pPr/>
                <a14:m>
                  <m:oMathPara xmlns:m="http://schemas.openxmlformats.org/officeDocument/2006/math">
                    <m:oMathParaPr>
                      <m:jc m:val="centerGroup"/>
                    </m:oMathParaPr>
                    <m:oMath xmlns:m="http://schemas.openxmlformats.org/officeDocument/2006/math">
                      <m:r>
                        <m:rPr>
                          <m:nor/>
                        </m:rPr>
                        <a:rPr lang="zh-CN" altLang="en-US" dirty="0"/>
                        <m:t>对</m:t>
                      </m:r>
                      <m:r>
                        <m:rPr>
                          <m:nor/>
                        </m:rPr>
                        <a:rPr lang="en-US" altLang="zh-CN" b="0" i="0" dirty="0" smtClean="0"/>
                        <m:t>y</m:t>
                      </m:r>
                      <m:r>
                        <m:rPr>
                          <m:nor/>
                        </m:rPr>
                        <a:rPr lang="zh-CN" altLang="en-US" dirty="0"/>
                        <m:t>方向动量流出的影响：</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255785" y="1106129"/>
                <a:ext cx="2910348" cy="2323906"/>
              </a:xfrm>
              <a:prstGeom prst="rect">
                <a:avLst/>
              </a:prstGeom>
              <a:blipFill>
                <a:blip r:embed="rId6"/>
                <a:stretch>
                  <a:fillRect l="-1674" t="-7330" b="-1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55785" y="3827836"/>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smtClean="0">
                            <a:latin typeface="Cambria Math" panose="02040503050406030204" pitchFamily="18" charset="0"/>
                          </a:rPr>
                          <m:t> </m:t>
                        </m:r>
                      </m:e>
                      <m:sub>
                        <m:r>
                          <a:rPr lang="en-US" i="1">
                            <a:latin typeface="Cambria Math" panose="02040503050406030204" pitchFamily="18" charset="0"/>
                          </a:rPr>
                          <m:t>𝑧</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255785" y="3827836"/>
                <a:ext cx="2910348" cy="2330253"/>
              </a:xfrm>
              <a:prstGeom prst="rect">
                <a:avLst/>
              </a:prstGeom>
              <a:blipFill>
                <a:blip r:embed="rId7"/>
                <a:stretch>
                  <a:fillRect l="-1674" t="-7330" b="-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343099" y="1106129"/>
                <a:ext cx="2910348" cy="2323906"/>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dirty="0" smtClean="0"/>
              </a:p>
              <a:p>
                <a14:m>
                  <m:oMath xmlns:m="http://schemas.openxmlformats.org/officeDocument/2006/math">
                    <m:r>
                      <m:rPr>
                        <m:nor/>
                      </m:rPr>
                      <a:rPr lang="zh-CN" altLang="en-US" dirty="0"/>
                      <m:t>对</m:t>
                    </m:r>
                  </m:oMath>
                </a14:m>
                <a:r>
                  <a:rPr lang="en-US" dirty="0" smtClean="0"/>
                  <a:t>z</a:t>
                </a:r>
                <a14:m>
                  <m:oMath xmlns:m="http://schemas.openxmlformats.org/officeDocument/2006/math">
                    <m:r>
                      <m:rPr>
                        <m:nor/>
                      </m:rPr>
                      <a:rPr lang="zh-CN" altLang="en-US" dirty="0"/>
                      <m:t>方向动量流出的影响：</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343099" y="1106129"/>
                <a:ext cx="2910348" cy="2323906"/>
              </a:xfrm>
              <a:prstGeom prst="rect">
                <a:avLst/>
              </a:prstGeom>
              <a:blipFill>
                <a:blip r:embed="rId8"/>
                <a:stretch>
                  <a:fillRect l="-1887" t="-7330" b="-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343099" y="3827836"/>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smtClean="0">
                            <a:latin typeface="Cambria Math" panose="02040503050406030204" pitchFamily="18" charset="0"/>
                          </a:rPr>
                          <m:t> </m:t>
                        </m:r>
                      </m:e>
                      <m:sub>
                        <m:r>
                          <a:rPr lang="en-US" i="1">
                            <a:latin typeface="Cambria Math" panose="02040503050406030204" pitchFamily="18" charset="0"/>
                          </a:rPr>
                          <m:t>𝑧</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343099" y="3827836"/>
                <a:ext cx="2910348" cy="2330253"/>
              </a:xfrm>
              <a:prstGeom prst="rect">
                <a:avLst/>
              </a:prstGeom>
              <a:blipFill>
                <a:blip r:embed="rId9"/>
                <a:stretch>
                  <a:fillRect l="-1887" t="-7330" b="-1832"/>
                </a:stretch>
              </a:blipFill>
            </p:spPr>
            <p:txBody>
              <a:bodyPr/>
              <a:lstStyle/>
              <a:p>
                <a:r>
                  <a:rPr lang="en-US">
                    <a:noFill/>
                  </a:rPr>
                  <a:t> </a:t>
                </a:r>
              </a:p>
            </p:txBody>
          </p:sp>
        </mc:Fallback>
      </mc:AlternateContent>
      <p:sp>
        <p:nvSpPr>
          <p:cNvPr id="12" name="Rectangle 11"/>
          <p:cNvSpPr/>
          <p:nvPr/>
        </p:nvSpPr>
        <p:spPr>
          <a:xfrm>
            <a:off x="422622" y="943587"/>
            <a:ext cx="2474259" cy="5361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82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494071" y="884903"/>
                <a:ext cx="11813458" cy="5995039"/>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zh-CN" i="1" smtClean="0">
                        <a:latin typeface="Cambria Math" panose="02040503050406030204" pitchFamily="18" charset="0"/>
                      </a:rPr>
                      <m:t>𝑥</m:t>
                    </m:r>
                  </m:oMath>
                </a14:m>
                <a:r>
                  <a:rPr lang="zh-CN" altLang="en-US" dirty="0"/>
                  <a:t>方</a:t>
                </a:r>
                <a:r>
                  <a:rPr lang="zh-CN" altLang="en-US" dirty="0" smtClean="0"/>
                  <a:t>向液相运动对应的</a:t>
                </a:r>
                <a:r>
                  <a:rPr lang="zh-CN" altLang="en-US" dirty="0"/>
                  <a:t>动量改变量为：</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𝑀𝑉𝑋</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e>
                      </m:d>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e>
                      </m:d>
                    </m:oMath>
                  </m:oMathPara>
                </a14:m>
                <a:endParaRPr lang="en-US" altLang="zh-CN" b="0" i="1" dirty="0" smtClean="0">
                  <a:latin typeface="Cambria Math" panose="02040503050406030204" pitchFamily="18" charset="0"/>
                </a:endParaRPr>
              </a:p>
              <a:p>
                <a:endParaRPr lang="en-US" altLang="zh-CN" b="0" i="1" dirty="0" smtClean="0">
                  <a:latin typeface="Cambria Math" panose="02040503050406030204" pitchFamily="18" charset="0"/>
                </a:endParaRPr>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向液</a:t>
                </a:r>
                <a:r>
                  <a:rPr lang="zh-CN" altLang="en-US" dirty="0" smtClean="0"/>
                  <a:t>相</a:t>
                </a:r>
                <a:r>
                  <a:rPr lang="zh-CN" altLang="en-US" dirty="0"/>
                  <a:t>运动对应</a:t>
                </a:r>
                <a:r>
                  <a:rPr lang="zh-CN" altLang="en-US" dirty="0" smtClean="0"/>
                  <a:t>的</a:t>
                </a:r>
                <a:r>
                  <a:rPr lang="zh-CN" altLang="en-US" dirty="0"/>
                  <a:t>动量改变量为：</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𝑀𝑉</m:t>
                          </m:r>
                          <m:r>
                            <a:rPr lang="en-US" altLang="zh-CN" b="0" i="1" smtClean="0">
                              <a:latin typeface="Cambria Math" panose="02040503050406030204" pitchFamily="18" charset="0"/>
                            </a:rPr>
                            <m:t>𝑌</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e>
                      </m:d>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e>
                      </m:d>
                    </m:oMath>
                  </m:oMathPara>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向液</a:t>
                </a:r>
                <a:r>
                  <a:rPr lang="zh-CN" altLang="en-US" dirty="0" smtClean="0"/>
                  <a:t>相</a:t>
                </a:r>
                <a:r>
                  <a:rPr lang="zh-CN" altLang="en-US" dirty="0"/>
                  <a:t>运动对应</a:t>
                </a:r>
                <a:r>
                  <a:rPr lang="zh-CN" altLang="en-US" dirty="0" smtClean="0"/>
                  <a:t>的</a:t>
                </a:r>
                <a:r>
                  <a:rPr lang="zh-CN" altLang="en-US" dirty="0"/>
                  <a:t>动量改变量为：</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𝑀𝑉</m:t>
                          </m:r>
                          <m:r>
                            <a:rPr lang="en-US" altLang="zh-CN" b="0" i="1" smtClean="0">
                              <a:latin typeface="Cambria Math" panose="02040503050406030204" pitchFamily="18" charset="0"/>
                            </a:rPr>
                            <m:t>𝑍</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e>
                      </m:d>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e>
                      </m:d>
                    </m:oMath>
                  </m:oMathPara>
                </a14:m>
                <a:endParaRPr lang="en-US" dirty="0" smtClean="0"/>
              </a:p>
              <a:p>
                <a:pPr marL="285750" indent="-285750">
                  <a:buFont typeface="Wingdings" panose="05000000000000000000" pitchFamily="2" charset="2"/>
                  <a:buChar char="§"/>
                </a:pPr>
                <a:r>
                  <a:rPr lang="zh-CN" altLang="en-US" dirty="0"/>
                  <a:t>量纲：</a:t>
                </a:r>
                <a14:m>
                  <m:oMath xmlns:m="http://schemas.openxmlformats.org/officeDocument/2006/math">
                    <m:r>
                      <a:rPr lang="en-US" altLang="zh-CN" i="1">
                        <a:latin typeface="Cambria Math" panose="02040503050406030204" pitchFamily="18" charset="0"/>
                      </a:rPr>
                      <m:t>𝑘𝑔</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𝑠𝑒𝑐</m:t>
                        </m:r>
                      </m:den>
                    </m:f>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94071" y="884903"/>
                <a:ext cx="11813458" cy="5995039"/>
              </a:xfrm>
              <a:prstGeom prst="rect">
                <a:avLst/>
              </a:prstGeom>
              <a:blipFill>
                <a:blip r:embed="rId2"/>
                <a:stretch>
                  <a:fillRect l="-310" t="-508"/>
                </a:stretch>
              </a:blipFill>
            </p:spPr>
            <p:txBody>
              <a:bodyPr/>
              <a:lstStyle/>
              <a:p>
                <a:r>
                  <a:rPr lang="en-US">
                    <a:noFill/>
                  </a:rPr>
                  <a:t> </a:t>
                </a:r>
              </a:p>
            </p:txBody>
          </p:sp>
        </mc:Fallback>
      </mc:AlternateContent>
    </p:spTree>
    <p:extLst>
      <p:ext uri="{BB962C8B-B14F-4D97-AF65-F5344CB8AC3E}">
        <p14:creationId xmlns:p14="http://schemas.microsoft.com/office/powerpoint/2010/main" val="5146848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9" name="TextBox 58"/>
              <p:cNvSpPr txBox="1"/>
              <p:nvPr/>
            </p:nvSpPr>
            <p:spPr>
              <a:xfrm rot="18954554">
                <a:off x="5808385" y="4109733"/>
                <a:ext cx="6931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𝑥</m:t>
                          </m:r>
                        </m:sub>
                      </m:sSub>
                    </m:oMath>
                  </m:oMathPara>
                </a14:m>
                <a:endParaRPr lang="en-US" dirty="0">
                  <a:solidFill>
                    <a:srgbClr val="FF0000"/>
                  </a:solidFill>
                </a:endParaRPr>
              </a:p>
            </p:txBody>
          </p:sp>
        </mc:Choice>
        <mc:Fallback xmlns="">
          <p:sp>
            <p:nvSpPr>
              <p:cNvPr id="59" name="TextBox 58"/>
              <p:cNvSpPr txBox="1">
                <a:spLocks noRot="1" noChangeAspect="1" noMove="1" noResize="1" noEditPoints="1" noAdjustHandles="1" noChangeArrowheads="1" noChangeShapeType="1" noTextEdit="1"/>
              </p:cNvSpPr>
              <p:nvPr/>
            </p:nvSpPr>
            <p:spPr>
              <a:xfrm rot="18954554">
                <a:off x="5808385" y="4109733"/>
                <a:ext cx="693173" cy="369332"/>
              </a:xfrm>
              <a:prstGeom prst="rect">
                <a:avLst/>
              </a:prstGeom>
              <a:blipFill>
                <a:blip r:embed="rId2"/>
                <a:stretch>
                  <a:fillRect/>
                </a:stretch>
              </a:blipFill>
            </p:spPr>
            <p:txBody>
              <a:bodyPr/>
              <a:lstStyle/>
              <a:p>
                <a:r>
                  <a:rPr lang="en-US">
                    <a:noFill/>
                  </a:rPr>
                  <a:t> </a:t>
                </a:r>
              </a:p>
            </p:txBody>
          </p:sp>
        </mc:Fallback>
      </mc:AlternateContent>
      <p:cxnSp>
        <p:nvCxnSpPr>
          <p:cNvPr id="54" name="Straight Arrow Connector 53"/>
          <p:cNvCxnSpPr/>
          <p:nvPr/>
        </p:nvCxnSpPr>
        <p:spPr>
          <a:xfrm flipH="1">
            <a:off x="5987846" y="4172235"/>
            <a:ext cx="559516" cy="53679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64010" y="221228"/>
            <a:ext cx="10463981" cy="584775"/>
          </a:xfrm>
          <a:prstGeom prst="rect">
            <a:avLst/>
          </a:prstGeom>
          <a:noFill/>
        </p:spPr>
        <p:txBody>
          <a:bodyPr wrap="square" rtlCol="0">
            <a:spAutoFit/>
          </a:bodyPr>
          <a:lstStyle/>
          <a:p>
            <a:pPr algn="ctr"/>
            <a:r>
              <a:rPr lang="zh-CN" altLang="en-US" sz="3200" dirty="0" smtClean="0"/>
              <a:t>基本假设</a:t>
            </a:r>
            <a:endParaRPr lang="en-US" sz="3200" dirty="0"/>
          </a:p>
        </p:txBody>
      </p:sp>
      <mc:AlternateContent xmlns:mc="http://schemas.openxmlformats.org/markup-compatibility/2006" xmlns:a14="http://schemas.microsoft.com/office/drawing/2010/main">
        <mc:Choice Requires="a14">
          <p:sp>
            <p:nvSpPr>
              <p:cNvPr id="3" name="TextBox 2"/>
              <p:cNvSpPr txBox="1"/>
              <p:nvPr/>
            </p:nvSpPr>
            <p:spPr>
              <a:xfrm>
                <a:off x="730045" y="833289"/>
                <a:ext cx="11024420" cy="2031325"/>
              </a:xfrm>
              <a:prstGeom prst="rect">
                <a:avLst/>
              </a:prstGeom>
              <a:noFill/>
            </p:spPr>
            <p:txBody>
              <a:bodyPr wrap="square" rtlCol="0">
                <a:spAutoFit/>
              </a:bodyPr>
              <a:lstStyle/>
              <a:p>
                <a:r>
                  <a:rPr lang="en-US" dirty="0" smtClean="0"/>
                  <a:t>1. </a:t>
                </a:r>
                <a:r>
                  <a:rPr lang="zh-CN" altLang="en-US" dirty="0" smtClean="0"/>
                  <a:t>凝固区可视为一种多孔介质，凝固区内部的微小枝晶间充满液相，可以认为凝固区中任意一点</a:t>
                </a:r>
                <a:r>
                  <a:rPr lang="en-US" altLang="zh-CN" dirty="0" smtClean="0"/>
                  <a:t>P</a:t>
                </a:r>
                <a:r>
                  <a:rPr lang="zh-CN" altLang="en-US" dirty="0" smtClean="0"/>
                  <a:t>处的体孔隙率等于</a:t>
                </a:r>
                <a:r>
                  <a:rPr lang="en-US" altLang="zh-CN" dirty="0" smtClean="0"/>
                  <a:t>P</a:t>
                </a:r>
                <a:r>
                  <a:rPr lang="zh-CN" altLang="en-US" dirty="0" smtClean="0"/>
                  <a:t>处的液相体积分数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r>
                  <a:rPr lang="zh-CN" altLang="en-US" dirty="0" smtClean="0"/>
                  <a:t>，且固相分数</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=1−</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oMath>
                </a14:m>
                <a:r>
                  <a:rPr lang="zh-CN" altLang="en-US" dirty="0" smtClean="0"/>
                  <a:t>；</a:t>
                </a:r>
                <a:endParaRPr lang="en-US" altLang="zh-CN" dirty="0" smtClean="0"/>
              </a:p>
              <a:p>
                <a:r>
                  <a:rPr lang="en-US" altLang="zh-CN" dirty="0" smtClean="0"/>
                  <a:t>2. </a:t>
                </a:r>
                <a:r>
                  <a:rPr lang="zh-CN" altLang="en-US" dirty="0" smtClean="0"/>
                  <a:t>假设枝晶间的液相为牛顿流体（岩浆在低温下并不是牛顿体）；</a:t>
                </a:r>
                <a:endParaRPr lang="en-US" altLang="zh-CN" dirty="0" smtClean="0"/>
              </a:p>
              <a:p>
                <a:r>
                  <a:rPr lang="en-US" dirty="0" smtClean="0"/>
                  <a:t>3. </a:t>
                </a:r>
                <a:r>
                  <a:rPr lang="zh-CN" altLang="en-US" dirty="0" smtClean="0"/>
                  <a:t>假设固相静止；</a:t>
                </a:r>
                <a:endParaRPr lang="en-US" altLang="zh-CN" dirty="0" smtClean="0"/>
              </a:p>
              <a:p>
                <a:r>
                  <a:rPr lang="en-US" dirty="0" smtClean="0"/>
                  <a:t>4. </a:t>
                </a:r>
                <a:r>
                  <a:rPr lang="zh-CN" altLang="en-US" dirty="0" smtClean="0"/>
                  <a:t>从凝固区中取出包含</a:t>
                </a:r>
                <a:r>
                  <a:rPr lang="en-US" altLang="zh-CN" dirty="0" smtClean="0"/>
                  <a:t>P</a:t>
                </a:r>
                <a:r>
                  <a:rPr lang="zh-CN" altLang="en-US" dirty="0" smtClean="0"/>
                  <a:t>的微小六面体，该微元体很小以致于可以作为微分处理，同时该微元体相对于枝晶微观结构而言又具有足够大的体积，以致于可以在微元体中找到某个点来代表整个微元体。</a:t>
                </a:r>
                <a:r>
                  <a:rPr lang="zh-CN" altLang="en-US" dirty="0" smtClean="0">
                    <a:solidFill>
                      <a:srgbClr val="FF0000"/>
                    </a:solidFill>
                  </a:rPr>
                  <a:t>简单地讲，</a:t>
                </a:r>
                <a:r>
                  <a:rPr lang="en-US" altLang="zh-CN" dirty="0" smtClean="0">
                    <a:solidFill>
                      <a:srgbClr val="FF0000"/>
                    </a:solidFill>
                  </a:rPr>
                  <a:t>P</a:t>
                </a:r>
                <a:r>
                  <a:rPr lang="zh-CN" altLang="en-US" dirty="0" smtClean="0">
                    <a:solidFill>
                      <a:srgbClr val="FF0000"/>
                    </a:solidFill>
                  </a:rPr>
                  <a:t>点的值就是整个微元体的平均值。</a:t>
                </a:r>
                <a:endParaRPr lang="en-US" altLang="zh-CN" dirty="0" smtClean="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30045" y="833289"/>
                <a:ext cx="11024420" cy="2031325"/>
              </a:xfrm>
              <a:prstGeom prst="rect">
                <a:avLst/>
              </a:prstGeom>
              <a:blipFill>
                <a:blip r:embed="rId3"/>
                <a:stretch>
                  <a:fillRect l="-498" t="-1802" b="-3904"/>
                </a:stretch>
              </a:blipFill>
            </p:spPr>
            <p:txBody>
              <a:bodyPr/>
              <a:lstStyle/>
              <a:p>
                <a:r>
                  <a:rPr lang="en-US">
                    <a:noFill/>
                  </a:rPr>
                  <a:t> </a:t>
                </a:r>
              </a:p>
            </p:txBody>
          </p:sp>
        </mc:Fallback>
      </mc:AlternateContent>
      <p:grpSp>
        <p:nvGrpSpPr>
          <p:cNvPr id="37" name="Group 36"/>
          <p:cNvGrpSpPr/>
          <p:nvPr/>
        </p:nvGrpSpPr>
        <p:grpSpPr>
          <a:xfrm>
            <a:off x="3426541" y="2573594"/>
            <a:ext cx="5338919" cy="4468761"/>
            <a:chOff x="3016045" y="2573594"/>
            <a:chExt cx="5338919" cy="4468761"/>
          </a:xfrm>
        </p:grpSpPr>
        <p:grpSp>
          <p:nvGrpSpPr>
            <p:cNvPr id="34" name="Group 33"/>
            <p:cNvGrpSpPr/>
            <p:nvPr/>
          </p:nvGrpSpPr>
          <p:grpSpPr>
            <a:xfrm>
              <a:off x="3016045" y="2573594"/>
              <a:ext cx="5338919" cy="4468761"/>
              <a:chOff x="3016045" y="2573594"/>
              <a:chExt cx="5338919" cy="4468761"/>
            </a:xfrm>
          </p:grpSpPr>
          <p:grpSp>
            <p:nvGrpSpPr>
              <p:cNvPr id="12" name="Group 11"/>
              <p:cNvGrpSpPr/>
              <p:nvPr/>
            </p:nvGrpSpPr>
            <p:grpSpPr>
              <a:xfrm>
                <a:off x="3016045" y="2573594"/>
                <a:ext cx="5338919" cy="4468761"/>
                <a:chOff x="3016045" y="2573594"/>
                <a:chExt cx="5338919" cy="4468761"/>
              </a:xfrm>
            </p:grpSpPr>
            <p:sp>
              <p:nvSpPr>
                <p:cNvPr id="4" name="Cube 3"/>
                <p:cNvSpPr/>
                <p:nvPr/>
              </p:nvSpPr>
              <p:spPr>
                <a:xfrm>
                  <a:off x="4063181" y="3768212"/>
                  <a:ext cx="2580968" cy="2293375"/>
                </a:xfrm>
                <a:prstGeom prst="cube">
                  <a:avLst/>
                </a:prstGeom>
                <a:gradFill flip="none" rotWithShape="1">
                  <a:gsLst>
                    <a:gs pos="0">
                      <a:srgbClr val="00B0F0">
                        <a:shade val="30000"/>
                        <a:satMod val="115000"/>
                        <a:alpha val="6000"/>
                      </a:srgbClr>
                    </a:gs>
                    <a:gs pos="50000">
                      <a:srgbClr val="00B0F0">
                        <a:shade val="67500"/>
                        <a:satMod val="115000"/>
                      </a:srgbClr>
                    </a:gs>
                    <a:gs pos="100000">
                      <a:srgbClr val="00B0F0">
                        <a:shade val="100000"/>
                        <a:satMod val="115000"/>
                      </a:srgbClr>
                    </a:gs>
                  </a:gsLst>
                  <a:lin ang="108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016045" y="2573594"/>
                  <a:ext cx="5338919" cy="4468761"/>
                  <a:chOff x="3016045" y="2573594"/>
                  <a:chExt cx="5338919" cy="4468761"/>
                </a:xfrm>
              </p:grpSpPr>
              <p:cxnSp>
                <p:nvCxnSpPr>
                  <p:cNvPr id="6" name="Straight Arrow Connector 5"/>
                  <p:cNvCxnSpPr/>
                  <p:nvPr/>
                </p:nvCxnSpPr>
                <p:spPr>
                  <a:xfrm>
                    <a:off x="4645744" y="5493775"/>
                    <a:ext cx="370922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638370" y="2573594"/>
                    <a:ext cx="0" cy="29275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016045" y="5493775"/>
                    <a:ext cx="1629699" cy="15485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3" name="TextBox 12"/>
                  <p:cNvSpPr txBox="1"/>
                  <p:nvPr/>
                </p:nvSpPr>
                <p:spPr>
                  <a:xfrm>
                    <a:off x="3016045" y="6268065"/>
                    <a:ext cx="8148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016045" y="6268065"/>
                    <a:ext cx="81484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691285" y="5131816"/>
                    <a:ext cx="5899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691285" y="5131816"/>
                    <a:ext cx="589935" cy="369332"/>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498259" y="2728141"/>
                    <a:ext cx="55306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498259" y="2728141"/>
                    <a:ext cx="553067" cy="369332"/>
                  </a:xfrm>
                  <a:prstGeom prst="rect">
                    <a:avLst/>
                  </a:prstGeom>
                  <a:blipFill>
                    <a:blip r:embed="rId6"/>
                    <a:stretch>
                      <a:fillRect/>
                    </a:stretch>
                  </a:blipFill>
                </p:spPr>
                <p:txBody>
                  <a:bodyPr/>
                  <a:lstStyle/>
                  <a:p>
                    <a:r>
                      <a:rPr lang="en-US">
                        <a:noFill/>
                      </a:rPr>
                      <a:t> </a:t>
                    </a:r>
                  </a:p>
                </p:txBody>
              </p:sp>
            </mc:Fallback>
          </mc:AlternateContent>
        </p:grpSp>
        <p:grpSp>
          <p:nvGrpSpPr>
            <p:cNvPr id="36" name="Group 35"/>
            <p:cNvGrpSpPr/>
            <p:nvPr/>
          </p:nvGrpSpPr>
          <p:grpSpPr>
            <a:xfrm>
              <a:off x="3930446" y="3760837"/>
              <a:ext cx="3467714" cy="2858733"/>
              <a:chOff x="3930446" y="3760837"/>
              <a:chExt cx="3467714" cy="2858733"/>
            </a:xfrm>
          </p:grpSpPr>
          <p:cxnSp>
            <p:nvCxnSpPr>
              <p:cNvPr id="24" name="Straight Arrow Connector 23"/>
              <p:cNvCxnSpPr/>
              <p:nvPr/>
            </p:nvCxnSpPr>
            <p:spPr>
              <a:xfrm flipH="1">
                <a:off x="6378677" y="5493775"/>
                <a:ext cx="545691" cy="5678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3930446" y="3760837"/>
                <a:ext cx="3467714" cy="2858733"/>
                <a:chOff x="3930446" y="3760837"/>
                <a:chExt cx="3467714" cy="2858733"/>
              </a:xfrm>
            </p:grpSpPr>
            <p:cxnSp>
              <p:nvCxnSpPr>
                <p:cNvPr id="19" name="Straight Connector 18"/>
                <p:cNvCxnSpPr/>
                <p:nvPr/>
              </p:nvCxnSpPr>
              <p:spPr>
                <a:xfrm>
                  <a:off x="6644149" y="3760837"/>
                  <a:ext cx="7152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924368" y="3768212"/>
                  <a:ext cx="0" cy="1725563"/>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6804538" y="4381673"/>
                      <a:ext cx="5936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𝑧</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6804538" y="4381673"/>
                      <a:ext cx="593622" cy="369332"/>
                    </a:xfrm>
                    <a:prstGeom prst="rect">
                      <a:avLst/>
                    </a:prstGeom>
                    <a:blipFill>
                      <a:blip r:embed="rId7"/>
                      <a:stretch>
                        <a:fillRect/>
                      </a:stretch>
                    </a:blipFill>
                  </p:spPr>
                  <p:txBody>
                    <a:bodyPr/>
                    <a:lstStyle/>
                    <a:p>
                      <a:r>
                        <a:rPr lang="en-US">
                          <a:noFill/>
                        </a:rPr>
                        <a:t> </a:t>
                      </a:r>
                    </a:p>
                  </p:txBody>
                </p:sp>
              </mc:Fallback>
            </mc:AlternateContent>
            <p:cxnSp>
              <p:nvCxnSpPr>
                <p:cNvPr id="27" name="Straight Connector 26"/>
                <p:cNvCxnSpPr/>
                <p:nvPr/>
              </p:nvCxnSpPr>
              <p:spPr>
                <a:xfrm>
                  <a:off x="6073881" y="6059128"/>
                  <a:ext cx="715297"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6448736" y="5614827"/>
                      <a:ext cx="7300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6448736" y="5614827"/>
                      <a:ext cx="730042" cy="369332"/>
                    </a:xfrm>
                    <a:prstGeom prst="rect">
                      <a:avLst/>
                    </a:prstGeom>
                    <a:blipFill>
                      <a:blip r:embed="rId8"/>
                      <a:stretch>
                        <a:fillRect/>
                      </a:stretch>
                    </a:blipFill>
                  </p:spPr>
                  <p:txBody>
                    <a:bodyPr/>
                    <a:lstStyle/>
                    <a:p>
                      <a:r>
                        <a:rPr lang="en-US">
                          <a:noFill/>
                        </a:rPr>
                        <a:t> </a:t>
                      </a:r>
                    </a:p>
                  </p:txBody>
                </p:sp>
              </mc:Fallback>
            </mc:AlternateContent>
            <p:cxnSp>
              <p:nvCxnSpPr>
                <p:cNvPr id="30" name="Straight Arrow Connector 29"/>
                <p:cNvCxnSpPr/>
                <p:nvPr/>
              </p:nvCxnSpPr>
              <p:spPr>
                <a:xfrm>
                  <a:off x="3930446" y="6268065"/>
                  <a:ext cx="187304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5464278" y="6054217"/>
                  <a:ext cx="582563" cy="56535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4442956" y="6224117"/>
                      <a:ext cx="57518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𝑦</m:t>
                            </m:r>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442956" y="6224117"/>
                      <a:ext cx="575188" cy="369332"/>
                    </a:xfrm>
                    <a:prstGeom prst="rect">
                      <a:avLst/>
                    </a:prstGeom>
                    <a:blipFill>
                      <a:blip r:embed="rId9"/>
                      <a:stretch>
                        <a:fillRect b="-6557"/>
                      </a:stretch>
                    </a:blipFill>
                  </p:spPr>
                  <p:txBody>
                    <a:bodyPr/>
                    <a:lstStyle/>
                    <a:p>
                      <a:r>
                        <a:rPr lang="en-US">
                          <a:noFill/>
                        </a:rPr>
                        <a:t> </a:t>
                      </a:r>
                    </a:p>
                  </p:txBody>
                </p:sp>
              </mc:Fallback>
            </mc:AlternateContent>
          </p:grpSp>
        </p:grpSp>
      </p:grpSp>
      <mc:AlternateContent xmlns:mc="http://schemas.openxmlformats.org/markup-compatibility/2006" xmlns:a14="http://schemas.microsoft.com/office/drawing/2010/main">
        <mc:Choice Requires="a14">
          <p:sp>
            <p:nvSpPr>
              <p:cNvPr id="40" name="TextBox 39"/>
              <p:cNvSpPr txBox="1"/>
              <p:nvPr/>
            </p:nvSpPr>
            <p:spPr>
              <a:xfrm>
                <a:off x="3722889" y="4562748"/>
                <a:ext cx="703007"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𝑦</m:t>
                          </m:r>
                        </m:sub>
                      </m:sSub>
                    </m:oMath>
                  </m:oMathPara>
                </a14:m>
                <a:endParaRPr lang="en-US" dirty="0">
                  <a:solidFill>
                    <a:srgbClr val="FF0000"/>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3722889" y="4562748"/>
                <a:ext cx="703007" cy="391261"/>
              </a:xfrm>
              <a:prstGeom prst="rect">
                <a:avLst/>
              </a:prstGeom>
              <a:blipFill>
                <a:blip r:embed="rId10"/>
                <a:stretch>
                  <a:fillRect b="-6154"/>
                </a:stretch>
              </a:blipFill>
            </p:spPr>
            <p:txBody>
              <a:bodyPr/>
              <a:lstStyle/>
              <a:p>
                <a:r>
                  <a:rPr lang="en-US">
                    <a:noFill/>
                  </a:rPr>
                  <a:t> </a:t>
                </a:r>
              </a:p>
            </p:txBody>
          </p:sp>
        </mc:Fallback>
      </mc:AlternateContent>
      <p:cxnSp>
        <p:nvCxnSpPr>
          <p:cNvPr id="41" name="Straight Arrow Connector 40"/>
          <p:cNvCxnSpPr/>
          <p:nvPr/>
        </p:nvCxnSpPr>
        <p:spPr>
          <a:xfrm>
            <a:off x="6789173" y="4968180"/>
            <a:ext cx="97462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6872749" y="4562748"/>
                <a:ext cx="703007" cy="3912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𝑦</m:t>
                          </m:r>
                        </m:sub>
                      </m:sSub>
                    </m:oMath>
                  </m:oMathPara>
                </a14:m>
                <a:endParaRPr lang="en-US" dirty="0">
                  <a:solidFill>
                    <a:srgbClr val="FF0000"/>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6872749" y="4562748"/>
                <a:ext cx="703007" cy="391261"/>
              </a:xfrm>
              <a:prstGeom prst="rect">
                <a:avLst/>
              </a:prstGeom>
              <a:blipFill>
                <a:blip r:embed="rId11"/>
                <a:stretch>
                  <a:fillRect l="-1724" r="-6034" b="-6154"/>
                </a:stretch>
              </a:blipFill>
            </p:spPr>
            <p:txBody>
              <a:bodyPr/>
              <a:lstStyle/>
              <a:p>
                <a:r>
                  <a:rPr lang="en-US">
                    <a:noFill/>
                  </a:rPr>
                  <a:t> </a:t>
                </a:r>
              </a:p>
            </p:txBody>
          </p:sp>
        </mc:Fallback>
      </mc:AlternateContent>
      <p:cxnSp>
        <p:nvCxnSpPr>
          <p:cNvPr id="44" name="Straight Arrow Connector 43"/>
          <p:cNvCxnSpPr/>
          <p:nvPr/>
        </p:nvCxnSpPr>
        <p:spPr>
          <a:xfrm flipH="1">
            <a:off x="4853452" y="5188537"/>
            <a:ext cx="608370" cy="6104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rot="18845486">
                <a:off x="4913363" y="5346851"/>
                <a:ext cx="86278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sub>
                      </m:sSub>
                    </m:oMath>
                  </m:oMathPara>
                </a14:m>
                <a:endParaRPr lang="en-US" dirty="0">
                  <a:solidFill>
                    <a:srgbClr val="FF000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rot="18845486">
                <a:off x="4913363" y="5346851"/>
                <a:ext cx="862780" cy="369332"/>
              </a:xfrm>
              <a:prstGeom prst="rect">
                <a:avLst/>
              </a:prstGeom>
              <a:blipFill>
                <a:blip r:embed="rId12"/>
                <a:stretch>
                  <a:fillRect b="-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5158099" y="6250698"/>
                <a:ext cx="821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𝑧</m:t>
                          </m:r>
                        </m:sub>
                      </m:sSub>
                    </m:oMath>
                  </m:oMathPara>
                </a14:m>
                <a:endParaRPr lang="en-US" dirty="0">
                  <a:solidFill>
                    <a:srgbClr val="FF000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5158099" y="6250698"/>
                <a:ext cx="821302" cy="369332"/>
              </a:xfrm>
              <a:prstGeom prst="rect">
                <a:avLst/>
              </a:prstGeom>
              <a:blipFill>
                <a:blip r:embed="rId13"/>
                <a:stretch>
                  <a:fillRect b="-11475"/>
                </a:stretch>
              </a:blipFill>
            </p:spPr>
            <p:txBody>
              <a:bodyPr/>
              <a:lstStyle/>
              <a:p>
                <a:r>
                  <a:rPr lang="en-US">
                    <a:noFill/>
                  </a:rPr>
                  <a:t> </a:t>
                </a:r>
              </a:p>
            </p:txBody>
          </p:sp>
        </mc:Fallback>
      </mc:AlternateContent>
      <p:cxnSp>
        <p:nvCxnSpPr>
          <p:cNvPr id="51" name="Straight Arrow Connector 50"/>
          <p:cNvCxnSpPr/>
          <p:nvPr/>
        </p:nvCxnSpPr>
        <p:spPr>
          <a:xfrm flipV="1">
            <a:off x="5742040" y="3082848"/>
            <a:ext cx="0" cy="948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5671837" y="3187947"/>
                <a:ext cx="82130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𝜙</m:t>
                          </m:r>
                        </m:e>
                        <m:sub>
                          <m:r>
                            <a:rPr lang="en-US" b="0" i="1" smtClean="0">
                              <a:solidFill>
                                <a:srgbClr val="FF0000"/>
                              </a:solidFill>
                              <a:latin typeface="Cambria Math" panose="02040503050406030204" pitchFamily="18" charset="0"/>
                            </a:rPr>
                            <m:t>𝑧</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𝑧</m:t>
                          </m:r>
                        </m:sub>
                      </m:sSub>
                    </m:oMath>
                  </m:oMathPara>
                </a14:m>
                <a:endParaRPr lang="en-US" dirty="0">
                  <a:solidFill>
                    <a:srgbClr val="FF0000"/>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5671837" y="3187947"/>
                <a:ext cx="821302" cy="369332"/>
              </a:xfrm>
              <a:prstGeom prst="rect">
                <a:avLst/>
              </a:prstGeom>
              <a:blipFill>
                <a:blip r:embed="rId14"/>
                <a:stretch>
                  <a:fillRect b="-11475"/>
                </a:stretch>
              </a:blipFill>
            </p:spPr>
            <p:txBody>
              <a:bodyPr/>
              <a:lstStyle/>
              <a:p>
                <a:r>
                  <a:rPr lang="en-US">
                    <a:noFill/>
                  </a:rPr>
                  <a:t> </a:t>
                </a:r>
              </a:p>
            </p:txBody>
          </p:sp>
        </mc:Fallback>
      </mc:AlternateContent>
      <p:cxnSp>
        <p:nvCxnSpPr>
          <p:cNvPr id="49" name="Straight Arrow Connector 48"/>
          <p:cNvCxnSpPr/>
          <p:nvPr/>
        </p:nvCxnSpPr>
        <p:spPr>
          <a:xfrm flipV="1">
            <a:off x="5707626" y="5799013"/>
            <a:ext cx="0" cy="9483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491219" y="4968180"/>
            <a:ext cx="974622"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05580" y="3097473"/>
            <a:ext cx="2648885" cy="923330"/>
          </a:xfrm>
          <a:prstGeom prst="rect">
            <a:avLst/>
          </a:prstGeom>
          <a:noFill/>
        </p:spPr>
        <p:txBody>
          <a:bodyPr wrap="square" rtlCol="0">
            <a:spAutoFit/>
          </a:bodyPr>
          <a:lstStyle/>
          <a:p>
            <a:r>
              <a:rPr lang="zh-CN" altLang="en-US" dirty="0" smtClean="0"/>
              <a:t>典型微元体</a:t>
            </a:r>
            <a:endParaRPr lang="en-US" altLang="zh-CN" dirty="0" smtClean="0"/>
          </a:p>
          <a:p>
            <a:r>
              <a:rPr lang="zh-CN" altLang="en-US" dirty="0"/>
              <a:t>晶</a:t>
            </a:r>
            <a:r>
              <a:rPr lang="zh-CN" altLang="en-US" dirty="0" smtClean="0"/>
              <a:t>体运动微元体</a:t>
            </a:r>
            <a:endParaRPr lang="en-US" altLang="zh-CN" dirty="0" smtClean="0"/>
          </a:p>
          <a:p>
            <a:r>
              <a:rPr lang="zh-CN" altLang="en-US" dirty="0"/>
              <a:t>速</a:t>
            </a:r>
            <a:r>
              <a:rPr lang="zh-CN" altLang="en-US" dirty="0" smtClean="0"/>
              <a:t>度微元体</a:t>
            </a:r>
            <a:endParaRPr lang="en-US" dirty="0"/>
          </a:p>
        </p:txBody>
      </p:sp>
    </p:spTree>
    <p:extLst>
      <p:ext uri="{BB962C8B-B14F-4D97-AF65-F5344CB8AC3E}">
        <p14:creationId xmlns:p14="http://schemas.microsoft.com/office/powerpoint/2010/main" val="36674831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4159229"/>
            <a:ext cx="12192000" cy="26915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1489151"/>
            <a:ext cx="12192000" cy="265471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99525" y="1651693"/>
                <a:ext cx="2706329" cy="5399170"/>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zh-CN" i="1" smtClean="0">
                        <a:latin typeface="Cambria Math" panose="02040503050406030204" pitchFamily="18" charset="0"/>
                      </a:rPr>
                      <m:t>𝑥</m:t>
                    </m:r>
                  </m:oMath>
                </a14:m>
                <a:r>
                  <a:rPr lang="zh-CN" altLang="en-US" dirty="0"/>
                  <a:t>方</a:t>
                </a:r>
                <a:r>
                  <a:rPr lang="zh-CN" altLang="en-US" dirty="0" smtClean="0"/>
                  <a:t>向晶体质</a:t>
                </a:r>
                <a:r>
                  <a:rPr lang="zh-CN" altLang="en-US" dirty="0"/>
                  <a:t>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r>
                  <a:rPr lang="en-US" dirty="0" smtClean="0"/>
                  <a:t>       </a:t>
                </a:r>
                <a:endParaRPr lang="en-US"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𝑧</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a14:m>
                <a:r>
                  <a:rPr lang="en-US" dirty="0"/>
                  <a:t> </a:t>
                </a:r>
              </a:p>
              <a:p>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𝑥</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𝑧</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Sub>
                      <m:sSubPr>
                        <m:ctrlPr>
                          <a:rPr lang="en-US" altLang="zh-CN" b="0" i="1" smtClean="0">
                            <a:latin typeface="Cambria Math" panose="02040503050406030204" pitchFamily="18" charset="0"/>
                          </a:rPr>
                        </m:ctrlPr>
                      </m:sSub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oMath>
                </a14:m>
                <a:r>
                  <a:rPr lang="en-US" dirty="0"/>
                  <a:t> </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9525" y="1651693"/>
                <a:ext cx="2706329" cy="5399170"/>
              </a:xfrm>
              <a:prstGeom prst="rect">
                <a:avLst/>
              </a:prstGeom>
              <a:blipFill>
                <a:blip r:embed="rId3"/>
                <a:stretch>
                  <a:fillRect l="-1351" t="-3160" r="-1351" b="-6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985255" y="1620957"/>
                <a:ext cx="2948448" cy="2355132"/>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𝑣𝑠𝑥</m:t>
                            </m:r>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a:t>对</a:t>
                </a:r>
                <a14:m>
                  <m:oMath xmlns:m="http://schemas.openxmlformats.org/officeDocument/2006/math">
                    <m:r>
                      <a:rPr lang="en-US" altLang="zh-CN" i="1">
                        <a:latin typeface="Cambria Math" panose="02040503050406030204" pitchFamily="18" charset="0"/>
                      </a:rPr>
                      <m:t>𝑥</m:t>
                    </m:r>
                  </m:oMath>
                </a14:m>
                <a:r>
                  <a:rPr lang="zh-CN" altLang="en-US" dirty="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𝑣𝑠𝑥</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dirty="0" smtClean="0">
                  <a:latin typeface="Cambria Math" panose="02040503050406030204" pitchFamily="18" charset="0"/>
                </a:endParaRPr>
              </a:p>
              <a:p>
                <a:r>
                  <a:rPr lang="zh-CN" altLang="en-US" dirty="0" smtClean="0">
                    <a:latin typeface="Cambria Math" panose="02040503050406030204" pitchFamily="18" charset="0"/>
                  </a:rPr>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latin typeface="Cambria Math" panose="02040503050406030204" pitchFamily="18" charset="0"/>
                  </a:rPr>
                  <a:t>方向动量流出的影响：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𝑣𝑠𝑥</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985255" y="1620957"/>
                <a:ext cx="2948448" cy="2355132"/>
              </a:xfrm>
              <a:prstGeom prst="rect">
                <a:avLst/>
              </a:prstGeom>
              <a:blipFill>
                <a:blip r:embed="rId4"/>
                <a:stretch>
                  <a:fillRect l="-1863" t="-7254" r="-1035" b="-274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2985255" y="4402896"/>
                <a:ext cx="29484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𝑣𝑠𝑥</m:t>
                            </m:r>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i="1">
                        <a:latin typeface="Cambria Math" panose="02040503050406030204" pitchFamily="18" charset="0"/>
                      </a:rPr>
                      <m:t>𝑥</m:t>
                    </m:r>
                  </m:oMath>
                </a14:m>
                <a:r>
                  <a:rPr lang="zh-CN" altLang="en-US" dirty="0"/>
                  <a:t>方向动量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𝑣𝑠𝑥</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latin typeface="Cambria Math" panose="02040503050406030204" pitchFamily="18" charset="0"/>
                  </a:rPr>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latin typeface="Cambria Math" panose="02040503050406030204" pitchFamily="18" charset="0"/>
                  </a:rPr>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𝑣𝑠𝑥</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985255" y="4402896"/>
                <a:ext cx="2948448" cy="2330253"/>
              </a:xfrm>
              <a:prstGeom prst="rect">
                <a:avLst/>
              </a:prstGeom>
              <a:blipFill>
                <a:blip r:embed="rId5"/>
                <a:stretch>
                  <a:fillRect l="-1863" t="-7311" b="-28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048317" y="1613273"/>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𝑣𝑠𝑦</m:t>
                            </m:r>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𝑣𝑠𝑦</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latin typeface="Cambria Math" panose="02040503050406030204" pitchFamily="18" charset="0"/>
                  </a:rPr>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latin typeface="Cambria Math" panose="02040503050406030204" pitchFamily="18" charset="0"/>
                  </a:rPr>
                  <a:t>方向动量流出的影响：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𝑣𝑠𝑦</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048317" y="1613273"/>
                <a:ext cx="2910348" cy="2330253"/>
              </a:xfrm>
              <a:prstGeom prst="rect">
                <a:avLst/>
              </a:prstGeom>
              <a:blipFill>
                <a:blip r:embed="rId6"/>
                <a:stretch>
                  <a:fillRect l="-1674" t="-7330" r="-2301" b="-28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048317" y="4388768"/>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𝑣𝑠𝑦</m:t>
                            </m:r>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𝑣𝑠𝑦</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𝑣𝑠𝑦</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048317" y="4388768"/>
                <a:ext cx="2910348" cy="2330253"/>
              </a:xfrm>
              <a:prstGeom prst="rect">
                <a:avLst/>
              </a:prstGeom>
              <a:blipFill>
                <a:blip r:embed="rId7"/>
                <a:stretch>
                  <a:fillRect l="-1674" t="-7330" b="-28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181735" y="1620957"/>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𝑣𝑠𝑧</m:t>
                            </m:r>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𝑣𝑠𝑧</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r>
                      <a:rPr lang="zh-CN" altLang="en-US" i="1">
                        <a:latin typeface="Cambria Math" panose="02040503050406030204" pitchFamily="18" charset="0"/>
                      </a:rPr>
                      <m:t>方向</m:t>
                    </m:r>
                  </m:oMath>
                </a14:m>
                <a:r>
                  <a:rPr lang="zh-CN" altLang="en-US" dirty="0" smtClean="0"/>
                  <a:t>动量流出的影响：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𝑣𝑠𝑧</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181735" y="1620957"/>
                <a:ext cx="2910348" cy="2330253"/>
              </a:xfrm>
              <a:prstGeom prst="rect">
                <a:avLst/>
              </a:prstGeom>
              <a:blipFill>
                <a:blip r:embed="rId8"/>
                <a:stretch>
                  <a:fillRect l="-1674" t="-7330" r="-1674" b="-28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181735" y="4365716"/>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𝑣𝑠𝑧</m:t>
                            </m:r>
                          </m:e>
                        </m:d>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𝑣𝑠𝑧</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𝑠</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b="0" i="1" smtClean="0">
                                        <a:latin typeface="Cambria Math" panose="02040503050406030204" pitchFamily="18" charset="0"/>
                                      </a:rPr>
                                      <m:t>𝑆</m:t>
                                    </m:r>
                                  </m:sub>
                                </m:sSub>
                              </m:e>
                            </m:d>
                            <m:r>
                              <a:rPr lang="en-US" altLang="zh-CN" b="0" i="1" smtClean="0">
                                <a:latin typeface="Cambria Math" panose="02040503050406030204" pitchFamily="18" charset="0"/>
                              </a:rPr>
                              <m:t>𝑣𝑠𝑧</m:t>
                            </m:r>
                          </m:e>
                        </m:d>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𝑧</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181735" y="4365716"/>
                <a:ext cx="2910348" cy="2330253"/>
              </a:xfrm>
              <a:prstGeom prst="rect">
                <a:avLst/>
              </a:prstGeom>
              <a:blipFill>
                <a:blip r:embed="rId9"/>
                <a:stretch>
                  <a:fillRect l="-1674" t="-7330" b="-28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706931" y="1021976"/>
                <a:ext cx="10796067" cy="369332"/>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𝑆𝑀</m:t>
                        </m:r>
                      </m:sub>
                    </m:sSub>
                  </m:oMath>
                </a14:m>
                <a:r>
                  <a:rPr lang="zh-CN" altLang="en-US" dirty="0" smtClean="0"/>
                  <a:t>：每种晶体</a:t>
                </a:r>
                <a:r>
                  <a:rPr lang="en-US" altLang="zh-CN" dirty="0" err="1" smtClean="0"/>
                  <a:t>i</a:t>
                </a:r>
                <a:r>
                  <a:rPr lang="zh-CN" altLang="en-US" dirty="0" smtClean="0"/>
                  <a:t>运动导致速度微元体内动量变化</a:t>
                </a:r>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706931" y="1021976"/>
                <a:ext cx="10796067" cy="369332"/>
              </a:xfrm>
              <a:prstGeom prst="rect">
                <a:avLst/>
              </a:prstGeom>
              <a:blipFill>
                <a:blip r:embed="rId10"/>
                <a:stretch>
                  <a:fillRect l="-395" t="-10000" b="-26667"/>
                </a:stretch>
              </a:blipFill>
            </p:spPr>
            <p:txBody>
              <a:bodyPr/>
              <a:lstStyle/>
              <a:p>
                <a:r>
                  <a:rPr lang="en-US">
                    <a:noFill/>
                  </a:rPr>
                  <a:t> </a:t>
                </a:r>
              </a:p>
            </p:txBody>
          </p:sp>
        </mc:Fallback>
      </mc:AlternateContent>
      <p:sp>
        <p:nvSpPr>
          <p:cNvPr id="13" name="Rectangle 12"/>
          <p:cNvSpPr/>
          <p:nvPr/>
        </p:nvSpPr>
        <p:spPr>
          <a:xfrm>
            <a:off x="422622" y="1489151"/>
            <a:ext cx="2474259" cy="5361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6172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mc:AlternateContent xmlns:mc="http://schemas.openxmlformats.org/markup-compatibility/2006" xmlns:a14="http://schemas.microsoft.com/office/drawing/2010/main">
        <mc:Choice Requires="a14">
          <p:sp>
            <p:nvSpPr>
              <p:cNvPr id="4" name="TextBox 3"/>
              <p:cNvSpPr txBox="1"/>
              <p:nvPr/>
            </p:nvSpPr>
            <p:spPr>
              <a:xfrm>
                <a:off x="468726" y="814508"/>
                <a:ext cx="13254958" cy="6600012"/>
              </a:xfrm>
              <a:prstGeom prst="rect">
                <a:avLst/>
              </a:prstGeom>
              <a:noFill/>
            </p:spPr>
            <p:txBody>
              <a:bodyPr wrap="square" rtlCol="0">
                <a:spAutoFit/>
              </a:bodyPr>
              <a:lstStyle/>
              <a:p>
                <a:pPr marL="285750" indent="-285750">
                  <a:buFont typeface="Wingdings" panose="05000000000000000000" pitchFamily="2" charset="2"/>
                  <a:buChar char="§"/>
                </a:pPr>
                <a:r>
                  <a:rPr lang="en-US" altLang="zh-CN" dirty="0" smtClean="0"/>
                  <a:t>X</a:t>
                </a:r>
                <a:r>
                  <a:rPr lang="zh-CN" altLang="en-US" dirty="0" smtClean="0"/>
                  <a:t>方向晶体</a:t>
                </a:r>
                <a:r>
                  <a:rPr lang="zh-CN" altLang="en-US" dirty="0"/>
                  <a:t>运动对</a:t>
                </a:r>
                <a:r>
                  <a:rPr lang="zh-CN" altLang="en-US" dirty="0" smtClean="0"/>
                  <a:t>应的动量改变量：</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𝑆𝑀𝑋</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𝑣𝑠𝑥</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𝑣𝑠𝑥</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𝑣𝑠𝑥</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𝑣𝑠𝑥</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𝑣𝑠𝑥</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𝑣𝑠𝑥</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sub>
                                  </m:sSub>
                                </m:e>
                              </m:d>
                            </m:e>
                            <m:sub>
                              <m:r>
                                <a:rPr lang="en-US"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r>
                  <a:rPr lang="en-US" dirty="0" smtClean="0"/>
                  <a:t>Y</a:t>
                </a:r>
                <a:r>
                  <a:rPr lang="zh-CN" altLang="en-US" dirty="0" smtClean="0"/>
                  <a:t>方向</a:t>
                </a:r>
                <a:r>
                  <a:rPr lang="zh-CN" altLang="en-US" dirty="0"/>
                  <a:t>晶体运动对应的动量改变</a:t>
                </a:r>
                <a:r>
                  <a:rPr lang="zh-CN" altLang="en-US" dirty="0" smtClean="0"/>
                  <a:t>量：</a:t>
                </a:r>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𝑆𝑀𝑌</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𝑣𝑠𝑦</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𝑣𝑠𝑦</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𝑣𝑠𝑦</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𝑣𝑠𝑦</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𝑣𝑠𝑦</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𝑣𝑠𝑦</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sub>
                                  </m:sSub>
                                </m:e>
                              </m:d>
                            </m:e>
                            <m:sub>
                              <m:r>
                                <a:rPr lang="en-US" b="0" i="1" smtClean="0">
                                  <a:latin typeface="Cambria Math" panose="02040503050406030204" pitchFamily="18" charset="0"/>
                                </a:rPr>
                                <m:t>𝑖</m:t>
                              </m:r>
                            </m:sub>
                          </m:sSub>
                        </m:e>
                      </m:nary>
                    </m:oMath>
                  </m:oMathPara>
                </a14:m>
                <a:endParaRPr lang="en-US" dirty="0"/>
              </a:p>
              <a:p>
                <a:pPr marL="285750" indent="-285750">
                  <a:buFont typeface="Wingdings" panose="05000000000000000000" pitchFamily="2" charset="2"/>
                  <a:buChar char="§"/>
                </a:pPr>
                <a:r>
                  <a:rPr lang="en-US" altLang="zh-CN" dirty="0" smtClean="0"/>
                  <a:t>Z</a:t>
                </a:r>
                <a:r>
                  <a:rPr lang="zh-CN" altLang="en-US" dirty="0" smtClean="0"/>
                  <a:t>方</a:t>
                </a:r>
                <a:r>
                  <a:rPr lang="zh-CN" altLang="en-US" dirty="0"/>
                  <a:t>向晶体运动对应的动量改变量</a:t>
                </a:r>
                <a:r>
                  <a:rPr lang="zh-CN" altLang="en-US" dirty="0" smtClean="0"/>
                  <a:t>：</a:t>
                </a:r>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𝑆𝑀𝑍</m:t>
                          </m:r>
                        </m:sub>
                      </m:sSub>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𝑣𝑠𝑧</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𝑣𝑠𝑧</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𝑥</m:t>
                                      </m:r>
                                    </m:sub>
                                  </m:sSub>
                                </m:e>
                              </m:d>
                            </m:e>
                            <m:sub>
                              <m:r>
                                <a:rPr lang="en-US" b="0" i="1" smtClean="0">
                                  <a:latin typeface="Cambria Math" panose="02040503050406030204" pitchFamily="18" charset="0"/>
                                </a:rPr>
                                <m:t>𝑖</m:t>
                              </m:r>
                            </m:sub>
                          </m:sSub>
                        </m:e>
                      </m:nary>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𝑣𝑠𝑧</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𝑣𝑠𝑧</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𝑦</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𝑣𝑠𝑧</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𝑣𝑠𝑧</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e>
                                      </m:d>
                                      <m:r>
                                        <a:rPr lang="en-US" b="0" i="1" smtClean="0">
                                          <a:latin typeface="Cambria Math" panose="02040503050406030204" pitchFamily="18" charset="0"/>
                                        </a:rPr>
                                        <m:t>𝑣𝑠𝑧</m:t>
                                      </m:r>
                                    </m:e>
                                  </m:d>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𝑧</m:t>
                                      </m:r>
                                    </m:sub>
                                  </m:sSub>
                                </m:e>
                              </m:d>
                            </m:e>
                            <m:sub>
                              <m:r>
                                <a:rPr lang="en-US" b="0" i="1" smtClean="0">
                                  <a:latin typeface="Cambria Math" panose="02040503050406030204" pitchFamily="18" charset="0"/>
                                </a:rPr>
                                <m:t>𝑖</m:t>
                              </m:r>
                            </m:sub>
                          </m:sSub>
                        </m:e>
                      </m:nary>
                    </m:oMath>
                  </m:oMathPara>
                </a14:m>
                <a:endParaRPr lang="en-US" dirty="0" smtClean="0"/>
              </a:p>
              <a:p>
                <a:pPr marL="285750" indent="-285750">
                  <a:buFont typeface="Wingdings" panose="05000000000000000000" pitchFamily="2" charset="2"/>
                  <a:buChar char="§"/>
                </a:pPr>
                <a:r>
                  <a:rPr lang="zh-CN" altLang="en-US" dirty="0"/>
                  <a:t>由</a:t>
                </a:r>
                <a:r>
                  <a:rPr lang="zh-CN" altLang="en-US" dirty="0" smtClean="0"/>
                  <a:t>于体系内可能存在多种晶体，因此每一种结晶都会产生对应的动量变化。故应当计算所有晶体运动对应的动量改变量并求和。</a:t>
                </a:r>
                <a:endParaRPr lang="en-US" altLang="zh-CN" dirty="0" smtClean="0"/>
              </a:p>
              <a:p>
                <a:pPr marL="285750" indent="-285750">
                  <a:buFont typeface="Wingdings" panose="05000000000000000000" pitchFamily="2" charset="2"/>
                  <a:buChar char="§"/>
                </a:pPr>
                <a:r>
                  <a:rPr lang="zh-CN" altLang="en-US" dirty="0"/>
                  <a:t>量</a:t>
                </a:r>
                <a:r>
                  <a:rPr lang="zh-CN" altLang="en-US" dirty="0" smtClean="0"/>
                  <a:t>纲：</a:t>
                </a:r>
                <a:r>
                  <a:rPr lang="en-US" altLang="zh-CN" dirty="0" err="1" smtClean="0"/>
                  <a:t>kg.m</a:t>
                </a:r>
                <a:r>
                  <a:rPr lang="en-US" altLang="zh-CN" dirty="0" smtClean="0"/>
                  <a:t>/sec</a:t>
                </a:r>
              </a:p>
              <a:p>
                <a:pPr marL="285750" indent="-285750">
                  <a:buFont typeface="Wingdings" panose="05000000000000000000" pitchFamily="2" charset="2"/>
                  <a:buChar char="§"/>
                </a:pPr>
                <a:r>
                  <a:rPr lang="zh-CN" altLang="en-US" dirty="0"/>
                  <a:t>一旦</a:t>
                </a:r>
                <a14:m>
                  <m:oMath xmlns:m="http://schemas.openxmlformats.org/officeDocument/2006/math">
                    <m:nary>
                      <m:naryPr>
                        <m:chr m:val="∑"/>
                        <m:supHide m:val="on"/>
                        <m:ctrlPr>
                          <a:rPr lang="zh-CN" altLang="en-US"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e>
                            </m:d>
                          </m:e>
                          <m:sub>
                            <m:r>
                              <a:rPr lang="en-US" altLang="zh-CN" i="1">
                                <a:latin typeface="Cambria Math" panose="02040503050406030204" pitchFamily="18" charset="0"/>
                              </a:rPr>
                              <m:t>𝑖</m:t>
                            </m:r>
                          </m:sub>
                        </m:sSub>
                      </m:e>
                    </m:nary>
                  </m:oMath>
                </a14:m>
                <a:r>
                  <a:rPr lang="zh-CN" altLang="en-US" dirty="0"/>
                  <a:t>超过临界值，</a:t>
                </a:r>
                <a:r>
                  <a:rPr lang="en-US" altLang="zh-CN" dirty="0" err="1"/>
                  <a:t>vsx</a:t>
                </a:r>
                <a:r>
                  <a:rPr lang="en-US" altLang="zh-CN" dirty="0"/>
                  <a:t>=</a:t>
                </a:r>
                <a:r>
                  <a:rPr lang="en-US" altLang="zh-CN" dirty="0" err="1"/>
                  <a:t>vsy</a:t>
                </a:r>
                <a:r>
                  <a:rPr lang="en-US" altLang="zh-CN" dirty="0"/>
                  <a:t>=</a:t>
                </a:r>
                <a:r>
                  <a:rPr lang="en-US" altLang="zh-CN" dirty="0" err="1"/>
                  <a:t>vsz</a:t>
                </a:r>
                <a:r>
                  <a:rPr lang="en-US" altLang="zh-CN" dirty="0"/>
                  <a:t>=0</a:t>
                </a:r>
                <a:r>
                  <a:rPr lang="zh-CN" altLang="en-US" dirty="0"/>
                  <a:t>，则</a:t>
                </a:r>
                <a:r>
                  <a:rPr lang="en-US" altLang="zh-CN" dirty="0"/>
                  <a:t>fs</a:t>
                </a:r>
                <a:r>
                  <a:rPr lang="zh-CN" altLang="en-US" dirty="0"/>
                  <a:t>的作用失效，因为没有自由晶体的运动</a:t>
                </a:r>
                <a:r>
                  <a:rPr lang="zh-CN" altLang="en-US" dirty="0" smtClean="0"/>
                  <a:t>。</a:t>
                </a:r>
                <a:endParaRPr lang="en-US" altLang="zh-CN" dirty="0"/>
              </a:p>
            </p:txBody>
          </p:sp>
        </mc:Choice>
        <mc:Fallback xmlns="">
          <p:sp>
            <p:nvSpPr>
              <p:cNvPr id="4" name="TextBox 3"/>
              <p:cNvSpPr txBox="1">
                <a:spLocks noRot="1" noChangeAspect="1" noMove="1" noResize="1" noEditPoints="1" noAdjustHandles="1" noChangeArrowheads="1" noChangeShapeType="1" noTextEdit="1"/>
              </p:cNvSpPr>
              <p:nvPr/>
            </p:nvSpPr>
            <p:spPr>
              <a:xfrm>
                <a:off x="468726" y="814508"/>
                <a:ext cx="13254958" cy="6600012"/>
              </a:xfrm>
              <a:prstGeom prst="rect">
                <a:avLst/>
              </a:prstGeom>
              <a:blipFill>
                <a:blip r:embed="rId2"/>
                <a:stretch>
                  <a:fillRect l="-322" t="-555" r="-460" b="-9519"/>
                </a:stretch>
              </a:blipFill>
            </p:spPr>
            <p:txBody>
              <a:bodyPr/>
              <a:lstStyle/>
              <a:p>
                <a:r>
                  <a:rPr lang="en-US">
                    <a:noFill/>
                  </a:rPr>
                  <a:t> </a:t>
                </a:r>
              </a:p>
            </p:txBody>
          </p:sp>
        </mc:Fallback>
      </mc:AlternateContent>
    </p:spTree>
    <p:extLst>
      <p:ext uri="{BB962C8B-B14F-4D97-AF65-F5344CB8AC3E}">
        <p14:creationId xmlns:p14="http://schemas.microsoft.com/office/powerpoint/2010/main" val="3954709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p:grpSp>
        <p:nvGrpSpPr>
          <p:cNvPr id="6" name="Group 5"/>
          <p:cNvGrpSpPr/>
          <p:nvPr/>
        </p:nvGrpSpPr>
        <p:grpSpPr>
          <a:xfrm>
            <a:off x="678546" y="1006711"/>
            <a:ext cx="4212882" cy="3222256"/>
            <a:chOff x="936643" y="1205814"/>
            <a:chExt cx="4212882" cy="3222256"/>
          </a:xfrm>
        </p:grpSpPr>
        <p:pic>
          <p:nvPicPr>
            <p:cNvPr id="4" name="Picture 3"/>
            <p:cNvPicPr>
              <a:picLocks noChangeAspect="1"/>
            </p:cNvPicPr>
            <p:nvPr/>
          </p:nvPicPr>
          <p:blipFill>
            <a:blip r:embed="rId2"/>
            <a:stretch>
              <a:fillRect/>
            </a:stretch>
          </p:blipFill>
          <p:spPr>
            <a:xfrm>
              <a:off x="936643" y="1205814"/>
              <a:ext cx="4212882" cy="3222256"/>
            </a:xfrm>
            <a:prstGeom prst="rect">
              <a:avLst/>
            </a:prstGeom>
          </p:spPr>
        </p:pic>
        <p:sp>
          <p:nvSpPr>
            <p:cNvPr id="5" name="Rectangle 4"/>
            <p:cNvSpPr/>
            <p:nvPr/>
          </p:nvSpPr>
          <p:spPr>
            <a:xfrm>
              <a:off x="936643" y="1205814"/>
              <a:ext cx="906905" cy="1898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331837" y="4778477"/>
            <a:ext cx="4498260" cy="1107996"/>
          </a:xfrm>
          <a:prstGeom prst="rect">
            <a:avLst/>
          </a:prstGeom>
          <a:noFill/>
        </p:spPr>
        <p:txBody>
          <a:bodyPr wrap="square" rtlCol="0">
            <a:spAutoFit/>
          </a:bodyPr>
          <a:lstStyle/>
          <a:p>
            <a:r>
              <a:rPr lang="zh-CN" altLang="en-US" sz="1100" dirty="0"/>
              <a:t>符号规定（弹性力学符号规定）：</a:t>
            </a:r>
          </a:p>
          <a:p>
            <a:r>
              <a:rPr lang="zh-CN" altLang="en-US" sz="1100" dirty="0"/>
              <a:t>正应力：拉应力为正</a:t>
            </a:r>
          </a:p>
          <a:p>
            <a:r>
              <a:rPr lang="zh-CN" altLang="en-US" sz="1100" dirty="0" smtClean="0"/>
              <a:t>                 压</a:t>
            </a:r>
            <a:r>
              <a:rPr lang="zh-CN" altLang="en-US" sz="1100" dirty="0"/>
              <a:t>应力为负</a:t>
            </a:r>
          </a:p>
          <a:p>
            <a:r>
              <a:rPr lang="zh-CN" altLang="en-US" sz="1100" dirty="0"/>
              <a:t>剪应力：当截面外法向与坐标轴方向一致时（正面），沿坐标</a:t>
            </a:r>
          </a:p>
          <a:p>
            <a:r>
              <a:rPr lang="zh-CN" altLang="en-US" sz="1100" dirty="0"/>
              <a:t>轴正向的剪应力为正，反之为负；当截面外法向与坐标轴方向</a:t>
            </a:r>
          </a:p>
          <a:p>
            <a:r>
              <a:rPr lang="zh-CN" altLang="en-US" sz="1100" dirty="0"/>
              <a:t>相反时（负面），沿坐标轴正向的剪应力为负，反之为正。</a:t>
            </a:r>
            <a:endParaRPr lang="en-US" sz="1100" dirty="0"/>
          </a:p>
        </p:txBody>
      </p:sp>
      <mc:AlternateContent xmlns:mc="http://schemas.openxmlformats.org/markup-compatibility/2006" xmlns:a14="http://schemas.microsoft.com/office/drawing/2010/main">
        <mc:Choice Requires="a14">
          <p:sp>
            <p:nvSpPr>
              <p:cNvPr id="9" name="TextBox 8"/>
              <p:cNvSpPr txBox="1"/>
              <p:nvPr/>
            </p:nvSpPr>
            <p:spPr>
              <a:xfrm>
                <a:off x="5685503" y="1006711"/>
                <a:ext cx="6506497" cy="644625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此小节处理面力之一：应力在速度微元体各表面的冲量</a:t>
                </a:r>
                <a:endParaRPr lang="en-US" altLang="zh-CN" dirty="0" smtClean="0"/>
              </a:p>
              <a:p>
                <a:pPr marL="285750" indent="-285750">
                  <a:buFont typeface="Wingdings" panose="05000000000000000000" pitchFamily="2" charset="2"/>
                  <a:buChar char="§"/>
                </a:pPr>
                <a:r>
                  <a:rPr lang="zh-CN" altLang="en-US" dirty="0" smtClean="0"/>
                  <a:t>应力矩阵：</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𝑧𝑧</m:t>
                                  </m:r>
                                </m:sub>
                              </m:sSub>
                            </m:e>
                          </m:mr>
                        </m:m>
                      </m:e>
                    </m:d>
                  </m:oMath>
                </a14:m>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b="0" dirty="0" smtClean="0"/>
                  <a:t>与</a:t>
                </a:r>
                <a14:m>
                  <m:oMath xmlns:m="http://schemas.openxmlformats.org/officeDocument/2006/math">
                    <m:r>
                      <a:rPr lang="en-US" b="0" i="1" smtClean="0">
                        <a:latin typeface="Cambria Math" panose="02040503050406030204" pitchFamily="18" charset="0"/>
                      </a:rPr>
                      <m:t>𝑥</m:t>
                    </m:r>
                  </m:oMath>
                </a14:m>
                <a:r>
                  <a:rPr lang="zh-CN" altLang="en-US" dirty="0" smtClean="0"/>
                  <a:t>方向有关（正负方向）的应力有：</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𝜏</m:t>
                        </m:r>
                      </m:e>
                      <m:sub>
                        <m:r>
                          <a:rPr lang="en-US" altLang="zh-CN" b="0" i="1" smtClean="0">
                            <a:latin typeface="Cambria Math" panose="02040503050406030204" pitchFamily="18" charset="0"/>
                          </a:rPr>
                          <m:t>𝑥𝑥</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𝑦𝑥</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𝑧𝑥</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方向应力冲量：</a:t>
                </a:r>
                <a:endParaRPr lang="en-US" altLang="zh-CN" dirty="0" smtClean="0"/>
              </a:p>
              <a:p>
                <a:pPr algn="ctr"/>
                <a:r>
                  <a:rPr lang="en-US" altLang="zh-CN" dirty="0"/>
                  <a:t> </a:t>
                </a:r>
                <a:r>
                  <a:rPr lang="en-US" altLang="zh-CN" dirty="0" smtClean="0"/>
                  <a:t> </a:t>
                </a:r>
                <a:r>
                  <a:rPr lang="zh-CN" altLang="en-US" dirty="0" smtClean="0"/>
                  <a:t>垂直于</a:t>
                </a:r>
                <a14:m>
                  <m:oMath xmlns:m="http://schemas.openxmlformats.org/officeDocument/2006/math">
                    <m:r>
                      <a:rPr lang="en-US" altLang="zh-CN" b="0" i="1" smtClean="0">
                        <a:latin typeface="Cambria Math" panose="02040503050406030204" pitchFamily="18" charset="0"/>
                      </a:rPr>
                      <m:t>𝑥</m:t>
                    </m:r>
                  </m:oMath>
                </a14:m>
                <a:r>
                  <a:rPr lang="zh-CN" altLang="en-US" dirty="0" smtClean="0"/>
                  <a:t>轴的两个面：</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zh-CN" altLang="en-US" i="1" smtClean="0">
                            <a:latin typeface="Cambria Math" panose="02040503050406030204" pitchFamily="18" charset="0"/>
                          </a:rPr>
                          <m:t>𝜏</m:t>
                        </m:r>
                      </m:e>
                      <m:sub>
                        <m:r>
                          <a:rPr lang="en-US" altLang="zh-CN" b="0" i="1" smtClean="0">
                            <a:latin typeface="Cambria Math" panose="02040503050406030204" pitchFamily="18" charset="0"/>
                          </a:rPr>
                          <m:t>𝑥𝑥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𝑥𝑥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algn="ctr"/>
                <a:r>
                  <a:rPr lang="zh-CN" altLang="en-US" dirty="0"/>
                  <a:t>垂直</a:t>
                </a:r>
                <a:r>
                  <a:rPr lang="zh-CN" altLang="en-US" dirty="0" smtClean="0"/>
                  <a:t>于</a:t>
                </a:r>
                <a14:m>
                  <m:oMath xmlns:m="http://schemas.openxmlformats.org/officeDocument/2006/math">
                    <m:r>
                      <a:rPr lang="en-US" altLang="zh-CN" b="0" i="1" smtClean="0">
                        <a:latin typeface="Cambria Math" panose="02040503050406030204" pitchFamily="18" charset="0"/>
                      </a:rPr>
                      <m:t>𝑦</m:t>
                    </m:r>
                  </m:oMath>
                </a14:m>
                <a:r>
                  <a:rPr lang="zh-CN" altLang="en-US" dirty="0" smtClean="0"/>
                  <a:t>轴</a:t>
                </a:r>
                <a:r>
                  <a:rPr lang="zh-CN" altLang="en-US" dirty="0"/>
                  <a:t>的两个</a:t>
                </a:r>
                <a:r>
                  <a:rPr lang="zh-CN" altLang="en-US" dirty="0" smtClean="0"/>
                  <a:t>面：</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𝑦𝑥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𝑦𝑥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algn="ctr"/>
                <a:r>
                  <a:rPr lang="zh-CN" altLang="en-US" dirty="0"/>
                  <a:t>垂直</a:t>
                </a:r>
                <a:r>
                  <a:rPr lang="zh-CN" altLang="en-US" dirty="0" smtClean="0"/>
                  <a:t>于</a:t>
                </a:r>
                <a14:m>
                  <m:oMath xmlns:m="http://schemas.openxmlformats.org/officeDocument/2006/math">
                    <m:r>
                      <a:rPr lang="en-US" altLang="zh-CN" b="0" i="1" smtClean="0">
                        <a:latin typeface="Cambria Math" panose="02040503050406030204" pitchFamily="18" charset="0"/>
                      </a:rPr>
                      <m:t>𝑧</m:t>
                    </m:r>
                  </m:oMath>
                </a14:m>
                <a:r>
                  <a:rPr lang="zh-CN" altLang="en-US" dirty="0" smtClean="0"/>
                  <a:t>轴</a:t>
                </a:r>
                <a:r>
                  <a:rPr lang="zh-CN" altLang="en-US" dirty="0"/>
                  <a:t>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b="0" i="1" smtClean="0">
                                <a:latin typeface="Cambria Math" panose="02040503050406030204" pitchFamily="18" charset="0"/>
                              </a:rPr>
                              <m:t>𝑧</m:t>
                            </m:r>
                            <m:r>
                              <a:rPr lang="en-US" altLang="zh-CN" i="1">
                                <a:latin typeface="Cambria Math" panose="02040503050406030204" pitchFamily="18" charset="0"/>
                              </a:rPr>
                              <m:t>𝑥</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b="0" i="1" smtClean="0">
                                <a:latin typeface="Cambria Math" panose="02040503050406030204" pitchFamily="18" charset="0"/>
                              </a:rPr>
                              <m:t>𝑧</m:t>
                            </m:r>
                            <m:r>
                              <a:rPr lang="en-US" altLang="zh-CN" i="1">
                                <a:latin typeface="Cambria Math" panose="02040503050406030204" pitchFamily="18" charset="0"/>
                              </a:rPr>
                              <m:t>𝑥</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endParaRPr lang="en-US"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方向应</a:t>
                </a:r>
                <a:r>
                  <a:rPr lang="zh-CN" altLang="en-US" dirty="0"/>
                  <a:t>力冲量：</a:t>
                </a:r>
                <a:endParaRPr lang="en-US" altLang="zh-CN" dirty="0"/>
              </a:p>
              <a:p>
                <a:pPr algn="ctr"/>
                <a:r>
                  <a:rPr lang="en-US" altLang="zh-CN" dirty="0"/>
                  <a:t>  </a:t>
                </a:r>
                <a:r>
                  <a:rPr lang="zh-CN" altLang="en-US" dirty="0"/>
                  <a:t>垂直于</a:t>
                </a:r>
                <a14:m>
                  <m:oMath xmlns:m="http://schemas.openxmlformats.org/officeDocument/2006/math">
                    <m:r>
                      <a:rPr lang="en-US" altLang="zh-CN" i="1">
                        <a:latin typeface="Cambria Math" panose="02040503050406030204" pitchFamily="18" charset="0"/>
                      </a:rPr>
                      <m:t>𝑥</m:t>
                    </m:r>
                  </m:oMath>
                </a14:m>
                <a:r>
                  <a:rPr lang="zh-CN" altLang="en-US" dirty="0"/>
                  <a:t>轴的两个面：</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𝑦</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𝑧</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smtClean="0"/>
              </a:p>
              <a:p>
                <a:pPr algn="ctr"/>
                <a:endParaRPr lang="en-US"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方向应</a:t>
                </a:r>
                <a:r>
                  <a:rPr lang="zh-CN" altLang="en-US" dirty="0"/>
                  <a:t>力冲量：</a:t>
                </a:r>
                <a:endParaRPr lang="en-US" altLang="zh-CN" dirty="0"/>
              </a:p>
              <a:p>
                <a:pPr algn="ctr"/>
                <a:r>
                  <a:rPr lang="en-US" altLang="zh-CN" dirty="0"/>
                  <a:t>  </a:t>
                </a:r>
                <a:r>
                  <a:rPr lang="zh-CN" altLang="en-US" dirty="0"/>
                  <a:t>垂直于</a:t>
                </a:r>
                <a14:m>
                  <m:oMath xmlns:m="http://schemas.openxmlformats.org/officeDocument/2006/math">
                    <m:r>
                      <a:rPr lang="en-US" altLang="zh-CN" i="1">
                        <a:latin typeface="Cambria Math" panose="02040503050406030204" pitchFamily="18" charset="0"/>
                      </a:rPr>
                      <m:t>𝑥</m:t>
                    </m:r>
                  </m:oMath>
                </a14:m>
                <a:r>
                  <a:rPr lang="zh-CN" altLang="en-US" dirty="0"/>
                  <a:t>轴的两个面：</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𝑦</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𝑧</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algn="ctr"/>
                <a:endParaRPr lang="en-US" dirty="0"/>
              </a:p>
              <a:p>
                <a:pPr marL="285750" indent="-285750">
                  <a:buFont typeface="Wingdings" panose="05000000000000000000" pitchFamily="2" charset="2"/>
                  <a:buChar char="§"/>
                </a:pPr>
                <a:r>
                  <a:rPr lang="zh-CN" altLang="en-US" dirty="0" smtClean="0"/>
                  <a:t>量纲：</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𝑠𝑒𝑐</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685503" y="1006711"/>
                <a:ext cx="6506497" cy="6446252"/>
              </a:xfrm>
              <a:prstGeom prst="rect">
                <a:avLst/>
              </a:prstGeom>
              <a:blipFill>
                <a:blip r:embed="rId3"/>
                <a:stretch>
                  <a:fillRect l="-656" t="-473" b="-1134"/>
                </a:stretch>
              </a:blipFill>
            </p:spPr>
            <p:txBody>
              <a:bodyPr/>
              <a:lstStyle/>
              <a:p>
                <a:r>
                  <a:rPr lang="en-US">
                    <a:noFill/>
                  </a:rPr>
                  <a:t> </a:t>
                </a:r>
              </a:p>
            </p:txBody>
          </p:sp>
        </mc:Fallback>
      </mc:AlternateContent>
    </p:spTree>
    <p:extLst>
      <p:ext uri="{BB962C8B-B14F-4D97-AF65-F5344CB8AC3E}">
        <p14:creationId xmlns:p14="http://schemas.microsoft.com/office/powerpoint/2010/main" val="18272339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endParaRPr lang="en-US" sz="2800" dirty="0"/>
          </a:p>
        </p:txBody>
      </p:sp>
      <mc:AlternateContent xmlns:mc="http://schemas.openxmlformats.org/markup-compatibility/2006" xmlns:a14="http://schemas.microsoft.com/office/drawing/2010/main">
        <mc:Choice Requires="a14">
          <p:sp>
            <p:nvSpPr>
              <p:cNvPr id="3" name="Rectangle 2"/>
              <p:cNvSpPr/>
              <p:nvPr/>
            </p:nvSpPr>
            <p:spPr>
              <a:xfrm>
                <a:off x="793463" y="803443"/>
                <a:ext cx="11439350" cy="2073003"/>
              </a:xfrm>
              <a:prstGeom prst="rect">
                <a:avLst/>
              </a:prstGeom>
            </p:spPr>
            <p:txBody>
              <a:bodyPr wrap="none">
                <a:spAutoFit/>
              </a:bodyPr>
              <a:lstStyle/>
              <a:p>
                <a:pPr marL="285750" indent="-285750">
                  <a:buFont typeface="Wingdings" panose="05000000000000000000" pitchFamily="2" charset="2"/>
                  <a:buChar char="§"/>
                </a:pPr>
                <a:r>
                  <a:rPr lang="zh-CN" altLang="en-US" dirty="0" smtClean="0"/>
                  <a:t>此小节处理面力之一：压力在速度微</a:t>
                </a:r>
                <a:r>
                  <a:rPr lang="zh-CN" altLang="en-US" dirty="0"/>
                  <a:t>元体各表面的冲</a:t>
                </a:r>
                <a:r>
                  <a:rPr lang="zh-CN" altLang="en-US" dirty="0" smtClean="0"/>
                  <a:t>量</a:t>
                </a:r>
                <a:endParaRPr lang="en-US" altLang="zh-CN"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𝑥</m:t>
                    </m:r>
                  </m:oMath>
                </a14:m>
                <a:r>
                  <a:rPr lang="zh-CN" altLang="en-US" dirty="0" smtClean="0"/>
                  <a:t>方向压力冲量：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altLang="zh-CN" b="0"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向压力冲量：</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altLang="zh-CN"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向压力冲量：</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𝑃</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𝑧</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altLang="zh-CN" dirty="0" smtClean="0"/>
              </a:p>
              <a:p>
                <a:pPr marL="285750" indent="-285750">
                  <a:buFont typeface="Wingdings" panose="05000000000000000000" pitchFamily="2" charset="2"/>
                  <a:buChar char="§"/>
                </a:pPr>
                <a:r>
                  <a:rPr lang="zh-CN" altLang="en-US" dirty="0">
                    <a:solidFill>
                      <a:srgbClr val="FF0000"/>
                    </a:solidFill>
                  </a:rPr>
                  <a:t>注</a:t>
                </a:r>
                <a:r>
                  <a:rPr lang="zh-CN" altLang="en-US" dirty="0" smtClean="0">
                    <a:solidFill>
                      <a:srgbClr val="FF0000"/>
                    </a:solidFill>
                  </a:rPr>
                  <a:t>意（</a:t>
                </a:r>
                <a:r>
                  <a:rPr lang="en-US" altLang="zh-CN" dirty="0" smtClean="0">
                    <a:solidFill>
                      <a:srgbClr val="FF0000"/>
                    </a:solidFill>
                  </a:rPr>
                  <a:t>1</a:t>
                </a:r>
                <a:r>
                  <a:rPr lang="zh-CN" altLang="en-US" dirty="0" smtClean="0">
                    <a:solidFill>
                      <a:srgbClr val="FF0000"/>
                    </a:solidFill>
                  </a:rPr>
                  <a:t>）：压力的方向与正应力方向总是相反；</a:t>
                </a:r>
                <a:endParaRPr lang="en-US" altLang="zh-CN" dirty="0" smtClean="0">
                  <a:solidFill>
                    <a:srgbClr val="FF0000"/>
                  </a:solidFill>
                </a:endParaRPr>
              </a:p>
              <a:p>
                <a:pPr marL="285750" indent="-285750">
                  <a:buFont typeface="Wingdings" panose="05000000000000000000" pitchFamily="2" charset="2"/>
                  <a:buChar char="§"/>
                </a:pPr>
                <a:r>
                  <a:rPr lang="zh-CN" altLang="en-US" dirty="0">
                    <a:solidFill>
                      <a:srgbClr val="FF0000"/>
                    </a:solidFill>
                  </a:rPr>
                  <a:t>注</a:t>
                </a:r>
                <a:r>
                  <a:rPr lang="zh-CN" altLang="en-US" dirty="0" smtClean="0">
                    <a:solidFill>
                      <a:srgbClr val="FF0000"/>
                    </a:solidFill>
                  </a:rPr>
                  <a:t>意（</a:t>
                </a:r>
                <a:r>
                  <a:rPr lang="en-US" altLang="zh-CN" dirty="0" smtClean="0">
                    <a:solidFill>
                      <a:srgbClr val="FF0000"/>
                    </a:solidFill>
                  </a:rPr>
                  <a:t>2</a:t>
                </a:r>
                <a:r>
                  <a:rPr lang="zh-CN" altLang="en-US" dirty="0" smtClean="0">
                    <a:solidFill>
                      <a:srgbClr val="FF0000"/>
                    </a:solidFill>
                  </a:rPr>
                  <a:t>）：在晶体运动区，作用在</a:t>
                </a:r>
                <a:r>
                  <a:rPr lang="zh-CN" altLang="en-US" dirty="0">
                    <a:solidFill>
                      <a:srgbClr val="FF0000"/>
                    </a:solidFill>
                  </a:rPr>
                  <a:t>速度</a:t>
                </a:r>
                <a:r>
                  <a:rPr lang="zh-CN" altLang="en-US" dirty="0" smtClean="0">
                    <a:solidFill>
                      <a:srgbClr val="FF0000"/>
                    </a:solidFill>
                  </a:rPr>
                  <a:t>微元体面上的压力与晶体体积分数无关，这与多孔介质区差别明显；</a:t>
                </a:r>
                <a:endParaRPr lang="en-US" altLang="zh-CN" dirty="0" smtClean="0">
                  <a:solidFill>
                    <a:srgbClr val="FF0000"/>
                  </a:solidFill>
                </a:endParaRPr>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𝑠𝑒𝑐</m:t>
                    </m:r>
                  </m:oMath>
                </a14:m>
                <a:endParaRPr lang="en-US" altLang="zh-CN" dirty="0" smtClean="0"/>
              </a:p>
            </p:txBody>
          </p:sp>
        </mc:Choice>
        <mc:Fallback xmlns="">
          <p:sp>
            <p:nvSpPr>
              <p:cNvPr id="3" name="Rectangle 2"/>
              <p:cNvSpPr>
                <a:spLocks noRot="1" noChangeAspect="1" noMove="1" noResize="1" noEditPoints="1" noAdjustHandles="1" noChangeArrowheads="1" noChangeShapeType="1" noTextEdit="1"/>
              </p:cNvSpPr>
              <p:nvPr/>
            </p:nvSpPr>
            <p:spPr>
              <a:xfrm>
                <a:off x="793463" y="803443"/>
                <a:ext cx="11439350" cy="2073003"/>
              </a:xfrm>
              <a:prstGeom prst="rect">
                <a:avLst/>
              </a:prstGeom>
              <a:blipFill>
                <a:blip r:embed="rId2"/>
                <a:stretch>
                  <a:fillRect l="-320" t="-8235" b="-3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96415" y="3218923"/>
                <a:ext cx="10279625" cy="212526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此小节处理体力冲量：达</a:t>
                </a:r>
                <a:r>
                  <a:rPr lang="zh-CN" altLang="en-US" dirty="0"/>
                  <a:t>西阻</a:t>
                </a:r>
                <a:r>
                  <a:rPr lang="zh-CN" altLang="en-US" dirty="0" smtClean="0"/>
                  <a:t>力</a:t>
                </a:r>
                <a:r>
                  <a:rPr lang="en-US" altLang="zh-CN" dirty="0" smtClean="0"/>
                  <a:t>=0</a:t>
                </a:r>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此小节处理体力重力：</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方向重力</a:t>
                </a:r>
                <a:r>
                  <a:rPr lang="zh-CN" altLang="en-US" dirty="0"/>
                  <a:t>冲</a:t>
                </a:r>
                <a:r>
                  <a:rPr lang="zh-CN" altLang="en-US" dirty="0" smtClean="0"/>
                  <a:t>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𝑡𝑔</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e>
                        </m:nary>
                      </m:e>
                    </m:d>
                  </m:oMath>
                </a14:m>
                <a:r>
                  <a:rPr lang="zh-CN" altLang="en-US" dirty="0" smtClean="0"/>
                  <a:t>（</a:t>
                </a:r>
                <a:r>
                  <a:rPr lang="zh-CN" altLang="en-US" dirty="0" smtClean="0">
                    <a:solidFill>
                      <a:srgbClr val="FF0000"/>
                    </a:solidFill>
                  </a:rPr>
                  <a:t>原文中式</a:t>
                </a:r>
                <a:r>
                  <a:rPr lang="en-US" altLang="zh-CN" dirty="0" smtClean="0">
                    <a:solidFill>
                      <a:srgbClr val="FF0000"/>
                    </a:solidFill>
                  </a:rPr>
                  <a:t>3-16VZG</a:t>
                </a:r>
                <a:r>
                  <a:rPr lang="zh-CN" altLang="en-US" dirty="0" smtClean="0">
                    <a:solidFill>
                      <a:srgbClr val="FF0000"/>
                    </a:solidFill>
                  </a:rPr>
                  <a:t>的负号表示重力与</a:t>
                </a:r>
                <a14:m>
                  <m:oMath xmlns:m="http://schemas.openxmlformats.org/officeDocument/2006/math">
                    <m:r>
                      <a:rPr lang="en-US" altLang="zh-CN" b="0" i="1" smtClean="0">
                        <a:solidFill>
                          <a:srgbClr val="FF0000"/>
                        </a:solidFill>
                        <a:latin typeface="Cambria Math" panose="02040503050406030204" pitchFamily="18" charset="0"/>
                      </a:rPr>
                      <m:t>𝑦</m:t>
                    </m:r>
                  </m:oMath>
                </a14:m>
                <a:r>
                  <a:rPr lang="zh-CN" altLang="en-US" dirty="0" smtClean="0">
                    <a:solidFill>
                      <a:srgbClr val="FF0000"/>
                    </a:solidFill>
                  </a:rPr>
                  <a:t>轴正方向相反</a:t>
                </a:r>
                <a:r>
                  <a:rPr lang="zh-CN" altLang="en-US" dirty="0" smtClean="0"/>
                  <a:t>）；</a:t>
                </a:r>
                <a:endParaRPr lang="en-US" altLang="zh-CN" dirty="0" smtClean="0"/>
              </a:p>
              <a:p>
                <a:pPr marL="285750" indent="-285750">
                  <a:buFont typeface="Wingdings" panose="05000000000000000000" pitchFamily="2" charset="2"/>
                  <a:buChar char="§"/>
                </a:pPr>
                <a:r>
                  <a:rPr lang="zh-CN" altLang="en-US" dirty="0" smtClean="0"/>
                  <a:t>对所有运动的晶体都要计算重力冲量并求和；</a:t>
                </a:r>
                <a:endParaRPr lang="en-US" altLang="zh-CN" dirty="0" smtClean="0"/>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𝑘𝑔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𝑠𝑒𝑐</m:t>
                        </m:r>
                      </m:den>
                    </m:f>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96415" y="3218923"/>
                <a:ext cx="10279625" cy="2125262"/>
              </a:xfrm>
              <a:prstGeom prst="rect">
                <a:avLst/>
              </a:prstGeom>
              <a:blipFill>
                <a:blip r:embed="rId3"/>
                <a:stretch>
                  <a:fillRect l="-415" t="-1433" r="-59" b="-860"/>
                </a:stretch>
              </a:blipFill>
            </p:spPr>
            <p:txBody>
              <a:bodyPr/>
              <a:lstStyle/>
              <a:p>
                <a:r>
                  <a:rPr lang="en-US">
                    <a:noFill/>
                  </a:rPr>
                  <a:t> </a:t>
                </a:r>
              </a:p>
            </p:txBody>
          </p:sp>
        </mc:Fallback>
      </mc:AlternateContent>
    </p:spTree>
    <p:extLst>
      <p:ext uri="{BB962C8B-B14F-4D97-AF65-F5344CB8AC3E}">
        <p14:creationId xmlns:p14="http://schemas.microsoft.com/office/powerpoint/2010/main" val="5911823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-X</a:t>
            </a:r>
            <a:r>
              <a:rPr lang="zh-CN" altLang="en-US" sz="2800" dirty="0" smtClean="0"/>
              <a:t>）</a:t>
            </a:r>
            <a:endParaRPr lang="en-US" sz="2800" dirty="0"/>
          </a:p>
        </p:txBody>
      </p:sp>
      <mc:AlternateContent xmlns:mc="http://schemas.openxmlformats.org/markup-compatibility/2006" xmlns:a14="http://schemas.microsoft.com/office/drawing/2010/main">
        <mc:Choice Requires="a14">
          <p:sp>
            <p:nvSpPr>
              <p:cNvPr id="2" name="TextBox 1"/>
              <p:cNvSpPr txBox="1"/>
              <p:nvPr/>
            </p:nvSpPr>
            <p:spPr>
              <a:xfrm>
                <a:off x="567559" y="1660635"/>
                <a:ext cx="10794124" cy="42712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Sub>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𝑥𝑥</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𝑥𝑥</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sub>
                          </m:sSub>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𝑦𝑥</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𝑦𝑥</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sub>
                          </m:sSub>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𝑧𝑥</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𝑧𝑥</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𝑃</m:t>
                          </m:r>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𝑥</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sub>
                          </m:sSub>
                        </m:e>
                      </m:d>
                      <m:r>
                        <a:rPr lang="en-US" b="0" i="1" smtClean="0">
                          <a:latin typeface="Cambria Math" panose="02040503050406030204" pitchFamily="18" charset="0"/>
                        </a:rPr>
                        <m:t>+0+0</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67559" y="1660635"/>
                <a:ext cx="10794124" cy="4271234"/>
              </a:xfrm>
              <a:prstGeom prst="rect">
                <a:avLst/>
              </a:prstGeom>
              <a:blipFill>
                <a:blip r:embed="rId2"/>
                <a:stretch>
                  <a:fillRect t="-3852"/>
                </a:stretch>
              </a:blipFill>
            </p:spPr>
            <p:txBody>
              <a:bodyPr/>
              <a:lstStyle/>
              <a:p>
                <a:r>
                  <a:rPr lang="en-US">
                    <a:noFill/>
                  </a:rPr>
                  <a:t> </a:t>
                </a:r>
              </a:p>
            </p:txBody>
          </p:sp>
        </mc:Fallback>
      </mc:AlternateContent>
      <p:sp>
        <p:nvSpPr>
          <p:cNvPr id="3" name="TextBox 2"/>
          <p:cNvSpPr txBox="1"/>
          <p:nvPr/>
        </p:nvSpPr>
        <p:spPr>
          <a:xfrm>
            <a:off x="567559" y="862707"/>
            <a:ext cx="3457904" cy="369332"/>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t>X</a:t>
            </a:r>
            <a:r>
              <a:rPr lang="zh-CN" altLang="en-US" dirty="0" smtClean="0"/>
              <a:t>方向动量守恒方程：</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-X</a:t>
            </a:r>
            <a:r>
              <a:rPr lang="zh-CN" altLang="en-US" sz="2800" dirty="0" smtClean="0"/>
              <a:t>）</a:t>
            </a:r>
            <a:endParaRPr lang="en-US" sz="2800" dirty="0"/>
          </a:p>
        </p:txBody>
      </p:sp>
      <mc:AlternateContent xmlns:mc="http://schemas.openxmlformats.org/markup-compatibility/2006" xmlns:a14="http://schemas.microsoft.com/office/drawing/2010/main">
        <mc:Choice Requires="a14">
          <p:sp>
            <p:nvSpPr>
              <p:cNvPr id="4" name="TextBox 3"/>
              <p:cNvSpPr txBox="1"/>
              <p:nvPr/>
            </p:nvSpPr>
            <p:spPr>
              <a:xfrm>
                <a:off x="777766" y="914400"/>
                <a:ext cx="9995337" cy="269657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上式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smtClean="0"/>
                  <a:t>并除以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smtClean="0"/>
                  <a:t>，得：</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r>
                            <a:rPr lang="en-US" b="0" i="1" smtClean="0">
                              <a:solidFill>
                                <a:srgbClr val="FF0000"/>
                              </a:solidFill>
                              <a:latin typeface="Cambria Math" panose="02040503050406030204" pitchFamily="18" charset="0"/>
                            </a:rPr>
                            <m:t>)</m:t>
                          </m:r>
                        </m:num>
                        <m:den>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r>
                        <a:rPr lang="en-US" b="0" i="1" smtClean="0">
                          <a:solidFill>
                            <a:srgbClr val="FF0000"/>
                          </a:solidFill>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𝑣𝑠𝑥</m:t>
                                      </m:r>
                                      <m:r>
                                        <a:rPr lang="en-US" b="0" i="1" smtClean="0">
                                          <a:solidFill>
                                            <a:srgbClr val="FF0000"/>
                                          </a:solidFill>
                                          <a:latin typeface="Cambria Math" panose="02040503050406030204" pitchFamily="18" charset="0"/>
                                        </a:rPr>
                                        <m:t>)</m:t>
                                      </m:r>
                                    </m:num>
                                    <m:den>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𝑣𝑥</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r>
                        <a:rPr lang="en-US" b="0" i="1" smtClean="0">
                          <a:latin typeface="Cambria Math" panose="02040503050406030204" pitchFamily="18" charset="0"/>
                        </a:rPr>
                        <m:t>+</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den>
                                  </m:f>
                                  <m:r>
                                    <a:rPr lang="en-US" b="0" i="1" smtClean="0">
                                      <a:solidFill>
                                        <a:schemeClr val="accent2"/>
                                      </a:solidFill>
                                      <a:latin typeface="Cambria Math" panose="02040503050406030204" pitchFamily="18" charset="0"/>
                                    </a:rPr>
                                    <m:t>+</m:t>
                                  </m:r>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den>
                                  </m:f>
                                  <m:r>
                                    <a:rPr lang="en-US" b="0" i="1" smtClean="0">
                                      <a:solidFill>
                                        <a:schemeClr val="accent2"/>
                                      </a:solidFill>
                                      <a:latin typeface="Cambria Math" panose="02040503050406030204" pitchFamily="18" charset="0"/>
                                    </a:rPr>
                                    <m:t>+</m:t>
                                  </m:r>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𝑣𝑠𝑥</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den>
                                  </m:f>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𝑥𝑥</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𝑦𝑥</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𝑧𝑥</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den>
                      </m:f>
                      <m:r>
                        <a:rPr lang="en-US" b="0" i="1" smtClean="0">
                          <a:latin typeface="Cambria Math" panose="02040503050406030204" pitchFamily="18" charset="0"/>
                        </a:rPr>
                        <m:t>−</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num>
                        <m:den>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den>
                      </m:f>
                      <m:r>
                        <a:rPr lang="en-US" b="0" i="1" smtClean="0">
                          <a:latin typeface="Cambria Math" panose="02040503050406030204" pitchFamily="18" charset="0"/>
                        </a:rPr>
                        <m:t>+0+0</m:t>
                      </m:r>
                    </m:oMath>
                  </m:oMathPara>
                </a14:m>
                <a:endParaRPr lang="en-US" b="0" dirty="0" smtClean="0"/>
              </a:p>
              <a:p>
                <a:endParaRPr lang="en-US" dirty="0" smtClean="0"/>
              </a:p>
              <a:p>
                <a:pPr marL="285750" indent="-285750">
                  <a:buFont typeface="Wingdings" panose="05000000000000000000" pitchFamily="2" charset="2"/>
                  <a:buChar char="§"/>
                </a:pPr>
                <a:r>
                  <a:rPr lang="zh-CN" altLang="en-US" dirty="0"/>
                  <a:t>第一</a:t>
                </a:r>
                <a:r>
                  <a:rPr lang="zh-CN" altLang="en-US" dirty="0" smtClean="0"/>
                  <a:t>个</a:t>
                </a:r>
                <a:r>
                  <a:rPr lang="en-US" altLang="zh-CN" dirty="0" smtClean="0"/>
                  <a:t>0</a:t>
                </a:r>
                <a:r>
                  <a:rPr lang="zh-CN" altLang="en-US" dirty="0" smtClean="0"/>
                  <a:t>表示</a:t>
                </a:r>
                <a:r>
                  <a:rPr lang="en-US" altLang="zh-CN" dirty="0" smtClean="0"/>
                  <a:t>x</a:t>
                </a:r>
                <a:r>
                  <a:rPr lang="zh-CN" altLang="en-US" dirty="0" smtClean="0"/>
                  <a:t>方向达西阻力，第二个</a:t>
                </a:r>
                <a:r>
                  <a:rPr lang="en-US" altLang="zh-CN" dirty="0" smtClean="0"/>
                  <a:t>0</a:t>
                </a:r>
                <a:r>
                  <a:rPr lang="zh-CN" altLang="en-US" dirty="0" smtClean="0"/>
                  <a:t>表示</a:t>
                </a:r>
                <a:r>
                  <a:rPr lang="en-US" altLang="zh-CN" dirty="0" smtClean="0"/>
                  <a:t>x</a:t>
                </a:r>
                <a:r>
                  <a:rPr lang="zh-CN" altLang="en-US" dirty="0" smtClean="0"/>
                  <a:t>方向重力；</a:t>
                </a:r>
                <a:endParaRPr lang="en-US" altLang="zh-CN" dirty="0" smtClean="0"/>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𝑘𝑔</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𝑠𝑒𝑐</m:t>
                            </m:r>
                          </m:e>
                          <m:sup>
                            <m:r>
                              <a:rPr lang="en-US" altLang="zh-CN" b="0" i="1" smtClean="0">
                                <a:latin typeface="Cambria Math" panose="02040503050406030204" pitchFamily="18" charset="0"/>
                              </a:rPr>
                              <m:t>2</m:t>
                            </m:r>
                          </m:sup>
                        </m:sSup>
                      </m:den>
                    </m:f>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77766" y="914400"/>
                <a:ext cx="9995337" cy="2696572"/>
              </a:xfrm>
              <a:prstGeom prst="rect">
                <a:avLst/>
              </a:prstGeom>
              <a:blipFill>
                <a:blip r:embed="rId2"/>
                <a:stretch>
                  <a:fillRect l="-427" t="-1131" b="-679"/>
                </a:stretch>
              </a:blipFill>
            </p:spPr>
            <p:txBody>
              <a:bodyPr/>
              <a:lstStyle/>
              <a:p>
                <a:r>
                  <a:rPr lang="en-US">
                    <a:noFill/>
                  </a:rPr>
                  <a:t> </a:t>
                </a:r>
              </a:p>
            </p:txBody>
          </p:sp>
        </mc:Fallback>
      </mc:AlternateContent>
    </p:spTree>
    <p:extLst>
      <p:ext uri="{BB962C8B-B14F-4D97-AF65-F5344CB8AC3E}">
        <p14:creationId xmlns:p14="http://schemas.microsoft.com/office/powerpoint/2010/main" val="2322205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-Y</a:t>
            </a:r>
            <a:r>
              <a:rPr lang="zh-CN" altLang="en-US" sz="2800" dirty="0" smtClean="0"/>
              <a:t>）</a:t>
            </a:r>
            <a:endParaRPr lang="en-US" sz="2800" dirty="0"/>
          </a:p>
        </p:txBody>
      </p:sp>
      <p:sp>
        <p:nvSpPr>
          <p:cNvPr id="3" name="TextBox 2"/>
          <p:cNvSpPr txBox="1"/>
          <p:nvPr/>
        </p:nvSpPr>
        <p:spPr>
          <a:xfrm>
            <a:off x="567559" y="862707"/>
            <a:ext cx="3457904" cy="369332"/>
          </a:xfrm>
          <a:prstGeom prst="rect">
            <a:avLst/>
          </a:prstGeom>
          <a:noFill/>
        </p:spPr>
        <p:txBody>
          <a:bodyPr wrap="square" rtlCol="0">
            <a:spAutoFit/>
          </a:bodyPr>
          <a:lstStyle/>
          <a:p>
            <a:pPr marL="285750" indent="-285750">
              <a:buFont typeface="Wingdings" panose="05000000000000000000" pitchFamily="2" charset="2"/>
              <a:buChar char="§"/>
            </a:pPr>
            <a:r>
              <a:rPr lang="en-US" altLang="zh-CN" dirty="0" smtClean="0"/>
              <a:t>Y</a:t>
            </a:r>
            <a:r>
              <a:rPr lang="zh-CN" altLang="en-US" dirty="0" smtClean="0"/>
              <a:t>方向动量守恒方程：</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714703" y="1450428"/>
                <a:ext cx="11109435" cy="45604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Sub>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𝑥𝑦</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𝑥𝑦</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sub>
                          </m:sSub>
                          <m:r>
                            <a:rPr lang="en-US" b="0" i="1" smtClean="0">
                              <a:solidFill>
                                <a:srgbClr val="00B0F0"/>
                              </a:solidFill>
                              <a:latin typeface="Cambria Math" panose="02040503050406030204" pitchFamily="18" charset="0"/>
                            </a:rPr>
                            <m:t> </m:t>
                          </m:r>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𝑦𝑦</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𝑦𝑦</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sub>
                          </m:sSub>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𝑧𝑦</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𝑧𝑦</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𝑃</m:t>
                          </m:r>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sub>
                          </m:sSub>
                        </m:e>
                      </m:d>
                      <m:r>
                        <a:rPr lang="en-US" b="0" i="1" smtClean="0">
                          <a:latin typeface="Cambria Math" panose="02040503050406030204" pitchFamily="18" charset="0"/>
                        </a:rPr>
                        <m:t>+0+</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𝑉</m:t>
                      </m:r>
                      <m:r>
                        <a:rPr lang="en-US" b="0" i="1" smtClean="0">
                          <a:solidFill>
                            <a:srgbClr val="0000FF"/>
                          </a:solidFill>
                          <a:latin typeface="Cambria Math" panose="02040503050406030204" pitchFamily="18" charset="0"/>
                        </a:rPr>
                        <m:t>∆</m:t>
                      </m:r>
                      <m:r>
                        <a:rPr lang="en-US" b="0" i="1" smtClean="0">
                          <a:solidFill>
                            <a:srgbClr val="0000FF"/>
                          </a:solidFill>
                          <a:latin typeface="Cambria Math" panose="02040503050406030204" pitchFamily="18" charset="0"/>
                        </a:rPr>
                        <m:t>𝑡</m:t>
                      </m:r>
                      <m:d>
                        <m:dPr>
                          <m:begChr m:val="["/>
                          <m:endChr m:val="]"/>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𝐿</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𝐿</m:t>
                              </m:r>
                            </m:sub>
                          </m:sSub>
                          <m:r>
                            <a:rPr lang="en-US" b="0" i="1" smtClean="0">
                              <a:solidFill>
                                <a:srgbClr val="0000FF"/>
                              </a:solidFill>
                              <a:latin typeface="Cambria Math" panose="02040503050406030204" pitchFamily="18" charset="0"/>
                            </a:rPr>
                            <m:t>+</m:t>
                          </m:r>
                          <m:nary>
                            <m:naryPr>
                              <m:chr m:val="∑"/>
                              <m:supHide m:val="on"/>
                              <m:ctrlPr>
                                <a:rPr lang="en-US" b="0" i="1" smtClean="0">
                                  <a:solidFill>
                                    <a:srgbClr val="0000FF"/>
                                  </a:solidFill>
                                  <a:latin typeface="Cambria Math" panose="02040503050406030204" pitchFamily="18" charset="0"/>
                                </a:rPr>
                              </m:ctrlPr>
                            </m:naryPr>
                            <m:sub>
                              <m:r>
                                <m:rPr>
                                  <m:brk m:alnAt="7"/>
                                </m:rPr>
                                <a:rPr lang="en-US" b="0" i="1" smtClean="0">
                                  <a:solidFill>
                                    <a:srgbClr val="0000FF"/>
                                  </a:solidFill>
                                  <a:latin typeface="Cambria Math" panose="02040503050406030204" pitchFamily="18" charset="0"/>
                                </a:rPr>
                                <m:t>𝑖</m:t>
                              </m:r>
                            </m:sub>
                            <m:sup/>
                            <m:e>
                              <m:sSub>
                                <m:sSubPr>
                                  <m:ctrlPr>
                                    <a:rPr lang="en-US" b="0" i="1" smtClean="0">
                                      <a:solidFill>
                                        <a:srgbClr val="0000FF"/>
                                      </a:solidFill>
                                      <a:latin typeface="Cambria Math" panose="02040503050406030204" pitchFamily="18" charset="0"/>
                                    </a:rPr>
                                  </m:ctrlPr>
                                </m:sSubPr>
                                <m:e>
                                  <m:d>
                                    <m:dPr>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𝑆</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𝑆</m:t>
                                          </m:r>
                                        </m:sub>
                                      </m:sSub>
                                    </m:e>
                                  </m:d>
                                </m:e>
                                <m:sub>
                                  <m:r>
                                    <a:rPr lang="en-US" b="0" i="1" smtClean="0">
                                      <a:solidFill>
                                        <a:srgbClr val="0000FF"/>
                                      </a:solidFill>
                                      <a:latin typeface="Cambria Math" panose="02040503050406030204" pitchFamily="18" charset="0"/>
                                    </a:rPr>
                                    <m:t>𝑖</m:t>
                                  </m:r>
                                </m:sub>
                              </m:sSub>
                            </m:e>
                          </m:nary>
                        </m:e>
                      </m:d>
                      <m:r>
                        <a:rPr lang="en-US" b="0" i="1" smtClean="0">
                          <a:solidFill>
                            <a:srgbClr val="0000FF"/>
                          </a:solidFill>
                          <a:latin typeface="Cambria Math" panose="02040503050406030204" pitchFamily="18" charset="0"/>
                        </a:rPr>
                        <m:t>𝑔</m:t>
                      </m:r>
                    </m:oMath>
                  </m:oMathPara>
                </a14:m>
                <a:endParaRPr lang="en-US" dirty="0">
                  <a:solidFill>
                    <a:srgbClr val="0000FF"/>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714703" y="1450428"/>
                <a:ext cx="11109435" cy="4560416"/>
              </a:xfrm>
              <a:prstGeom prst="rect">
                <a:avLst/>
              </a:prstGeom>
              <a:blipFill>
                <a:blip r:embed="rId2"/>
                <a:stretch>
                  <a:fillRect t="-3610" b="-9626"/>
                </a:stretch>
              </a:blipFill>
            </p:spPr>
            <p:txBody>
              <a:bodyPr/>
              <a:lstStyle/>
              <a:p>
                <a:r>
                  <a:rPr lang="en-US">
                    <a:noFill/>
                  </a:rPr>
                  <a:t> </a:t>
                </a:r>
              </a:p>
            </p:txBody>
          </p:sp>
        </mc:Fallback>
      </mc:AlternateContent>
    </p:spTree>
    <p:extLst>
      <p:ext uri="{BB962C8B-B14F-4D97-AF65-F5344CB8AC3E}">
        <p14:creationId xmlns:p14="http://schemas.microsoft.com/office/powerpoint/2010/main" val="1593321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-Y</a:t>
            </a:r>
            <a:r>
              <a:rPr lang="zh-CN" altLang="en-US" sz="2800" dirty="0" smtClean="0"/>
              <a:t>）</a:t>
            </a:r>
            <a:endParaRPr lang="en-US" sz="2800" dirty="0"/>
          </a:p>
        </p:txBody>
      </p:sp>
      <mc:AlternateContent xmlns:mc="http://schemas.openxmlformats.org/markup-compatibility/2006" xmlns:a14="http://schemas.microsoft.com/office/drawing/2010/main">
        <mc:Choice Requires="a14">
          <p:sp>
            <p:nvSpPr>
              <p:cNvPr id="4" name="TextBox 3"/>
              <p:cNvSpPr txBox="1"/>
              <p:nvPr/>
            </p:nvSpPr>
            <p:spPr>
              <a:xfrm>
                <a:off x="704193" y="924910"/>
                <a:ext cx="10794124" cy="343433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上式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oMath>
                </a14:m>
                <a:r>
                  <a:rPr lang="zh-CN" altLang="en-US" dirty="0" smtClean="0"/>
                  <a:t>，并除以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smtClean="0"/>
                  <a:t>，得：</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𝑣𝑦</m:t>
                          </m:r>
                          <m:r>
                            <a:rPr lang="en-US" b="0" i="1" smtClean="0">
                              <a:solidFill>
                                <a:srgbClr val="FF0000"/>
                              </a:solidFill>
                              <a:latin typeface="Cambria Math" panose="02040503050406030204" pitchFamily="18" charset="0"/>
                            </a:rPr>
                            <m:t>)</m:t>
                          </m:r>
                        </m:num>
                        <m:den>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r>
                        <a:rPr lang="en-US" b="0" i="1" smtClean="0">
                          <a:solidFill>
                            <a:srgbClr val="FF0000"/>
                          </a:solidFill>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𝑣𝑠𝑦</m:t>
                                      </m:r>
                                      <m:r>
                                        <a:rPr lang="en-US" b="0" i="1" smtClean="0">
                                          <a:solidFill>
                                            <a:srgbClr val="FF0000"/>
                                          </a:solidFill>
                                          <a:latin typeface="Cambria Math" panose="02040503050406030204" pitchFamily="18" charset="0"/>
                                        </a:rPr>
                                        <m:t>)</m:t>
                                      </m:r>
                                    </m:num>
                                    <m:den>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𝑣𝑦</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r>
                        <a:rPr lang="en-US" b="0" i="1" smtClean="0">
                          <a:latin typeface="Cambria Math" panose="02040503050406030204" pitchFamily="18" charset="0"/>
                        </a:rPr>
                        <m:t>+</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den>
                                  </m:f>
                                  <m:r>
                                    <a:rPr lang="en-US" b="0" i="1" smtClean="0">
                                      <a:solidFill>
                                        <a:schemeClr val="accent2"/>
                                      </a:solidFill>
                                      <a:latin typeface="Cambria Math" panose="02040503050406030204" pitchFamily="18" charset="0"/>
                                    </a:rPr>
                                    <m:t>+</m:t>
                                  </m:r>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den>
                                  </m:f>
                                  <m:r>
                                    <a:rPr lang="en-US" b="0" i="1" smtClean="0">
                                      <a:solidFill>
                                        <a:schemeClr val="accent2"/>
                                      </a:solidFill>
                                      <a:latin typeface="Cambria Math" panose="02040503050406030204" pitchFamily="18" charset="0"/>
                                    </a:rPr>
                                    <m:t>+</m:t>
                                  </m:r>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𝑣𝑠𝑦</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den>
                                  </m:f>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𝑥𝑦</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𝑦𝑦</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𝑧𝑦</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den>
                      </m:f>
                      <m:r>
                        <a:rPr lang="en-US" b="0" i="1" smtClean="0">
                          <a:latin typeface="Cambria Math" panose="02040503050406030204" pitchFamily="18" charset="0"/>
                        </a:rPr>
                        <m:t>−</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num>
                        <m:den>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den>
                      </m:f>
                      <m:r>
                        <a:rPr lang="en-US" b="0" i="1" smtClean="0">
                          <a:latin typeface="Cambria Math" panose="02040503050406030204" pitchFamily="18" charset="0"/>
                        </a:rPr>
                        <m:t>+0+</m:t>
                      </m:r>
                      <m:r>
                        <a:rPr lang="en-US" b="0" i="1" smtClean="0">
                          <a:solidFill>
                            <a:srgbClr val="0000FF"/>
                          </a:solidFill>
                          <a:latin typeface="Cambria Math" panose="02040503050406030204" pitchFamily="18" charset="0"/>
                        </a:rPr>
                        <m:t>𝑔</m:t>
                      </m:r>
                      <m:d>
                        <m:dPr>
                          <m:begChr m:val="["/>
                          <m:endChr m:val="]"/>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𝐿</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𝐿</m:t>
                              </m:r>
                            </m:sub>
                          </m:sSub>
                          <m:r>
                            <a:rPr lang="en-US" b="0" i="1" smtClean="0">
                              <a:solidFill>
                                <a:srgbClr val="0000FF"/>
                              </a:solidFill>
                              <a:latin typeface="Cambria Math" panose="02040503050406030204" pitchFamily="18" charset="0"/>
                            </a:rPr>
                            <m:t>+</m:t>
                          </m:r>
                          <m:nary>
                            <m:naryPr>
                              <m:chr m:val="∑"/>
                              <m:supHide m:val="on"/>
                              <m:ctrlPr>
                                <a:rPr lang="en-US" b="0" i="1" smtClean="0">
                                  <a:solidFill>
                                    <a:srgbClr val="0000FF"/>
                                  </a:solidFill>
                                  <a:latin typeface="Cambria Math" panose="02040503050406030204" pitchFamily="18" charset="0"/>
                                </a:rPr>
                              </m:ctrlPr>
                            </m:naryPr>
                            <m:sub>
                              <m:r>
                                <m:rPr>
                                  <m:brk m:alnAt="7"/>
                                </m:rPr>
                                <a:rPr lang="en-US" b="0" i="1" smtClean="0">
                                  <a:solidFill>
                                    <a:srgbClr val="0000FF"/>
                                  </a:solidFill>
                                  <a:latin typeface="Cambria Math" panose="02040503050406030204" pitchFamily="18" charset="0"/>
                                </a:rPr>
                                <m:t>𝑖</m:t>
                              </m:r>
                            </m:sub>
                            <m:sup/>
                            <m:e>
                              <m:sSub>
                                <m:sSubPr>
                                  <m:ctrlPr>
                                    <a:rPr lang="en-US" b="0" i="1" smtClean="0">
                                      <a:solidFill>
                                        <a:srgbClr val="0000FF"/>
                                      </a:solidFill>
                                      <a:latin typeface="Cambria Math" panose="02040503050406030204" pitchFamily="18" charset="0"/>
                                    </a:rPr>
                                  </m:ctrlPr>
                                </m:sSubPr>
                                <m:e>
                                  <m:d>
                                    <m:dPr>
                                      <m:ctrlPr>
                                        <a:rPr lang="en-US" b="0" i="1" smtClean="0">
                                          <a:solidFill>
                                            <a:srgbClr val="0000FF"/>
                                          </a:solidFill>
                                          <a:latin typeface="Cambria Math" panose="02040503050406030204" pitchFamily="18" charset="0"/>
                                        </a:rPr>
                                      </m:ctrlPr>
                                    </m:dPr>
                                    <m:e>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𝑓</m:t>
                                          </m:r>
                                        </m:e>
                                        <m:sub>
                                          <m:r>
                                            <a:rPr lang="en-US" b="0" i="1" smtClean="0">
                                              <a:solidFill>
                                                <a:srgbClr val="0000FF"/>
                                              </a:solidFill>
                                              <a:latin typeface="Cambria Math" panose="02040503050406030204" pitchFamily="18" charset="0"/>
                                            </a:rPr>
                                            <m:t>𝑆</m:t>
                                          </m:r>
                                        </m:sub>
                                      </m:sSub>
                                      <m:sSub>
                                        <m:sSubPr>
                                          <m:ctrlPr>
                                            <a:rPr lang="en-US" b="0" i="1" smtClean="0">
                                              <a:solidFill>
                                                <a:srgbClr val="0000FF"/>
                                              </a:solidFill>
                                              <a:latin typeface="Cambria Math" panose="02040503050406030204" pitchFamily="18" charset="0"/>
                                            </a:rPr>
                                          </m:ctrlPr>
                                        </m:sSubPr>
                                        <m:e>
                                          <m:r>
                                            <a:rPr lang="en-US" b="0" i="1" smtClean="0">
                                              <a:solidFill>
                                                <a:srgbClr val="0000FF"/>
                                              </a:solidFill>
                                              <a:latin typeface="Cambria Math" panose="02040503050406030204" pitchFamily="18" charset="0"/>
                                            </a:rPr>
                                            <m:t>𝜌</m:t>
                                          </m:r>
                                        </m:e>
                                        <m:sub>
                                          <m:r>
                                            <a:rPr lang="en-US" b="0" i="1" smtClean="0">
                                              <a:solidFill>
                                                <a:srgbClr val="0000FF"/>
                                              </a:solidFill>
                                              <a:latin typeface="Cambria Math" panose="02040503050406030204" pitchFamily="18" charset="0"/>
                                            </a:rPr>
                                            <m:t>𝑆</m:t>
                                          </m:r>
                                        </m:sub>
                                      </m:sSub>
                                    </m:e>
                                  </m:d>
                                </m:e>
                                <m:sub>
                                  <m:r>
                                    <a:rPr lang="en-US" b="0" i="1" smtClean="0">
                                      <a:solidFill>
                                        <a:srgbClr val="0000FF"/>
                                      </a:solidFill>
                                      <a:latin typeface="Cambria Math" panose="02040503050406030204" pitchFamily="18" charset="0"/>
                                    </a:rPr>
                                    <m:t>𝑖</m:t>
                                  </m:r>
                                </m:sub>
                              </m:sSub>
                            </m:e>
                          </m:nary>
                        </m:e>
                      </m:d>
                    </m:oMath>
                  </m:oMathPara>
                </a14:m>
                <a:endParaRPr lang="en-US" dirty="0" smtClean="0"/>
              </a:p>
              <a:p>
                <a:endParaRPr lang="en-US" dirty="0"/>
              </a:p>
              <a:p>
                <a:pPr marL="285750" indent="-285750">
                  <a:buFont typeface="Wingdings" panose="05000000000000000000" pitchFamily="2" charset="2"/>
                  <a:buChar char="§"/>
                </a:pPr>
                <a:r>
                  <a:rPr lang="zh-CN" altLang="en-US" dirty="0"/>
                  <a:t>第一个</a:t>
                </a:r>
                <a:r>
                  <a:rPr lang="en-US" altLang="zh-CN" dirty="0"/>
                  <a:t>0</a:t>
                </a:r>
                <a:r>
                  <a:rPr lang="zh-CN" altLang="en-US" dirty="0"/>
                  <a:t>表</a:t>
                </a:r>
                <a:r>
                  <a:rPr lang="zh-CN" altLang="en-US" dirty="0" smtClean="0"/>
                  <a:t>示</a:t>
                </a:r>
                <a:r>
                  <a:rPr lang="en-US" altLang="zh-CN" dirty="0"/>
                  <a:t>y</a:t>
                </a:r>
                <a:r>
                  <a:rPr lang="zh-CN" altLang="en-US" dirty="0" smtClean="0"/>
                  <a:t>方</a:t>
                </a:r>
                <a:r>
                  <a:rPr lang="zh-CN" altLang="en-US" dirty="0"/>
                  <a:t>向达西阻</a:t>
                </a:r>
                <a:r>
                  <a:rPr lang="zh-CN" altLang="en-US" dirty="0" smtClean="0"/>
                  <a:t>力；</a:t>
                </a:r>
                <a:endParaRPr lang="en-US" altLang="zh-CN" dirty="0"/>
              </a:p>
              <a:p>
                <a:pPr marL="285750" indent="-285750">
                  <a:buFont typeface="Wingdings" panose="05000000000000000000" pitchFamily="2" charset="2"/>
                  <a:buChar char="§"/>
                </a:pPr>
                <a:r>
                  <a:rPr lang="zh-CN" altLang="en-US" dirty="0" smtClean="0"/>
                  <a:t>量纲：</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𝑘𝑔</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𝑠𝑒𝑐</m:t>
                            </m:r>
                          </m:e>
                          <m:sup>
                            <m:r>
                              <a:rPr lang="en-US" altLang="zh-CN" b="0" i="1" smtClean="0">
                                <a:latin typeface="Cambria Math" panose="02040503050406030204" pitchFamily="18" charset="0"/>
                              </a:rPr>
                              <m:t>2</m:t>
                            </m:r>
                          </m:sup>
                        </m:sSup>
                      </m:den>
                    </m:f>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04193" y="924910"/>
                <a:ext cx="10794124" cy="3434338"/>
              </a:xfrm>
              <a:prstGeom prst="rect">
                <a:avLst/>
              </a:prstGeom>
              <a:blipFill>
                <a:blip r:embed="rId2"/>
                <a:stretch>
                  <a:fillRect l="-395" t="-1066" b="-355"/>
                </a:stretch>
              </a:blipFill>
            </p:spPr>
            <p:txBody>
              <a:bodyPr/>
              <a:lstStyle/>
              <a:p>
                <a:r>
                  <a:rPr lang="en-US">
                    <a:noFill/>
                  </a:rPr>
                  <a:t> </a:t>
                </a:r>
              </a:p>
            </p:txBody>
          </p:sp>
        </mc:Fallback>
      </mc:AlternateContent>
    </p:spTree>
    <p:extLst>
      <p:ext uri="{BB962C8B-B14F-4D97-AF65-F5344CB8AC3E}">
        <p14:creationId xmlns:p14="http://schemas.microsoft.com/office/powerpoint/2010/main" val="658121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7559" y="862707"/>
            <a:ext cx="3457904" cy="369332"/>
          </a:xfrm>
          <a:prstGeom prst="rect">
            <a:avLst/>
          </a:prstGeom>
          <a:noFill/>
        </p:spPr>
        <p:txBody>
          <a:bodyPr wrap="square" rtlCol="0">
            <a:spAutoFit/>
          </a:bodyPr>
          <a:lstStyle/>
          <a:p>
            <a:pPr marL="285750" indent="-285750">
              <a:buFont typeface="Wingdings" panose="05000000000000000000" pitchFamily="2" charset="2"/>
              <a:buChar char="§"/>
            </a:pPr>
            <a:r>
              <a:rPr lang="en-US" altLang="zh-CN" dirty="0"/>
              <a:t>Z</a:t>
            </a:r>
            <a:r>
              <a:rPr lang="zh-CN" altLang="en-US" dirty="0" smtClean="0"/>
              <a:t>方向动量守恒方程：</a:t>
            </a:r>
            <a:endParaRPr lang="en-US" dirty="0"/>
          </a:p>
        </p:txBody>
      </p:sp>
      <p:sp>
        <p:nvSpPr>
          <p:cNvPr id="3" name="TextBox 2"/>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-Z</a:t>
            </a:r>
            <a:r>
              <a:rPr lang="zh-CN" altLang="en-US" sz="2800" dirty="0" smtClean="0"/>
              <a:t>）</a:t>
            </a:r>
            <a:endParaRPr lang="en-US" sz="2800" dirty="0"/>
          </a:p>
        </p:txBody>
      </p:sp>
      <mc:AlternateContent xmlns:mc="http://schemas.openxmlformats.org/markup-compatibility/2006" xmlns:a14="http://schemas.microsoft.com/office/drawing/2010/main">
        <mc:Choice Requires="a14">
          <p:sp>
            <p:nvSpPr>
              <p:cNvPr id="4" name="TextBox 3"/>
              <p:cNvSpPr txBox="1"/>
              <p:nvPr/>
            </p:nvSpPr>
            <p:spPr>
              <a:xfrm>
                <a:off x="767255" y="1387366"/>
                <a:ext cx="10867697" cy="43452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𝑣𝑧</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𝑣𝑧</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𝑉</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𝑣𝑠𝑧</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sup>
                                  </m:sSup>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𝑣𝑠𝑧</m:t>
                                      </m:r>
                                    </m:e>
                                  </m:d>
                                  <m:sSup>
                                    <m:sSupPr>
                                      <m:ctrlPr>
                                        <a:rPr lang="en-US" b="0" i="1" smtClean="0">
                                          <a:solidFill>
                                            <a:srgbClr val="FF0000"/>
                                          </a:solidFill>
                                          <a:latin typeface="Cambria Math" panose="02040503050406030204" pitchFamily="18" charset="0"/>
                                        </a:rPr>
                                      </m:ctrlPr>
                                    </m:sSupPr>
                                    <m:e>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m:t>
                                          </m:r>
                                        </m:e>
                                      </m:d>
                                    </m:e>
                                    <m:sup>
                                      <m:r>
                                        <a:rPr lang="en-US" b="0" i="1" smtClean="0">
                                          <a:solidFill>
                                            <a:srgbClr val="FF0000"/>
                                          </a:solidFill>
                                          <a:latin typeface="Cambria Math" panose="02040503050406030204" pitchFamily="18" charset="0"/>
                                        </a:rPr>
                                        <m:t>𝑡</m:t>
                                      </m:r>
                                    </m:sup>
                                  </m:sSup>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𝑥</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𝑦</m:t>
                              </m:r>
                            </m:sub>
                          </m:sSub>
                        </m:e>
                      </m:d>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𝑡</m:t>
                      </m:r>
                      <m:d>
                        <m:dPr>
                          <m:begChr m:val="{"/>
                          <m:endChr m:val="}"/>
                          <m:ctrlPr>
                            <a:rPr lang="en-US" b="0" i="1" smtClean="0">
                              <a:solidFill>
                                <a:srgbClr val="00B050"/>
                              </a:solidFill>
                              <a:latin typeface="Cambria Math" panose="02040503050406030204" pitchFamily="18" charset="0"/>
                            </a:rPr>
                          </m:ctrlPr>
                        </m:dPr>
                        <m:e>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sub>
                          </m:sSub>
                          <m:r>
                            <a:rPr lang="en-US" b="0" i="1" smtClean="0">
                              <a:solidFill>
                                <a:srgbClr val="00B050"/>
                              </a:solidFill>
                              <a:latin typeface="Cambria Math" panose="02040503050406030204" pitchFamily="18" charset="0"/>
                            </a:rPr>
                            <m:t>−</m:t>
                          </m:r>
                          <m:d>
                            <m:dPr>
                              <m:begChr m:val="["/>
                              <m:endChr m:val="]"/>
                              <m:ctrlPr>
                                <a:rPr lang="en-US" b="0" i="1" smtClean="0">
                                  <a:solidFill>
                                    <a:srgbClr val="00B050"/>
                                  </a:solidFill>
                                  <a:latin typeface="Cambria Math" panose="02040503050406030204" pitchFamily="18" charset="0"/>
                                </a:rPr>
                              </m:ctrlPr>
                            </m:dPr>
                            <m:e>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e>
                          </m:d>
                          <m:sSub>
                            <m:sSubPr>
                              <m:ctrlPr>
                                <a:rPr lang="en-US" b="0" i="1" smtClean="0">
                                  <a:solidFill>
                                    <a:srgbClr val="00B050"/>
                                  </a:solidFill>
                                  <a:latin typeface="Cambria Math" panose="02040503050406030204" pitchFamily="18" charset="0"/>
                                </a:rPr>
                              </m:ctrlPr>
                            </m:sSubPr>
                            <m:e>
                              <m:d>
                                <m:dPr>
                                  <m:begChr m:val=""/>
                                  <m:endChr m:val="|"/>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m:t>
                                  </m:r>
                                </m:e>
                              </m:d>
                            </m:e>
                            <m:sub>
                              <m:r>
                                <a:rPr lang="en-US" b="0" i="1" smtClean="0">
                                  <a:solidFill>
                                    <a:srgbClr val="00B05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𝑥</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𝑦</m:t>
                                      </m:r>
                                    </m:sub>
                                  </m:sSub>
                                </m:e>
                              </m:d>
                            </m:e>
                            <m:sub>
                              <m:r>
                                <a:rPr lang="en-US" b="0" i="1" smtClean="0">
                                  <a:solidFill>
                                    <a:schemeClr val="accent2"/>
                                  </a:solidFill>
                                  <a:latin typeface="Cambria Math" panose="02040503050406030204" pitchFamily="18" charset="0"/>
                                </a:rPr>
                                <m:t>𝑖</m:t>
                              </m:r>
                            </m:sub>
                          </m:sSub>
                        </m:e>
                      </m:nary>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𝑡</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sub>
                                  </m:sSub>
                                  <m:r>
                                    <a:rPr lang="en-US" b="0" i="1" smtClean="0">
                                      <a:solidFill>
                                        <a:schemeClr val="accent2"/>
                                      </a:solidFill>
                                      <a:latin typeface="Cambria Math" panose="02040503050406030204" pitchFamily="18" charset="0"/>
                                    </a:rPr>
                                    <m:t>−</m:t>
                                  </m:r>
                                  <m:d>
                                    <m:dPr>
                                      <m:begChr m:val="["/>
                                      <m:endChr m:val="]"/>
                                      <m:ctrlPr>
                                        <a:rPr lang="en-US" b="0" i="1" smtClean="0">
                                          <a:solidFill>
                                            <a:schemeClr val="accent2"/>
                                          </a:solidFill>
                                          <a:latin typeface="Cambria Math" panose="02040503050406030204" pitchFamily="18" charset="0"/>
                                        </a:rPr>
                                      </m:ctrlPr>
                                    </m:dPr>
                                    <m:e>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e>
                                  </m:d>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m:t>
                                          </m:r>
                                        </m:e>
                                      </m:d>
                                    </m:e>
                                    <m:sub>
                                      <m:r>
                                        <a:rPr lang="en-US" b="0" i="1" smtClean="0">
                                          <a:solidFill>
                                            <a:schemeClr val="accent2"/>
                                          </a:solidFill>
                                          <a:latin typeface="Cambria Math" panose="02040503050406030204" pitchFamily="18" charset="0"/>
                                        </a:rPr>
                                        <m:t>𝑧</m:t>
                                      </m:r>
                                    </m:sub>
                                  </m:sSub>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𝑥𝑧</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𝑥𝑧</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𝑥</m:t>
                              </m:r>
                            </m:sub>
                          </m:sSub>
                        </m:e>
                      </m:d>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𝑦𝑧</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𝑦𝑧</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𝑦</m:t>
                              </m:r>
                            </m:sub>
                          </m:sSub>
                        </m:e>
                      </m:d>
                      <m:r>
                        <a:rPr lang="en-US" b="0" i="0"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d>
                        <m:dPr>
                          <m:ctrlPr>
                            <a:rPr lang="en-US" b="0" i="1" smtClean="0">
                              <a:solidFill>
                                <a:srgbClr val="00B0F0"/>
                              </a:solidFill>
                              <a:latin typeface="Cambria Math" panose="02040503050406030204" pitchFamily="18" charset="0"/>
                            </a:rPr>
                          </m:ctrlPr>
                        </m:dPr>
                        <m:e>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𝑧𝑧</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sub>
                          </m:sSub>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𝑧𝑧</m:t>
                              </m:r>
                            </m:sub>
                          </m:sSub>
                          <m:sSub>
                            <m:sSubPr>
                              <m:ctrlPr>
                                <a:rPr lang="en-US" b="0" i="1" smtClean="0">
                                  <a:solidFill>
                                    <a:srgbClr val="00B0F0"/>
                                  </a:solidFill>
                                  <a:latin typeface="Cambria Math" panose="02040503050406030204" pitchFamily="18" charset="0"/>
                                </a:rPr>
                              </m:ctrlPr>
                            </m:sSubPr>
                            <m:e>
                              <m:d>
                                <m:dPr>
                                  <m:begChr m:val=""/>
                                  <m:endChr m:val="|"/>
                                  <m:ctrlPr>
                                    <a:rPr lang="en-US" b="0" i="1" smtClean="0">
                                      <a:solidFill>
                                        <a:srgbClr val="00B0F0"/>
                                      </a:solidFill>
                                      <a:latin typeface="Cambria Math" panose="02040503050406030204" pitchFamily="18" charset="0"/>
                                    </a:rPr>
                                  </m:ctrlPr>
                                </m:dPr>
                                <m:e>
                                  <m:r>
                                    <a:rPr lang="en-US" b="0" i="1" smtClean="0">
                                      <a:solidFill>
                                        <a:srgbClr val="00B0F0"/>
                                      </a:solidFill>
                                      <a:latin typeface="Cambria Math" panose="02040503050406030204" pitchFamily="18" charset="0"/>
                                    </a:rPr>
                                    <m:t>​</m:t>
                                  </m:r>
                                </m:e>
                              </m:d>
                            </m:e>
                            <m:sub>
                              <m:r>
                                <a:rPr lang="en-US" b="0" i="1" smtClean="0">
                                  <a:solidFill>
                                    <a:srgbClr val="00B0F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𝑡</m:t>
                      </m:r>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𝑃</m:t>
                          </m:r>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𝑧</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sSub>
                            <m:sSubPr>
                              <m:ctrlPr>
                                <a:rPr lang="en-US" b="0" i="1" smtClean="0">
                                  <a:solidFill>
                                    <a:srgbClr val="7030A0"/>
                                  </a:solidFill>
                                  <a:latin typeface="Cambria Math" panose="02040503050406030204" pitchFamily="18" charset="0"/>
                                </a:rPr>
                              </m:ctrlPr>
                            </m:sSubPr>
                            <m:e>
                              <m:d>
                                <m:dPr>
                                  <m:begChr m:val=""/>
                                  <m:endChr m:val="|"/>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m:t>
                                  </m:r>
                                </m:e>
                              </m:d>
                            </m:e>
                            <m:sub>
                              <m:r>
                                <a:rPr lang="en-US" b="0" i="1" smtClean="0">
                                  <a:solidFill>
                                    <a:srgbClr val="7030A0"/>
                                  </a:solidFill>
                                  <a:latin typeface="Cambria Math" panose="02040503050406030204" pitchFamily="18" charset="0"/>
                                </a:rPr>
                                <m:t>𝑧</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sub>
                          </m:sSub>
                        </m:e>
                      </m:d>
                      <m:r>
                        <a:rPr lang="en-US" b="0" i="1" smtClean="0">
                          <a:latin typeface="Cambria Math" panose="02040503050406030204" pitchFamily="18" charset="0"/>
                        </a:rPr>
                        <m:t>+0+0</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67255" y="1387366"/>
                <a:ext cx="10867697" cy="4345292"/>
              </a:xfrm>
              <a:prstGeom prst="rect">
                <a:avLst/>
              </a:prstGeom>
              <a:blipFill>
                <a:blip r:embed="rId2"/>
                <a:stretch>
                  <a:fillRect t="-3792"/>
                </a:stretch>
              </a:blipFill>
            </p:spPr>
            <p:txBody>
              <a:bodyPr/>
              <a:lstStyle/>
              <a:p>
                <a:r>
                  <a:rPr lang="en-US">
                    <a:noFill/>
                  </a:rPr>
                  <a:t> </a:t>
                </a:r>
              </a:p>
            </p:txBody>
          </p:sp>
        </mc:Fallback>
      </mc:AlternateContent>
    </p:spTree>
    <p:extLst>
      <p:ext uri="{BB962C8B-B14F-4D97-AF65-F5344CB8AC3E}">
        <p14:creationId xmlns:p14="http://schemas.microsoft.com/office/powerpoint/2010/main" val="2376317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守恒方程（运动区</a:t>
            </a:r>
            <a:r>
              <a:rPr lang="en-US" altLang="zh-CN" sz="2800" dirty="0" smtClean="0"/>
              <a:t>-Z</a:t>
            </a:r>
            <a:r>
              <a:rPr lang="zh-CN" altLang="en-US" sz="2800" dirty="0" smtClean="0"/>
              <a:t>）</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67559" y="924910"/>
                <a:ext cx="10447282" cy="297357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上式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→0</m:t>
                    </m:r>
                  </m:oMath>
                </a14:m>
                <a:r>
                  <a:rPr lang="zh-CN" altLang="en-US" dirty="0" smtClean="0"/>
                  <a:t>，并除以</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oMath>
                </a14:m>
                <a:r>
                  <a:rPr lang="zh-CN" altLang="en-US" dirty="0" smtClean="0"/>
                  <a:t>，得：</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𝑣𝑧</m:t>
                          </m:r>
                          <m:r>
                            <a:rPr lang="en-US" b="0" i="1" smtClean="0">
                              <a:solidFill>
                                <a:srgbClr val="FF0000"/>
                              </a:solidFill>
                              <a:latin typeface="Cambria Math" panose="02040503050406030204" pitchFamily="18" charset="0"/>
                            </a:rPr>
                            <m:t>)</m:t>
                          </m:r>
                        </m:num>
                        <m:den>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r>
                        <a:rPr lang="en-US" b="0" i="1" smtClean="0">
                          <a:solidFill>
                            <a:srgbClr val="FF0000"/>
                          </a:solidFill>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begChr m:val="["/>
                                  <m:endChr m:val="]"/>
                                  <m:ctrlPr>
                                    <a:rPr lang="en-US" b="0" i="1" smtClean="0">
                                      <a:solidFill>
                                        <a:srgbClr val="FF0000"/>
                                      </a:solidFill>
                                      <a:latin typeface="Cambria Math" panose="02040503050406030204" pitchFamily="18" charset="0"/>
                                    </a:rPr>
                                  </m:ctrlPr>
                                </m:dPr>
                                <m:e>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𝑣𝑠𝑧</m:t>
                                      </m:r>
                                      <m:r>
                                        <a:rPr lang="en-US" b="0" i="1" smtClean="0">
                                          <a:solidFill>
                                            <a:srgbClr val="FF0000"/>
                                          </a:solidFill>
                                          <a:latin typeface="Cambria Math" panose="02040503050406030204" pitchFamily="18" charset="0"/>
                                        </a:rPr>
                                        <m:t>)</m:t>
                                      </m:r>
                                    </m:num>
                                    <m:den>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e>
                              </m:d>
                            </m:e>
                            <m:sub>
                              <m:r>
                                <a:rPr lang="en-US" b="0" i="1" smtClean="0">
                                  <a:solidFill>
                                    <a:srgbClr val="FF0000"/>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𝑣𝑥</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𝑣𝑦</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m:t>
                          </m:r>
                          <m:d>
                            <m:dPr>
                              <m:ctrlPr>
                                <a:rPr lang="en-US" b="0" i="1" smtClean="0">
                                  <a:solidFill>
                                    <a:srgbClr val="00B050"/>
                                  </a:solidFill>
                                  <a:latin typeface="Cambria Math" panose="02040503050406030204" pitchFamily="18" charset="0"/>
                                </a:rPr>
                              </m:ctrlPr>
                            </m:dPr>
                            <m:e>
                              <m:r>
                                <a:rPr lang="en-US" b="0" i="1" smtClean="0">
                                  <a:solidFill>
                                    <a:srgbClr val="00B050"/>
                                  </a:solidFill>
                                  <a:latin typeface="Cambria Math" panose="02040503050406030204" pitchFamily="18" charset="0"/>
                                </a:rPr>
                                <m:t>𝑣𝑧</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𝑓</m:t>
                                  </m:r>
                                </m:e>
                                <m:sub>
                                  <m:r>
                                    <a:rPr lang="en-US" b="0" i="1" smtClean="0">
                                      <a:solidFill>
                                        <a:srgbClr val="00B050"/>
                                      </a:solidFill>
                                      <a:latin typeface="Cambria Math" panose="02040503050406030204" pitchFamily="18" charset="0"/>
                                    </a:rPr>
                                    <m:t>𝐿</m:t>
                                  </m:r>
                                </m:sub>
                              </m:sSub>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𝜌</m:t>
                                  </m:r>
                                </m:e>
                                <m:sub>
                                  <m:r>
                                    <a:rPr lang="en-US" b="0" i="1" smtClean="0">
                                      <a:solidFill>
                                        <a:srgbClr val="00B050"/>
                                      </a:solidFill>
                                      <a:latin typeface="Cambria Math" panose="02040503050406030204" pitchFamily="18" charset="0"/>
                                    </a:rPr>
                                    <m:t>𝐿</m:t>
                                  </m:r>
                                </m:sub>
                              </m:sSub>
                            </m:e>
                          </m:d>
                          <m:r>
                            <a:rPr lang="en-US" b="0" i="1" smtClean="0">
                              <a:solidFill>
                                <a:srgbClr val="00B050"/>
                              </a:solidFill>
                              <a:latin typeface="Cambria Math" panose="02040503050406030204" pitchFamily="18" charset="0"/>
                            </a:rPr>
                            <m:t>𝑣𝑧</m:t>
                          </m:r>
                          <m:r>
                            <a:rPr lang="en-US" b="0" i="1" smtClean="0">
                              <a:solidFill>
                                <a:srgbClr val="00B050"/>
                              </a:solidFill>
                              <a:latin typeface="Cambria Math" panose="02040503050406030204" pitchFamily="18" charset="0"/>
                            </a:rPr>
                            <m:t>]</m:t>
                          </m:r>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r>
                        <a:rPr lang="en-US" b="0" i="1" smtClean="0">
                          <a:latin typeface="Cambria Math" panose="02040503050406030204" pitchFamily="18" charset="0"/>
                        </a:rPr>
                        <m:t>+</m:t>
                      </m:r>
                      <m:nary>
                        <m:naryPr>
                          <m:chr m:val="∑"/>
                          <m:supHide m:val="on"/>
                          <m:ctrlPr>
                            <a:rPr lang="en-US" b="0" i="1" smtClean="0">
                              <a:solidFill>
                                <a:schemeClr val="accent2"/>
                              </a:solidFill>
                              <a:latin typeface="Cambria Math" panose="02040503050406030204" pitchFamily="18" charset="0"/>
                            </a:rPr>
                          </m:ctrlPr>
                        </m:naryPr>
                        <m:sub>
                          <m:r>
                            <m:rPr>
                              <m:brk m:alnAt="7"/>
                            </m:rPr>
                            <a:rPr lang="en-US" b="0" i="1" smtClean="0">
                              <a:solidFill>
                                <a:schemeClr val="accent2"/>
                              </a:solidFill>
                              <a:latin typeface="Cambria Math" panose="02040503050406030204" pitchFamily="18" charset="0"/>
                            </a:rPr>
                            <m:t>𝑖</m:t>
                          </m:r>
                        </m:sub>
                        <m:sup/>
                        <m:e>
                          <m:sSub>
                            <m:sSubPr>
                              <m:ctrlPr>
                                <a:rPr lang="en-US" b="0" i="1" smtClean="0">
                                  <a:solidFill>
                                    <a:schemeClr val="accent2"/>
                                  </a:solidFill>
                                  <a:latin typeface="Cambria Math" panose="02040503050406030204" pitchFamily="18" charset="0"/>
                                </a:rPr>
                              </m:ctrlPr>
                            </m:sSubPr>
                            <m:e>
                              <m:d>
                                <m:dPr>
                                  <m:begChr m:val="{"/>
                                  <m:endChr m:val="}"/>
                                  <m:ctrlPr>
                                    <a:rPr lang="en-US" b="0" i="1" smtClean="0">
                                      <a:solidFill>
                                        <a:schemeClr val="accent2"/>
                                      </a:solidFill>
                                      <a:latin typeface="Cambria Math" panose="02040503050406030204" pitchFamily="18" charset="0"/>
                                    </a:rPr>
                                  </m:ctrlPr>
                                </m:dPr>
                                <m:e>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𝑣𝑠𝑥</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𝑥</m:t>
                                      </m:r>
                                    </m:den>
                                  </m:f>
                                  <m:r>
                                    <a:rPr lang="en-US" b="0" i="1" smtClean="0">
                                      <a:solidFill>
                                        <a:schemeClr val="accent2"/>
                                      </a:solidFill>
                                      <a:latin typeface="Cambria Math" panose="02040503050406030204" pitchFamily="18" charset="0"/>
                                    </a:rPr>
                                    <m:t>+</m:t>
                                  </m:r>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𝑣𝑠𝑦</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𝑦</m:t>
                                      </m:r>
                                    </m:den>
                                  </m:f>
                                  <m:r>
                                    <a:rPr lang="en-US" b="0" i="1" smtClean="0">
                                      <a:solidFill>
                                        <a:schemeClr val="accent2"/>
                                      </a:solidFill>
                                      <a:latin typeface="Cambria Math" panose="02040503050406030204" pitchFamily="18" charset="0"/>
                                    </a:rPr>
                                    <m:t>+</m:t>
                                  </m:r>
                                  <m:f>
                                    <m:fPr>
                                      <m:ctrlPr>
                                        <a:rPr lang="en-US" b="0" i="1" smtClean="0">
                                          <a:solidFill>
                                            <a:schemeClr val="accent2"/>
                                          </a:solidFill>
                                          <a:latin typeface="Cambria Math" panose="02040503050406030204" pitchFamily="18" charset="0"/>
                                        </a:rPr>
                                      </m:ctrlPr>
                                    </m:fPr>
                                    <m:num>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𝑣𝑠𝑧</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𝑓</m:t>
                                              </m:r>
                                            </m:e>
                                            <m:sub>
                                              <m:r>
                                                <a:rPr lang="en-US" b="0" i="1" smtClean="0">
                                                  <a:solidFill>
                                                    <a:schemeClr val="accent2"/>
                                                  </a:solidFill>
                                                  <a:latin typeface="Cambria Math" panose="02040503050406030204" pitchFamily="18" charset="0"/>
                                                </a:rPr>
                                                <m:t>𝑆</m:t>
                                              </m:r>
                                            </m:sub>
                                          </m:sSub>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𝜌</m:t>
                                              </m:r>
                                            </m:e>
                                            <m:sub>
                                              <m:r>
                                                <a:rPr lang="en-US" b="0" i="1" smtClean="0">
                                                  <a:solidFill>
                                                    <a:schemeClr val="accent2"/>
                                                  </a:solidFill>
                                                  <a:latin typeface="Cambria Math" panose="02040503050406030204" pitchFamily="18" charset="0"/>
                                                </a:rPr>
                                                <m:t>𝑆</m:t>
                                              </m:r>
                                            </m:sub>
                                          </m:sSub>
                                        </m:e>
                                      </m:d>
                                      <m:r>
                                        <a:rPr lang="en-US" b="0" i="1" smtClean="0">
                                          <a:solidFill>
                                            <a:schemeClr val="accent2"/>
                                          </a:solidFill>
                                          <a:latin typeface="Cambria Math" panose="02040503050406030204" pitchFamily="18" charset="0"/>
                                        </a:rPr>
                                        <m:t>𝑣𝑠𝑧</m:t>
                                      </m:r>
                                      <m:r>
                                        <a:rPr lang="en-US" b="0" i="1" smtClean="0">
                                          <a:solidFill>
                                            <a:schemeClr val="accent2"/>
                                          </a:solidFill>
                                          <a:latin typeface="Cambria Math" panose="02040503050406030204" pitchFamily="18" charset="0"/>
                                        </a:rPr>
                                        <m:t>]</m:t>
                                      </m:r>
                                    </m:num>
                                    <m:den>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𝑧</m:t>
                                      </m:r>
                                    </m:den>
                                  </m:f>
                                </m:e>
                              </m:d>
                            </m:e>
                            <m:sub>
                              <m:r>
                                <a:rPr lang="en-US" b="0" i="1" smtClean="0">
                                  <a:solidFill>
                                    <a:schemeClr val="accent2"/>
                                  </a:solidFill>
                                  <a:latin typeface="Cambria Math" panose="02040503050406030204" pitchFamily="18" charset="0"/>
                                </a:rPr>
                                <m:t>𝑖</m:t>
                              </m:r>
                            </m:sub>
                          </m:sSub>
                        </m:e>
                      </m:nary>
                      <m:r>
                        <a:rPr lang="en-US" b="0" i="1" smtClean="0">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𝑥𝑧</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𝑦𝑧</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𝜏</m:t>
                              </m:r>
                            </m:e>
                            <m:sub>
                              <m:r>
                                <a:rPr lang="en-US" b="0" i="1" smtClean="0">
                                  <a:solidFill>
                                    <a:srgbClr val="00B0F0"/>
                                  </a:solidFill>
                                  <a:latin typeface="Cambria Math" panose="02040503050406030204" pitchFamily="18" charset="0"/>
                                </a:rPr>
                                <m:t>𝑧𝑧</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den>
                      </m:f>
                      <m:r>
                        <a:rPr lang="en-US" b="0" i="1" smtClean="0">
                          <a:latin typeface="Cambria Math" panose="02040503050406030204" pitchFamily="18" charset="0"/>
                        </a:rPr>
                        <m:t>−</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num>
                        <m:den>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den>
                      </m:f>
                      <m:r>
                        <a:rPr lang="en-US" b="0" i="1" smtClean="0">
                          <a:latin typeface="Cambria Math" panose="02040503050406030204" pitchFamily="18" charset="0"/>
                        </a:rPr>
                        <m:t>+0+0</m:t>
                      </m:r>
                    </m:oMath>
                  </m:oMathPara>
                </a14:m>
                <a:endParaRPr lang="en-US" dirty="0" smtClean="0"/>
              </a:p>
              <a:p>
                <a:endParaRPr lang="en-US" dirty="0"/>
              </a:p>
              <a:p>
                <a:endParaRPr lang="en-US" dirty="0" smtClean="0"/>
              </a:p>
              <a:p>
                <a:pPr marL="285750" indent="-285750">
                  <a:buFont typeface="Wingdings" panose="05000000000000000000" pitchFamily="2" charset="2"/>
                  <a:buChar char="§"/>
                </a:pPr>
                <a:r>
                  <a:rPr lang="zh-CN" altLang="en-US" dirty="0"/>
                  <a:t>第一</a:t>
                </a:r>
                <a:r>
                  <a:rPr lang="zh-CN" altLang="en-US" dirty="0" smtClean="0"/>
                  <a:t>个</a:t>
                </a:r>
                <a:r>
                  <a:rPr lang="en-US" altLang="zh-CN" dirty="0" smtClean="0"/>
                  <a:t>0</a:t>
                </a:r>
                <a:r>
                  <a:rPr lang="zh-CN" altLang="en-US" dirty="0" smtClean="0"/>
                  <a:t>表示</a:t>
                </a:r>
                <a:r>
                  <a:rPr lang="en-US" altLang="zh-CN" dirty="0"/>
                  <a:t>z</a:t>
                </a:r>
                <a:r>
                  <a:rPr lang="zh-CN" altLang="en-US" dirty="0" smtClean="0"/>
                  <a:t>方向达西阻力，第二个</a:t>
                </a:r>
                <a:r>
                  <a:rPr lang="en-US" altLang="zh-CN" dirty="0" smtClean="0"/>
                  <a:t>0</a:t>
                </a:r>
                <a:r>
                  <a:rPr lang="zh-CN" altLang="en-US" dirty="0" smtClean="0"/>
                  <a:t>表示</a:t>
                </a:r>
                <a:r>
                  <a:rPr lang="en-US" altLang="zh-CN" dirty="0" smtClean="0"/>
                  <a:t>z</a:t>
                </a:r>
                <a:r>
                  <a:rPr lang="zh-CN" altLang="en-US" dirty="0" smtClean="0"/>
                  <a:t>方向重力；</a:t>
                </a:r>
                <a:endParaRPr lang="en-US" altLang="zh-CN" dirty="0" smtClean="0"/>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𝑘𝑔</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𝑠𝑒𝑐</m:t>
                            </m:r>
                          </m:e>
                          <m:sup>
                            <m:r>
                              <a:rPr lang="en-US" altLang="zh-CN" b="0" i="1" smtClean="0">
                                <a:latin typeface="Cambria Math" panose="02040503050406030204" pitchFamily="18" charset="0"/>
                              </a:rPr>
                              <m:t>2</m:t>
                            </m:r>
                          </m:sup>
                        </m:sSup>
                      </m:den>
                    </m:f>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7559" y="924910"/>
                <a:ext cx="10447282" cy="2973571"/>
              </a:xfrm>
              <a:prstGeom prst="rect">
                <a:avLst/>
              </a:prstGeom>
              <a:blipFill>
                <a:blip r:embed="rId2"/>
                <a:stretch>
                  <a:fillRect l="-350" t="-1230" b="-410"/>
                </a:stretch>
              </a:blipFill>
            </p:spPr>
            <p:txBody>
              <a:bodyPr/>
              <a:lstStyle/>
              <a:p>
                <a:r>
                  <a:rPr lang="en-US">
                    <a:noFill/>
                  </a:rPr>
                  <a:t> </a:t>
                </a:r>
              </a:p>
            </p:txBody>
          </p:sp>
        </mc:Fallback>
      </mc:AlternateContent>
    </p:spTree>
    <p:extLst>
      <p:ext uri="{BB962C8B-B14F-4D97-AF65-F5344CB8AC3E}">
        <p14:creationId xmlns:p14="http://schemas.microsoft.com/office/powerpoint/2010/main" val="352751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61520" y="206479"/>
            <a:ext cx="6068961" cy="523220"/>
          </a:xfrm>
          <a:prstGeom prst="rect">
            <a:avLst/>
          </a:prstGeom>
          <a:noFill/>
        </p:spPr>
        <p:txBody>
          <a:bodyPr wrap="square" rtlCol="0">
            <a:spAutoFit/>
          </a:bodyPr>
          <a:lstStyle/>
          <a:p>
            <a:pPr algn="ctr"/>
            <a:r>
              <a:rPr lang="zh-CN" altLang="en-US" sz="2800" dirty="0" smtClean="0"/>
              <a:t>基本物理量</a:t>
            </a:r>
            <a:endParaRPr lang="en-US" sz="2800" dirty="0"/>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876880808"/>
                  </p:ext>
                </p:extLst>
              </p:nvPr>
            </p:nvGraphicFramePr>
            <p:xfrm>
              <a:off x="966018" y="741789"/>
              <a:ext cx="10744200" cy="3230880"/>
            </p:xfrm>
            <a:graphic>
              <a:graphicData uri="http://schemas.openxmlformats.org/drawingml/2006/table">
                <a:tbl>
                  <a:tblPr firstRow="1" bandRow="1">
                    <a:tableStyleId>{5C22544A-7EE6-4342-B048-85BDC9FD1C3A}</a:tableStyleId>
                  </a:tblPr>
                  <a:tblGrid>
                    <a:gridCol w="818536">
                      <a:extLst>
                        <a:ext uri="{9D8B030D-6E8A-4147-A177-3AD203B41FA5}">
                          <a16:colId xmlns:a16="http://schemas.microsoft.com/office/drawing/2014/main" val="3389312625"/>
                        </a:ext>
                      </a:extLst>
                    </a:gridCol>
                    <a:gridCol w="2286000">
                      <a:extLst>
                        <a:ext uri="{9D8B030D-6E8A-4147-A177-3AD203B41FA5}">
                          <a16:colId xmlns:a16="http://schemas.microsoft.com/office/drawing/2014/main" val="4159209593"/>
                        </a:ext>
                      </a:extLst>
                    </a:gridCol>
                    <a:gridCol w="1246239">
                      <a:extLst>
                        <a:ext uri="{9D8B030D-6E8A-4147-A177-3AD203B41FA5}">
                          <a16:colId xmlns:a16="http://schemas.microsoft.com/office/drawing/2014/main" val="3796965150"/>
                        </a:ext>
                      </a:extLst>
                    </a:gridCol>
                    <a:gridCol w="1843549">
                      <a:extLst>
                        <a:ext uri="{9D8B030D-6E8A-4147-A177-3AD203B41FA5}">
                          <a16:colId xmlns:a16="http://schemas.microsoft.com/office/drawing/2014/main" val="3675755931"/>
                        </a:ext>
                      </a:extLst>
                    </a:gridCol>
                    <a:gridCol w="914400">
                      <a:extLst>
                        <a:ext uri="{9D8B030D-6E8A-4147-A177-3AD203B41FA5}">
                          <a16:colId xmlns:a16="http://schemas.microsoft.com/office/drawing/2014/main" val="1672682499"/>
                        </a:ext>
                      </a:extLst>
                    </a:gridCol>
                    <a:gridCol w="3635476">
                      <a:extLst>
                        <a:ext uri="{9D8B030D-6E8A-4147-A177-3AD203B41FA5}">
                          <a16:colId xmlns:a16="http://schemas.microsoft.com/office/drawing/2014/main" val="3309436733"/>
                        </a:ext>
                      </a:extLst>
                    </a:gridCol>
                  </a:tblGrid>
                  <a:tr h="370840">
                    <a:tc>
                      <a:txBody>
                        <a:bodyPr/>
                        <a:lstStyle/>
                        <a:p>
                          <a:r>
                            <a:rPr lang="zh-CN" altLang="en-US" dirty="0" smtClean="0"/>
                            <a:t>场量</a:t>
                          </a:r>
                          <a:endParaRPr lang="en-US" dirty="0"/>
                        </a:p>
                      </a:txBody>
                      <a:tcPr/>
                    </a:tc>
                    <a:tc>
                      <a:txBody>
                        <a:bodyPr/>
                        <a:lstStyle/>
                        <a:p>
                          <a:r>
                            <a:rPr lang="zh-CN" altLang="en-US" dirty="0" smtClean="0"/>
                            <a:t>表达式</a:t>
                          </a:r>
                          <a:endParaRPr lang="en-US" dirty="0"/>
                        </a:p>
                      </a:txBody>
                      <a:tcPr/>
                    </a:tc>
                    <a:tc>
                      <a:txBody>
                        <a:bodyPr/>
                        <a:lstStyle/>
                        <a:p>
                          <a:r>
                            <a:rPr lang="zh-CN" altLang="en-US" dirty="0" smtClean="0"/>
                            <a:t>取值点</a:t>
                          </a:r>
                          <a:endParaRPr lang="en-US" dirty="0"/>
                        </a:p>
                      </a:txBody>
                      <a:tcPr/>
                    </a:tc>
                    <a:tc>
                      <a:txBody>
                        <a:bodyPr/>
                        <a:lstStyle/>
                        <a:p>
                          <a:r>
                            <a:rPr lang="zh-CN" altLang="en-US" dirty="0" smtClean="0"/>
                            <a:t>物理意义</a:t>
                          </a:r>
                          <a:endParaRPr lang="en-US" dirty="0"/>
                        </a:p>
                      </a:txBody>
                      <a:tcPr>
                        <a:lnR w="12700" cap="flat" cmpd="sng" algn="ctr">
                          <a:solidFill>
                            <a:schemeClr val="tx1"/>
                          </a:solidFill>
                          <a:prstDash val="solid"/>
                          <a:round/>
                          <a:headEnd type="none" w="med" len="med"/>
                          <a:tailEnd type="none" w="med" len="med"/>
                        </a:lnR>
                      </a:tcPr>
                    </a:tc>
                    <a:tc>
                      <a:txBody>
                        <a:bodyPr/>
                        <a:lstStyle/>
                        <a:p>
                          <a:r>
                            <a:rPr lang="zh-CN" altLang="en-US" dirty="0" smtClean="0"/>
                            <a:t>量纲</a:t>
                          </a:r>
                          <a:endParaRPr lang="en-US" dirty="0"/>
                        </a:p>
                      </a:txBody>
                      <a:tcPr>
                        <a:lnL w="12700" cap="flat" cmpd="sng" algn="ctr">
                          <a:solidFill>
                            <a:schemeClr val="tx1"/>
                          </a:solidFill>
                          <a:prstDash val="solid"/>
                          <a:round/>
                          <a:headEnd type="none" w="med" len="med"/>
                          <a:tailEnd type="none" w="med" len="med"/>
                        </a:lnL>
                      </a:tcPr>
                    </a:tc>
                    <a:tc>
                      <a:txBody>
                        <a:bodyPr/>
                        <a:lstStyle/>
                        <a:p>
                          <a:r>
                            <a:rPr lang="zh-CN" altLang="en-US" dirty="0" smtClean="0"/>
                            <a:t>备注</a:t>
                          </a:r>
                          <a:endParaRPr lang="en-US" dirty="0"/>
                        </a:p>
                      </a:txBody>
                      <a:tcPr/>
                    </a:tc>
                    <a:extLst>
                      <a:ext uri="{0D108BD9-81ED-4DB2-BD59-A6C34878D82A}">
                        <a16:rowId xmlns:a16="http://schemas.microsoft.com/office/drawing/2014/main" val="31660313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tc>
                    <a:tc>
                      <a:txBody>
                        <a:bodyPr/>
                        <a:lstStyle/>
                        <a:p>
                          <a:r>
                            <a:rPr lang="zh-CN" altLang="en-US" dirty="0" smtClean="0"/>
                            <a:t>主网点</a:t>
                          </a:r>
                          <a:endParaRPr lang="en-US" dirty="0"/>
                        </a:p>
                      </a:txBody>
                      <a:tcPr/>
                    </a:tc>
                    <a:tc>
                      <a:txBody>
                        <a:bodyPr/>
                        <a:lstStyle/>
                        <a:p>
                          <a:r>
                            <a:rPr lang="zh-CN" altLang="en-US" dirty="0" smtClean="0"/>
                            <a:t>固相体积分数</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tcPr>
                    </a:tc>
                    <a:tc>
                      <a:txBody>
                        <a:bodyPr/>
                        <a:lstStyle/>
                        <a:p>
                          <a:r>
                            <a:rPr lang="zh-CN" altLang="en-US" dirty="0" smtClean="0"/>
                            <a:t>下标</a:t>
                          </a:r>
                          <a14:m>
                            <m:oMath xmlns:m="http://schemas.openxmlformats.org/officeDocument/2006/math">
                              <m:r>
                                <a:rPr lang="en-US" altLang="zh-CN" b="0" i="1" smtClean="0">
                                  <a:latin typeface="Cambria Math" panose="02040503050406030204" pitchFamily="18" charset="0"/>
                                </a:rPr>
                                <m:t>𝑆</m:t>
                              </m:r>
                            </m:oMath>
                          </a14:m>
                          <a:r>
                            <a:rPr lang="zh-CN" altLang="en-US" dirty="0" smtClean="0"/>
                            <a:t>表示固相</a:t>
                          </a:r>
                          <a:endParaRPr lang="en-US" dirty="0"/>
                        </a:p>
                      </a:txBody>
                      <a:tcPr/>
                    </a:tc>
                    <a:extLst>
                      <a:ext uri="{0D108BD9-81ED-4DB2-BD59-A6C34878D82A}">
                        <a16:rowId xmlns:a16="http://schemas.microsoft.com/office/drawing/2014/main" val="4162193085"/>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tc>
                    <a:tc>
                      <a:txBody>
                        <a:bodyPr/>
                        <a:lstStyle/>
                        <a:p>
                          <a:r>
                            <a:rPr lang="zh-CN" altLang="en-US" dirty="0" smtClean="0"/>
                            <a:t>主网点</a:t>
                          </a:r>
                          <a:endParaRPr lang="en-US" dirty="0"/>
                        </a:p>
                      </a:txBody>
                      <a:tcPr/>
                    </a:tc>
                    <a:tc>
                      <a:txBody>
                        <a:bodyPr/>
                        <a:lstStyle/>
                        <a:p>
                          <a:r>
                            <a:rPr lang="zh-CN" altLang="en-US" dirty="0" smtClean="0"/>
                            <a:t>液相体积分数</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oMath>
                            </m:oMathPara>
                          </a14:m>
                          <a:endParaRPr lang="en-US" dirty="0"/>
                        </a:p>
                      </a:txBody>
                      <a:tcPr/>
                    </a:tc>
                    <a:extLst>
                      <a:ext uri="{0D108BD9-81ED-4DB2-BD59-A6C34878D82A}">
                        <a16:rowId xmlns:a16="http://schemas.microsoft.com/office/drawing/2014/main" val="1021896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tc>
                    <a:tc>
                      <a:txBody>
                        <a:bodyPr/>
                        <a:lstStyle/>
                        <a:p>
                          <a:r>
                            <a:rPr lang="zh-CN" altLang="en-US" dirty="0" smtClean="0"/>
                            <a:t>主网点</a:t>
                          </a:r>
                          <a:endParaRPr lang="en-US" dirty="0"/>
                        </a:p>
                      </a:txBody>
                      <a:tcPr/>
                    </a:tc>
                    <a:tc>
                      <a:txBody>
                        <a:bodyPr/>
                        <a:lstStyle/>
                        <a:p>
                          <a:r>
                            <a:rPr lang="zh-CN" altLang="en-US" dirty="0" smtClean="0"/>
                            <a:t>微元温度</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K</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extLst>
                      <a:ext uri="{0D108BD9-81ED-4DB2-BD59-A6C34878D82A}">
                        <a16:rowId xmlns:a16="http://schemas.microsoft.com/office/drawing/2014/main" val="160198637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tc>
                    <a:tc>
                      <a:txBody>
                        <a:bodyPr/>
                        <a:lstStyle/>
                        <a:p>
                          <a:r>
                            <a:rPr lang="zh-CN" altLang="en-US" dirty="0" smtClean="0"/>
                            <a:t>主网点</a:t>
                          </a:r>
                          <a:endParaRPr lang="en-US" dirty="0"/>
                        </a:p>
                      </a:txBody>
                      <a:tcPr/>
                    </a:tc>
                    <a:tc>
                      <a:txBody>
                        <a:bodyPr/>
                        <a:lstStyle/>
                        <a:p>
                          <a:r>
                            <a:rPr lang="zh-CN" altLang="en-US" dirty="0" smtClean="0"/>
                            <a:t>压力</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Pa</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extLst>
                      <a:ext uri="{0D108BD9-81ED-4DB2-BD59-A6C34878D82A}">
                        <a16:rowId xmlns:a16="http://schemas.microsoft.com/office/drawing/2014/main" val="2988160209"/>
                      </a:ext>
                    </a:extLst>
                  </a:tr>
                  <a:tr h="370840">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tc>
                    <a:tc>
                      <a:txBody>
                        <a:bodyPr/>
                        <a:lstStyle/>
                        <a:p>
                          <a:r>
                            <a:rPr lang="zh-CN" altLang="en-US" dirty="0" smtClean="0"/>
                            <a:t>半网点</a:t>
                          </a:r>
                          <a:endParaRPr lang="en-US" dirty="0"/>
                        </a:p>
                      </a:txBody>
                      <a:tcPr/>
                    </a:tc>
                    <a:tc>
                      <a:txBody>
                        <a:bodyPr/>
                        <a:lstStyle/>
                        <a:p>
                          <a:r>
                            <a:rPr lang="zh-CN" altLang="en-US" dirty="0" smtClean="0"/>
                            <a:t>液相速度</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m/sec</a:t>
                          </a:r>
                          <a:endParaRPr lang="en-US" dirty="0"/>
                        </a:p>
                      </a:txBody>
                      <a:tcPr>
                        <a:lnL w="12700" cap="flat" cmpd="sng" algn="ctr">
                          <a:solidFill>
                            <a:schemeClr val="tx1"/>
                          </a:solidFill>
                          <a:prstDash val="solid"/>
                          <a:round/>
                          <a:headEnd type="none" w="med" len="med"/>
                          <a:tailEnd type="none" w="med" len="med"/>
                        </a:lnL>
                      </a:tcPr>
                    </a:tc>
                    <a:tc>
                      <a:txBody>
                        <a:bodyPr/>
                        <a:lstStyle/>
                        <a:p>
                          <a:r>
                            <a:rPr lang="zh-CN" altLang="en-US" dirty="0" smtClean="0"/>
                            <a:t>固相静止，</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𝑣</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oMath>
                          </a14:m>
                          <a:endParaRPr lang="en-US" dirty="0"/>
                        </a:p>
                      </a:txBody>
                      <a:tcPr/>
                    </a:tc>
                    <a:extLst>
                      <a:ext uri="{0D108BD9-81ED-4DB2-BD59-A6C34878D82A}">
                        <a16:rowId xmlns:a16="http://schemas.microsoft.com/office/drawing/2014/main" val="3523605864"/>
                      </a:ext>
                    </a:extLst>
                  </a:tr>
                  <a:tr h="18542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lnB w="12700" cap="flat" cmpd="sng" algn="ctr">
                          <a:solidFill>
                            <a:schemeClr val="tx1"/>
                          </a:solidFill>
                          <a:prstDash val="solid"/>
                          <a:round/>
                          <a:headEnd type="none" w="med" len="med"/>
                          <a:tailEnd type="none" w="med" len="med"/>
                        </a:lnB>
                      </a:tcPr>
                    </a:tc>
                    <a:tc>
                      <a:txBody>
                        <a:bodyPr/>
                        <a:lstStyle/>
                        <a:p>
                          <a:r>
                            <a:rPr lang="zh-CN" altLang="en-US" dirty="0" smtClean="0">
                              <a:solidFill>
                                <a:srgbClr val="FF0000"/>
                              </a:solidFill>
                            </a:rPr>
                            <a:t>主网点</a:t>
                          </a:r>
                          <a:endParaRPr lang="en-US"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r>
                            <a:rPr lang="zh-CN" altLang="en-US" dirty="0" smtClean="0"/>
                            <a:t>液相某元素浓度</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err="1" smtClean="0"/>
                            <a:t>Wt</a:t>
                          </a:r>
                          <a:r>
                            <a:rPr lang="en-US" dirty="0" smtClean="0"/>
                            <a:t>%</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209230"/>
                      </a:ext>
                    </a:extLst>
                  </a:tr>
                  <a:tr h="185420">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oMath>
                            </m:oMathPara>
                          </a14:m>
                          <a:endParaRPr lang="en-US" dirty="0"/>
                        </a:p>
                      </a:txBody>
                      <a:tcPr>
                        <a:lnT w="12700" cap="flat" cmpd="sng" algn="ctr">
                          <a:solidFill>
                            <a:schemeClr val="tx1"/>
                          </a:solidFill>
                          <a:prstDash val="solid"/>
                          <a:round/>
                          <a:headEnd type="none" w="med" len="med"/>
                          <a:tailEnd type="none" w="med" len="med"/>
                        </a:lnT>
                      </a:tcPr>
                    </a:tc>
                    <a:tc>
                      <a: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a:txBody>
                      <a:tcPr>
                        <a:lnT w="12700" cap="flat" cmpd="sng" algn="ctr">
                          <a:solidFill>
                            <a:schemeClr val="tx1"/>
                          </a:solidFill>
                          <a:prstDash val="solid"/>
                          <a:round/>
                          <a:headEnd type="none" w="med" len="med"/>
                          <a:tailEnd type="none" w="med" len="med"/>
                        </a:lnT>
                      </a:tcPr>
                    </a:tc>
                    <a:tc>
                      <a:txBody>
                        <a:bodyPr/>
                        <a:lstStyle/>
                        <a:p>
                          <a:r>
                            <a:rPr lang="zh-CN" altLang="en-US" dirty="0" smtClean="0"/>
                            <a:t>主网点</a:t>
                          </a:r>
                          <a:endParaRPr lang="en-US" dirty="0"/>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固相某元素浓度</a:t>
                          </a:r>
                          <a:endParaRPr lang="en-US" dirty="0" smtClean="0"/>
                        </a:p>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err="1" smtClean="0"/>
                            <a:t>Wt</a:t>
                          </a:r>
                          <a:r>
                            <a:rPr lang="en-US" dirty="0" smtClean="0"/>
                            <a:t>%</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zh-CN" altLang="en-US" dirty="0" smtClean="0"/>
                            <a:t>忽略固相扩散，故</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oMath>
                          </a14:m>
                          <a:r>
                            <a:rPr lang="zh-CN" altLang="en-US" dirty="0" smtClean="0"/>
                            <a:t>不是时间函数</a:t>
                          </a: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29271419"/>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876880808"/>
                  </p:ext>
                </p:extLst>
              </p:nvPr>
            </p:nvGraphicFramePr>
            <p:xfrm>
              <a:off x="966018" y="741789"/>
              <a:ext cx="10744200" cy="3230880"/>
            </p:xfrm>
            <a:graphic>
              <a:graphicData uri="http://schemas.openxmlformats.org/drawingml/2006/table">
                <a:tbl>
                  <a:tblPr firstRow="1" bandRow="1">
                    <a:tableStyleId>{5C22544A-7EE6-4342-B048-85BDC9FD1C3A}</a:tableStyleId>
                  </a:tblPr>
                  <a:tblGrid>
                    <a:gridCol w="818536">
                      <a:extLst>
                        <a:ext uri="{9D8B030D-6E8A-4147-A177-3AD203B41FA5}">
                          <a16:colId xmlns:a16="http://schemas.microsoft.com/office/drawing/2014/main" val="3389312625"/>
                        </a:ext>
                      </a:extLst>
                    </a:gridCol>
                    <a:gridCol w="2286000">
                      <a:extLst>
                        <a:ext uri="{9D8B030D-6E8A-4147-A177-3AD203B41FA5}">
                          <a16:colId xmlns:a16="http://schemas.microsoft.com/office/drawing/2014/main" val="4159209593"/>
                        </a:ext>
                      </a:extLst>
                    </a:gridCol>
                    <a:gridCol w="1246239">
                      <a:extLst>
                        <a:ext uri="{9D8B030D-6E8A-4147-A177-3AD203B41FA5}">
                          <a16:colId xmlns:a16="http://schemas.microsoft.com/office/drawing/2014/main" val="3796965150"/>
                        </a:ext>
                      </a:extLst>
                    </a:gridCol>
                    <a:gridCol w="1843549">
                      <a:extLst>
                        <a:ext uri="{9D8B030D-6E8A-4147-A177-3AD203B41FA5}">
                          <a16:colId xmlns:a16="http://schemas.microsoft.com/office/drawing/2014/main" val="3675755931"/>
                        </a:ext>
                      </a:extLst>
                    </a:gridCol>
                    <a:gridCol w="914400">
                      <a:extLst>
                        <a:ext uri="{9D8B030D-6E8A-4147-A177-3AD203B41FA5}">
                          <a16:colId xmlns:a16="http://schemas.microsoft.com/office/drawing/2014/main" val="1672682499"/>
                        </a:ext>
                      </a:extLst>
                    </a:gridCol>
                    <a:gridCol w="3635476">
                      <a:extLst>
                        <a:ext uri="{9D8B030D-6E8A-4147-A177-3AD203B41FA5}">
                          <a16:colId xmlns:a16="http://schemas.microsoft.com/office/drawing/2014/main" val="3309436733"/>
                        </a:ext>
                      </a:extLst>
                    </a:gridCol>
                  </a:tblGrid>
                  <a:tr h="370840">
                    <a:tc>
                      <a:txBody>
                        <a:bodyPr/>
                        <a:lstStyle/>
                        <a:p>
                          <a:r>
                            <a:rPr lang="zh-CN" altLang="en-US" dirty="0" smtClean="0"/>
                            <a:t>场量</a:t>
                          </a:r>
                          <a:endParaRPr lang="en-US" dirty="0"/>
                        </a:p>
                      </a:txBody>
                      <a:tcPr/>
                    </a:tc>
                    <a:tc>
                      <a:txBody>
                        <a:bodyPr/>
                        <a:lstStyle/>
                        <a:p>
                          <a:r>
                            <a:rPr lang="zh-CN" altLang="en-US" dirty="0" smtClean="0"/>
                            <a:t>表达式</a:t>
                          </a:r>
                          <a:endParaRPr lang="en-US" dirty="0"/>
                        </a:p>
                      </a:txBody>
                      <a:tcPr/>
                    </a:tc>
                    <a:tc>
                      <a:txBody>
                        <a:bodyPr/>
                        <a:lstStyle/>
                        <a:p>
                          <a:r>
                            <a:rPr lang="zh-CN" altLang="en-US" dirty="0" smtClean="0"/>
                            <a:t>取值点</a:t>
                          </a:r>
                          <a:endParaRPr lang="en-US" dirty="0"/>
                        </a:p>
                      </a:txBody>
                      <a:tcPr/>
                    </a:tc>
                    <a:tc>
                      <a:txBody>
                        <a:bodyPr/>
                        <a:lstStyle/>
                        <a:p>
                          <a:r>
                            <a:rPr lang="zh-CN" altLang="en-US" dirty="0" smtClean="0"/>
                            <a:t>物理意义</a:t>
                          </a:r>
                          <a:endParaRPr lang="en-US" dirty="0"/>
                        </a:p>
                      </a:txBody>
                      <a:tcPr>
                        <a:lnR w="12700" cap="flat" cmpd="sng" algn="ctr">
                          <a:solidFill>
                            <a:schemeClr val="tx1"/>
                          </a:solidFill>
                          <a:prstDash val="solid"/>
                          <a:round/>
                          <a:headEnd type="none" w="med" len="med"/>
                          <a:tailEnd type="none" w="med" len="med"/>
                        </a:lnR>
                      </a:tcPr>
                    </a:tc>
                    <a:tc>
                      <a:txBody>
                        <a:bodyPr/>
                        <a:lstStyle/>
                        <a:p>
                          <a:r>
                            <a:rPr lang="zh-CN" altLang="en-US" dirty="0" smtClean="0"/>
                            <a:t>量纲</a:t>
                          </a:r>
                          <a:endParaRPr lang="en-US" dirty="0"/>
                        </a:p>
                      </a:txBody>
                      <a:tcPr>
                        <a:lnL w="12700" cap="flat" cmpd="sng" algn="ctr">
                          <a:solidFill>
                            <a:schemeClr val="tx1"/>
                          </a:solidFill>
                          <a:prstDash val="solid"/>
                          <a:round/>
                          <a:headEnd type="none" w="med" len="med"/>
                          <a:tailEnd type="none" w="med" len="med"/>
                        </a:lnL>
                      </a:tcPr>
                    </a:tc>
                    <a:tc>
                      <a:txBody>
                        <a:bodyPr/>
                        <a:lstStyle/>
                        <a:p>
                          <a:r>
                            <a:rPr lang="zh-CN" altLang="en-US" dirty="0" smtClean="0"/>
                            <a:t>备注</a:t>
                          </a:r>
                          <a:endParaRPr lang="en-US" dirty="0"/>
                        </a:p>
                      </a:txBody>
                      <a:tcPr/>
                    </a:tc>
                    <a:extLst>
                      <a:ext uri="{0D108BD9-81ED-4DB2-BD59-A6C34878D82A}">
                        <a16:rowId xmlns:a16="http://schemas.microsoft.com/office/drawing/2014/main" val="3166031360"/>
                      </a:ext>
                    </a:extLst>
                  </a:tr>
                  <a:tr h="370840">
                    <a:tc>
                      <a:txBody>
                        <a:bodyPr/>
                        <a:lstStyle/>
                        <a:p>
                          <a:endParaRPr lang="en-US"/>
                        </a:p>
                      </a:txBody>
                      <a:tcPr>
                        <a:blipFill>
                          <a:blip r:embed="rId2"/>
                          <a:stretch>
                            <a:fillRect l="-746" t="-108197" r="-1219403" b="-673770"/>
                          </a:stretch>
                        </a:blipFill>
                      </a:tcPr>
                    </a:tc>
                    <a:tc>
                      <a:txBody>
                        <a:bodyPr/>
                        <a:lstStyle/>
                        <a:p>
                          <a:endParaRPr lang="en-US"/>
                        </a:p>
                      </a:txBody>
                      <a:tcPr>
                        <a:blipFill>
                          <a:blip r:embed="rId2"/>
                          <a:stretch>
                            <a:fillRect l="-36000" t="-108197" r="-335733" b="-673770"/>
                          </a:stretch>
                        </a:blipFill>
                      </a:tcPr>
                    </a:tc>
                    <a:tc>
                      <a:txBody>
                        <a:bodyPr/>
                        <a:lstStyle/>
                        <a:p>
                          <a:r>
                            <a:rPr lang="zh-CN" altLang="en-US" dirty="0" smtClean="0"/>
                            <a:t>主网点</a:t>
                          </a:r>
                          <a:endParaRPr lang="en-US" dirty="0"/>
                        </a:p>
                      </a:txBody>
                      <a:tcPr/>
                    </a:tc>
                    <a:tc>
                      <a:txBody>
                        <a:bodyPr/>
                        <a:lstStyle/>
                        <a:p>
                          <a:r>
                            <a:rPr lang="zh-CN" altLang="en-US" dirty="0" smtClean="0"/>
                            <a:t>固相体积分数</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2"/>
                          <a:stretch>
                            <a:fillRect l="-195477" t="-108197" r="-838" b="-673770"/>
                          </a:stretch>
                        </a:blipFill>
                      </a:tcPr>
                    </a:tc>
                    <a:extLst>
                      <a:ext uri="{0D108BD9-81ED-4DB2-BD59-A6C34878D82A}">
                        <a16:rowId xmlns:a16="http://schemas.microsoft.com/office/drawing/2014/main" val="4162193085"/>
                      </a:ext>
                    </a:extLst>
                  </a:tr>
                  <a:tr h="370840">
                    <a:tc>
                      <a:txBody>
                        <a:bodyPr/>
                        <a:lstStyle/>
                        <a:p>
                          <a:endParaRPr lang="en-US"/>
                        </a:p>
                      </a:txBody>
                      <a:tcPr>
                        <a:blipFill>
                          <a:blip r:embed="rId2"/>
                          <a:stretch>
                            <a:fillRect l="-746" t="-208197" r="-1219403" b="-573770"/>
                          </a:stretch>
                        </a:blipFill>
                      </a:tcPr>
                    </a:tc>
                    <a:tc>
                      <a:txBody>
                        <a:bodyPr/>
                        <a:lstStyle/>
                        <a:p>
                          <a:endParaRPr lang="en-US"/>
                        </a:p>
                      </a:txBody>
                      <a:tcPr>
                        <a:blipFill>
                          <a:blip r:embed="rId2"/>
                          <a:stretch>
                            <a:fillRect l="-36000" t="-208197" r="-335733" b="-573770"/>
                          </a:stretch>
                        </a:blipFill>
                      </a:tcPr>
                    </a:tc>
                    <a:tc>
                      <a:txBody>
                        <a:bodyPr/>
                        <a:lstStyle/>
                        <a:p>
                          <a:r>
                            <a:rPr lang="zh-CN" altLang="en-US" dirty="0" smtClean="0"/>
                            <a:t>主网点</a:t>
                          </a:r>
                          <a:endParaRPr lang="en-US" dirty="0"/>
                        </a:p>
                      </a:txBody>
                      <a:tcPr/>
                    </a:tc>
                    <a:tc>
                      <a:txBody>
                        <a:bodyPr/>
                        <a:lstStyle/>
                        <a:p>
                          <a:r>
                            <a:rPr lang="zh-CN" altLang="en-US" dirty="0" smtClean="0"/>
                            <a:t>液相</a:t>
                          </a:r>
                          <a:r>
                            <a:rPr lang="zh-CN" altLang="en-US" dirty="0" smtClean="0"/>
                            <a:t>体积分数</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2"/>
                          <a:stretch>
                            <a:fillRect l="-195477" t="-208197" r="-838" b="-573770"/>
                          </a:stretch>
                        </a:blipFill>
                      </a:tcPr>
                    </a:tc>
                    <a:extLst>
                      <a:ext uri="{0D108BD9-81ED-4DB2-BD59-A6C34878D82A}">
                        <a16:rowId xmlns:a16="http://schemas.microsoft.com/office/drawing/2014/main" val="10218960"/>
                      </a:ext>
                    </a:extLst>
                  </a:tr>
                  <a:tr h="370840">
                    <a:tc>
                      <a:txBody>
                        <a:bodyPr/>
                        <a:lstStyle/>
                        <a:p>
                          <a:endParaRPr lang="en-US"/>
                        </a:p>
                      </a:txBody>
                      <a:tcPr>
                        <a:blipFill>
                          <a:blip r:embed="rId2"/>
                          <a:stretch>
                            <a:fillRect l="-746" t="-308197" r="-1219403" b="-473770"/>
                          </a:stretch>
                        </a:blipFill>
                      </a:tcPr>
                    </a:tc>
                    <a:tc>
                      <a:txBody>
                        <a:bodyPr/>
                        <a:lstStyle/>
                        <a:p>
                          <a:endParaRPr lang="en-US"/>
                        </a:p>
                      </a:txBody>
                      <a:tcPr>
                        <a:blipFill>
                          <a:blip r:embed="rId2"/>
                          <a:stretch>
                            <a:fillRect l="-36000" t="-308197" r="-335733" b="-473770"/>
                          </a:stretch>
                        </a:blipFill>
                      </a:tcPr>
                    </a:tc>
                    <a:tc>
                      <a:txBody>
                        <a:bodyPr/>
                        <a:lstStyle/>
                        <a:p>
                          <a:r>
                            <a:rPr lang="zh-CN" altLang="en-US" dirty="0" smtClean="0"/>
                            <a:t>主网点</a:t>
                          </a:r>
                          <a:endParaRPr lang="en-US" dirty="0"/>
                        </a:p>
                      </a:txBody>
                      <a:tcPr/>
                    </a:tc>
                    <a:tc>
                      <a:txBody>
                        <a:bodyPr/>
                        <a:lstStyle/>
                        <a:p>
                          <a:r>
                            <a:rPr lang="zh-CN" altLang="en-US" dirty="0" smtClean="0"/>
                            <a:t>微元温度</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K</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extLst>
                      <a:ext uri="{0D108BD9-81ED-4DB2-BD59-A6C34878D82A}">
                        <a16:rowId xmlns:a16="http://schemas.microsoft.com/office/drawing/2014/main" val="1601986370"/>
                      </a:ext>
                    </a:extLst>
                  </a:tr>
                  <a:tr h="370840">
                    <a:tc>
                      <a:txBody>
                        <a:bodyPr/>
                        <a:lstStyle/>
                        <a:p>
                          <a:endParaRPr lang="en-US"/>
                        </a:p>
                      </a:txBody>
                      <a:tcPr>
                        <a:blipFill>
                          <a:blip r:embed="rId2"/>
                          <a:stretch>
                            <a:fillRect l="-746" t="-408197" r="-1219403" b="-373770"/>
                          </a:stretch>
                        </a:blipFill>
                      </a:tcPr>
                    </a:tc>
                    <a:tc>
                      <a:txBody>
                        <a:bodyPr/>
                        <a:lstStyle/>
                        <a:p>
                          <a:endParaRPr lang="en-US"/>
                        </a:p>
                      </a:txBody>
                      <a:tcPr>
                        <a:blipFill>
                          <a:blip r:embed="rId2"/>
                          <a:stretch>
                            <a:fillRect l="-36000" t="-408197" r="-335733" b="-373770"/>
                          </a:stretch>
                        </a:blipFill>
                      </a:tcPr>
                    </a:tc>
                    <a:tc>
                      <a:txBody>
                        <a:bodyPr/>
                        <a:lstStyle/>
                        <a:p>
                          <a:r>
                            <a:rPr lang="zh-CN" altLang="en-US" dirty="0" smtClean="0"/>
                            <a:t>主网点</a:t>
                          </a:r>
                          <a:endParaRPr lang="en-US" dirty="0"/>
                        </a:p>
                      </a:txBody>
                      <a:tcPr/>
                    </a:tc>
                    <a:tc>
                      <a:txBody>
                        <a:bodyPr/>
                        <a:lstStyle/>
                        <a:p>
                          <a:r>
                            <a:rPr lang="zh-CN" altLang="en-US" dirty="0" smtClean="0"/>
                            <a:t>压力</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Pa</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dirty="0"/>
                        </a:p>
                      </a:txBody>
                      <a:tcPr/>
                    </a:tc>
                    <a:extLst>
                      <a:ext uri="{0D108BD9-81ED-4DB2-BD59-A6C34878D82A}">
                        <a16:rowId xmlns:a16="http://schemas.microsoft.com/office/drawing/2014/main" val="2988160209"/>
                      </a:ext>
                    </a:extLst>
                  </a:tr>
                  <a:tr h="370840">
                    <a:tc>
                      <a:txBody>
                        <a:bodyPr/>
                        <a:lstStyle/>
                        <a:p>
                          <a:endParaRPr lang="en-US"/>
                        </a:p>
                      </a:txBody>
                      <a:tcPr>
                        <a:blipFill>
                          <a:blip r:embed="rId2"/>
                          <a:stretch>
                            <a:fillRect l="-746" t="-508197" r="-1219403" b="-273770"/>
                          </a:stretch>
                        </a:blipFill>
                      </a:tcPr>
                    </a:tc>
                    <a:tc>
                      <a:txBody>
                        <a:bodyPr/>
                        <a:lstStyle/>
                        <a:p>
                          <a:endParaRPr lang="en-US"/>
                        </a:p>
                      </a:txBody>
                      <a:tcPr>
                        <a:blipFill>
                          <a:blip r:embed="rId2"/>
                          <a:stretch>
                            <a:fillRect l="-36000" t="-508197" r="-335733" b="-273770"/>
                          </a:stretch>
                        </a:blipFill>
                      </a:tcPr>
                    </a:tc>
                    <a:tc>
                      <a:txBody>
                        <a:bodyPr/>
                        <a:lstStyle/>
                        <a:p>
                          <a:r>
                            <a:rPr lang="zh-CN" altLang="en-US" dirty="0" smtClean="0"/>
                            <a:t>半网</a:t>
                          </a:r>
                          <a:r>
                            <a:rPr lang="zh-CN" altLang="en-US" dirty="0" smtClean="0"/>
                            <a:t>点</a:t>
                          </a:r>
                          <a:endParaRPr lang="en-US" dirty="0"/>
                        </a:p>
                      </a:txBody>
                      <a:tcPr/>
                    </a:tc>
                    <a:tc>
                      <a:txBody>
                        <a:bodyPr/>
                        <a:lstStyle/>
                        <a:p>
                          <a:r>
                            <a:rPr lang="zh-CN" altLang="en-US" dirty="0" smtClean="0"/>
                            <a:t>液相速度</a:t>
                          </a:r>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smtClean="0"/>
                            <a:t>m/sec</a:t>
                          </a:r>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2"/>
                          <a:stretch>
                            <a:fillRect l="-195477" t="-508197" r="-838" b="-273770"/>
                          </a:stretch>
                        </a:blipFill>
                      </a:tcPr>
                    </a:tc>
                    <a:extLst>
                      <a:ext uri="{0D108BD9-81ED-4DB2-BD59-A6C34878D82A}">
                        <a16:rowId xmlns:a16="http://schemas.microsoft.com/office/drawing/2014/main" val="3523605864"/>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746" t="-618333" r="-1219403" b="-178333"/>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2"/>
                          <a:stretch>
                            <a:fillRect l="-36000" t="-618333" r="-335733" b="-178333"/>
                          </a:stretch>
                        </a:blipFill>
                      </a:tcPr>
                    </a:tc>
                    <a:tc>
                      <a:txBody>
                        <a:bodyPr/>
                        <a:lstStyle/>
                        <a:p>
                          <a:r>
                            <a:rPr lang="zh-CN" altLang="en-US" dirty="0" smtClean="0">
                              <a:solidFill>
                                <a:srgbClr val="FF0000"/>
                              </a:solidFill>
                            </a:rPr>
                            <a:t>主网点</a:t>
                          </a:r>
                          <a:endParaRPr lang="en-US"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r>
                            <a:rPr lang="zh-CN" altLang="en-US" dirty="0" smtClean="0"/>
                            <a:t>液相某元素浓度</a:t>
                          </a:r>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err="1" smtClean="0"/>
                            <a:t>Wt</a:t>
                          </a:r>
                          <a:r>
                            <a:rPr lang="en-US" dirty="0" smtClean="0"/>
                            <a:t>%</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5209230"/>
                      </a:ext>
                    </a:extLst>
                  </a:tr>
                  <a:tr h="640080">
                    <a:tc>
                      <a:txBody>
                        <a:bodyPr/>
                        <a:lstStyle/>
                        <a:p>
                          <a:endParaRPr lang="en-US"/>
                        </a:p>
                      </a:txBody>
                      <a:tcPr>
                        <a:lnT w="12700" cap="flat" cmpd="sng" algn="ctr">
                          <a:solidFill>
                            <a:schemeClr val="tx1"/>
                          </a:solidFill>
                          <a:prstDash val="solid"/>
                          <a:round/>
                          <a:headEnd type="none" w="med" len="med"/>
                          <a:tailEnd type="none" w="med" len="med"/>
                        </a:lnT>
                        <a:blipFill>
                          <a:blip r:embed="rId2"/>
                          <a:stretch>
                            <a:fillRect l="-746" t="-410476" r="-1219403" b="-1905"/>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2"/>
                          <a:stretch>
                            <a:fillRect l="-36000" t="-410476" r="-335733" b="-1905"/>
                          </a:stretch>
                        </a:blipFill>
                      </a:tcPr>
                    </a:tc>
                    <a:tc>
                      <a:txBody>
                        <a:bodyPr/>
                        <a:lstStyle/>
                        <a:p>
                          <a:r>
                            <a:rPr lang="zh-CN" altLang="en-US" dirty="0" smtClean="0"/>
                            <a:t>主网点</a:t>
                          </a:r>
                          <a:endParaRPr lang="en-US" dirty="0"/>
                        </a:p>
                      </a:txBody>
                      <a:tcPr>
                        <a:lnT w="12700" cap="flat" cmpd="sng" algn="ctr">
                          <a:solidFill>
                            <a:schemeClr val="tx1"/>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固相某元素浓度</a:t>
                          </a:r>
                          <a:endParaRPr lang="en-US" dirty="0" smtClean="0"/>
                        </a:p>
                        <a:p>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err="1" smtClean="0"/>
                            <a:t>Wt</a:t>
                          </a:r>
                          <a:r>
                            <a:rPr lang="en-US" dirty="0" smtClean="0"/>
                            <a:t>%</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endParaRPr lang="en-US"/>
                        </a:p>
                      </a:txBody>
                      <a:tcPr>
                        <a:lnT w="12700" cap="flat" cmpd="sng" algn="ctr">
                          <a:solidFill>
                            <a:schemeClr val="tx1"/>
                          </a:solidFill>
                          <a:prstDash val="solid"/>
                          <a:round/>
                          <a:headEnd type="none" w="med" len="med"/>
                          <a:tailEnd type="none" w="med" len="med"/>
                        </a:lnT>
                        <a:blipFill>
                          <a:blip r:embed="rId2"/>
                          <a:stretch>
                            <a:fillRect l="-195477" t="-410476" r="-838" b="-1905"/>
                          </a:stretch>
                        </a:blipFill>
                      </a:tcPr>
                    </a:tc>
                    <a:extLst>
                      <a:ext uri="{0D108BD9-81ED-4DB2-BD59-A6C34878D82A}">
                        <a16:rowId xmlns:a16="http://schemas.microsoft.com/office/drawing/2014/main" val="2229271419"/>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840657" y="4154367"/>
                <a:ext cx="10994922" cy="2905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r>
                        <a:rPr lang="en-US" b="0" i="1" smtClean="0">
                          <a:latin typeface="Cambria Math" panose="02040503050406030204" pitchFamily="18" charset="0"/>
                        </a:rPr>
                        <m:t>)</m:t>
                      </m:r>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𝐿</m:t>
                          </m:r>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r>
                        <a:rPr lang="en-US" b="0" i="1" smtClean="0">
                          <a:latin typeface="Cambria Math" panose="02040503050406030204" pitchFamily="18" charset="0"/>
                        </a:rPr>
                        <m:t>)</m:t>
                      </m:r>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m:t>
                      </m:r>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𝑇𝐿</m:t>
                      </m:r>
                      <m:r>
                        <a:rPr lang="en-US" b="0" i="1" smtClean="0">
                          <a:latin typeface="Cambria Math" panose="02040503050406030204" pitchFamily="18" charset="0"/>
                        </a:rPr>
                        <m:t>=</m:t>
                      </m:r>
                      <m:r>
                        <a:rPr lang="en-US" b="0" i="1" smtClean="0">
                          <a:latin typeface="Cambria Math" panose="02040503050406030204" pitchFamily="18" charset="0"/>
                        </a:rPr>
                        <m:t>𝑇𝐿</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𝐾𝑃</m:t>
                      </m:r>
                      <m:r>
                        <a:rPr lang="en-US" b="0" i="1" smtClean="0">
                          <a:latin typeface="Cambria Math" panose="02040503050406030204" pitchFamily="18" charset="0"/>
                        </a:rPr>
                        <m:t>=</m:t>
                      </m:r>
                      <m:r>
                        <a:rPr lang="en-US" b="0" i="1" smtClean="0">
                          <a:latin typeface="Cambria Math" panose="02040503050406030204" pitchFamily="18" charset="0"/>
                        </a:rPr>
                        <m:t>𝐾𝑃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40657" y="4154367"/>
                <a:ext cx="10994922" cy="2905154"/>
              </a:xfrm>
              <a:prstGeom prst="rect">
                <a:avLst/>
              </a:prstGeom>
              <a:blipFill>
                <a:blip r:embed="rId3"/>
                <a:stretch>
                  <a:fillRect b="-839"/>
                </a:stretch>
              </a:blipFill>
            </p:spPr>
            <p:txBody>
              <a:bodyPr/>
              <a:lstStyle/>
              <a:p>
                <a:r>
                  <a:rPr lang="en-US">
                    <a:noFill/>
                  </a:rPr>
                  <a:t> </a:t>
                </a:r>
              </a:p>
            </p:txBody>
          </p:sp>
        </mc:Fallback>
      </mc:AlternateContent>
    </p:spTree>
    <p:extLst>
      <p:ext uri="{BB962C8B-B14F-4D97-AF65-F5344CB8AC3E}">
        <p14:creationId xmlns:p14="http://schemas.microsoft.com/office/powerpoint/2010/main" val="19333362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60439" y="899652"/>
                <a:ext cx="11194026" cy="380501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原理（动量定理）：</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时间内，</a:t>
                </a:r>
                <a:r>
                  <a:rPr lang="zh-CN" altLang="en-US" dirty="0"/>
                  <a:t>速度</a:t>
                </a:r>
                <a:r>
                  <a:rPr lang="zh-CN" altLang="en-US" dirty="0" smtClean="0"/>
                  <a:t>微元体内动量变化量（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𝑀𝐼</m:t>
                        </m:r>
                      </m:sub>
                    </m:sSub>
                  </m:oMath>
                </a14:m>
                <a:r>
                  <a:rPr lang="zh-CN" altLang="en-US" dirty="0" smtClean="0"/>
                  <a:t>）</a:t>
                </a:r>
                <a:r>
                  <a:rPr lang="en-US" altLang="zh-CN" dirty="0" smtClean="0"/>
                  <a:t>+ </a:t>
                </a:r>
                <a:r>
                  <a:rPr lang="zh-CN" altLang="en-US" dirty="0" smtClean="0"/>
                  <a:t>液相流动带来的动量变化量（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𝑀𝑉</m:t>
                        </m:r>
                      </m:sub>
                    </m:sSub>
                  </m:oMath>
                </a14:m>
                <a:r>
                  <a:rPr lang="zh-CN" altLang="en-US" dirty="0" smtClean="0"/>
                  <a:t>）</a:t>
                </a:r>
                <a:r>
                  <a:rPr lang="en-US" altLang="zh-CN" dirty="0" smtClean="0"/>
                  <a:t>= </a:t>
                </a:r>
                <a:r>
                  <a:rPr lang="zh-CN" altLang="en-US" dirty="0" smtClean="0"/>
                  <a:t>作用在</a:t>
                </a:r>
                <a:r>
                  <a:rPr lang="zh-CN" altLang="en-US" dirty="0"/>
                  <a:t>速度</a:t>
                </a:r>
                <a:r>
                  <a:rPr lang="zh-CN" altLang="en-US" dirty="0" smtClean="0"/>
                  <a:t>微元体表面的面力产生的</a:t>
                </a:r>
                <a:r>
                  <a:rPr lang="zh-CN" altLang="en-US" dirty="0"/>
                  <a:t>冲</a:t>
                </a:r>
                <a:r>
                  <a:rPr lang="zh-CN" altLang="en-US" dirty="0" smtClean="0"/>
                  <a:t>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𝐹𝑇</m:t>
                        </m:r>
                      </m:sub>
                    </m:sSub>
                  </m:oMath>
                </a14:m>
                <a:r>
                  <a:rPr lang="zh-CN" altLang="en-US" dirty="0" smtClean="0"/>
                  <a:t>）</a:t>
                </a:r>
                <a:r>
                  <a:rPr lang="en-US" altLang="zh-CN" dirty="0" smtClean="0"/>
                  <a:t>+ </a:t>
                </a:r>
                <a:r>
                  <a:rPr lang="zh-CN" altLang="en-US" dirty="0"/>
                  <a:t>速度</a:t>
                </a:r>
                <a:r>
                  <a:rPr lang="zh-CN" altLang="en-US" dirty="0" smtClean="0"/>
                  <a:t>微元体体力产生的冲量（</a:t>
                </a:r>
                <a14:m>
                  <m:oMath xmlns:m="http://schemas.openxmlformats.org/officeDocument/2006/math">
                    <m:r>
                      <a:rPr lang="en-US" altLang="zh-CN" b="0" i="1" smtClean="0">
                        <a:latin typeface="Cambria Math" panose="02040503050406030204" pitchFamily="18" charset="0"/>
                      </a:rPr>
                      <m:t>𝑀</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𝑂</m:t>
                        </m:r>
                      </m:e>
                      <m:sub>
                        <m:r>
                          <a:rPr lang="en-US" altLang="zh-CN" b="0" i="1" smtClean="0">
                            <a:latin typeface="Cambria Math" panose="02040503050406030204" pitchFamily="18" charset="0"/>
                          </a:rPr>
                          <m:t>𝐵𝑇</m:t>
                        </m:r>
                      </m:sub>
                    </m:sSub>
                  </m:oMath>
                </a14:m>
                <a:r>
                  <a:rPr lang="zh-CN" altLang="en-US" dirty="0" smtClean="0"/>
                  <a:t>）</a:t>
                </a:r>
                <a:endParaRPr lang="en-US" altLang="zh-CN" dirty="0" smtClean="0"/>
              </a:p>
              <a:p>
                <a:pPr marL="285750" indent="-285750">
                  <a:buFont typeface="Wingdings" panose="05000000000000000000" pitchFamily="2" charset="2"/>
                  <a:buChar char="§"/>
                </a:pPr>
                <a:r>
                  <a:rPr lang="zh-CN" altLang="en-US" dirty="0">
                    <a:solidFill>
                      <a:srgbClr val="FF0000"/>
                    </a:solidFill>
                  </a:rPr>
                  <a:t>液</a:t>
                </a:r>
                <a:r>
                  <a:rPr lang="zh-CN" altLang="en-US" dirty="0" smtClean="0">
                    <a:solidFill>
                      <a:srgbClr val="FF0000"/>
                    </a:solidFill>
                  </a:rPr>
                  <a:t>相的流动导致质量流动，进而影响所有方向的动量变化</a:t>
                </a:r>
                <a:endParaRPr lang="en-US" altLang="zh-CN" dirty="0" smtClean="0">
                  <a:solidFill>
                    <a:srgbClr val="FF0000"/>
                  </a:solidFill>
                </a:endParaRPr>
              </a:p>
              <a:p>
                <a:pPr marL="285750" indent="-285750">
                  <a:buFont typeface="Wingdings" panose="05000000000000000000" pitchFamily="2" charset="2"/>
                  <a:buChar char="§"/>
                </a:pPr>
                <a:r>
                  <a:rPr lang="zh-CN" altLang="en-US" dirty="0">
                    <a:solidFill>
                      <a:srgbClr val="FF0000"/>
                    </a:solidFill>
                  </a:rPr>
                  <a:t>由于速度网格采用交错网格，故此处的微元</a:t>
                </a:r>
                <a:r>
                  <a:rPr lang="zh-CN" altLang="en-US" dirty="0" smtClean="0">
                    <a:solidFill>
                      <a:srgbClr val="FF0000"/>
                    </a:solidFill>
                  </a:rPr>
                  <a:t>体与其</a:t>
                </a:r>
                <a:r>
                  <a:rPr lang="zh-CN" altLang="en-US" dirty="0">
                    <a:solidFill>
                      <a:srgbClr val="FF0000"/>
                    </a:solidFill>
                  </a:rPr>
                  <a:t>他守恒方程建立的微元体在三个方向分别错开半个网格</a:t>
                </a:r>
                <a:endParaRPr lang="en-US" altLang="zh-CN" dirty="0" smtClean="0">
                  <a:solidFill>
                    <a:srgbClr val="FF0000"/>
                  </a:solidFill>
                </a:endParaRPr>
              </a:p>
              <a:p>
                <a:pPr marL="285750" indent="-285750">
                  <a:buFont typeface="Wingdings" panose="05000000000000000000" pitchFamily="2" charset="2"/>
                  <a:buChar char="§"/>
                </a:pPr>
                <a:endParaRPr lang="en-US" baseline="-25000" dirty="0" smtClean="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zh-CN" altLang="en-US" i="1">
                        <a:latin typeface="Cambria Math" panose="02040503050406030204" pitchFamily="18" charset="0"/>
                      </a:rPr>
                      <m:t>内</m:t>
                    </m:r>
                    <m:r>
                      <a:rPr lang="en-US" altLang="zh-CN" b="0" i="1" smtClean="0">
                        <a:latin typeface="Cambria Math" panose="02040503050406030204" pitchFamily="18" charset="0"/>
                      </a:rPr>
                      <m:t>,  </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𝑀𝐼</m:t>
                        </m:r>
                      </m:sub>
                    </m:sSub>
                  </m:oMath>
                </a14:m>
                <a:endParaRPr lang="en-US" b="0" dirty="0" smtClean="0"/>
              </a:p>
              <a:p>
                <a:r>
                  <a:rPr lang="en-US" b="0" dirty="0" smtClean="0"/>
                  <a:t>      </a:t>
                </a:r>
                <a14:m>
                  <m:oMath xmlns:m="http://schemas.openxmlformats.org/officeDocument/2006/math">
                    <m:r>
                      <a:rPr lang="en-US" b="0" i="1" smtClean="0">
                        <a:latin typeface="Cambria Math" panose="02040503050406030204" pitchFamily="18" charset="0"/>
                      </a:rPr>
                      <m:t>𝑥</m:t>
                    </m:r>
                  </m:oMath>
                </a14:m>
                <a:r>
                  <a:rPr lang="zh-CN" altLang="en-US" dirty="0" smtClean="0"/>
                  <a:t>方向动量变化量：</a:t>
                </a:r>
                <a14:m>
                  <m:oMath xmlns:m="http://schemas.openxmlformats.org/officeDocument/2006/math">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𝑣𝑥</m:t>
                            </m:r>
                          </m:e>
                        </m:d>
                      </m:e>
                      <m:sup>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𝑣𝑥</m:t>
                            </m:r>
                          </m:e>
                        </m:d>
                      </m:e>
                      <m:sup>
                        <m:r>
                          <a:rPr lang="en-US" altLang="zh-CN" b="0" i="1" smtClean="0">
                            <a:latin typeface="Cambria Math" panose="02040503050406030204" pitchFamily="18" charset="0"/>
                          </a:rPr>
                          <m:t>𝑡</m:t>
                        </m:r>
                      </m:sup>
                    </m:sSup>
                  </m:oMath>
                </a14:m>
                <a:endParaRPr lang="en-US" dirty="0" smtClean="0"/>
              </a:p>
              <a:p>
                <a:r>
                  <a:rPr lang="en-US" altLang="zh-CN" b="0" dirty="0" smtClean="0"/>
                  <a:t>      </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向动量变化量：</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smtClean="0">
                                <a:latin typeface="Cambria Math" panose="02040503050406030204" pitchFamily="18" charset="0"/>
                              </a:rPr>
                              <m:t>𝑣</m:t>
                            </m:r>
                            <m:r>
                              <a:rPr lang="en-US" altLang="zh-CN" b="0" i="1" smtClean="0">
                                <a:latin typeface="Cambria Math" panose="02040503050406030204" pitchFamily="18" charset="0"/>
                              </a:rPr>
                              <m:t>𝑦</m:t>
                            </m:r>
                          </m:e>
                        </m:d>
                      </m:e>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𝑡</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smtClean="0">
                                <a:latin typeface="Cambria Math" panose="02040503050406030204" pitchFamily="18" charset="0"/>
                              </a:rPr>
                              <m:t>𝑣</m:t>
                            </m:r>
                            <m:r>
                              <a:rPr lang="en-US" altLang="zh-CN" b="0" i="1" smtClean="0">
                                <a:latin typeface="Cambria Math" panose="02040503050406030204" pitchFamily="18" charset="0"/>
                              </a:rPr>
                              <m:t>𝑦</m:t>
                            </m:r>
                          </m:e>
                        </m:d>
                      </m:e>
                      <m:sup>
                        <m:r>
                          <a:rPr lang="en-US" altLang="zh-CN" i="1">
                            <a:latin typeface="Cambria Math" panose="02040503050406030204" pitchFamily="18" charset="0"/>
                          </a:rPr>
                          <m:t>𝑡</m:t>
                        </m:r>
                      </m:sup>
                    </m:sSup>
                  </m:oMath>
                </a14:m>
                <a:endParaRPr lang="en-US" altLang="zh-CN" dirty="0" smtClean="0"/>
              </a:p>
              <a:p>
                <a:r>
                  <a:rPr lang="en-US" altLang="zh-CN" b="0" dirty="0" smtClean="0"/>
                  <a:t>      </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向动量变化量：</a:t>
                </a:r>
                <a14:m>
                  <m:oMath xmlns:m="http://schemas.openxmlformats.org/officeDocument/2006/math">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b="0" i="1" smtClean="0">
                                <a:latin typeface="Cambria Math" panose="02040503050406030204" pitchFamily="18" charset="0"/>
                              </a:rPr>
                              <m:t>𝑣𝑧</m:t>
                            </m:r>
                          </m:e>
                        </m:d>
                      </m:e>
                      <m:sup>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i="1">
                            <a:latin typeface="Cambria Math" panose="02040503050406030204" pitchFamily="18" charset="0"/>
                          </a:rPr>
                          <m:t>𝑡</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𝑉</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r>
                              <a:rPr lang="en-US" altLang="zh-CN" i="1" smtClean="0">
                                <a:latin typeface="Cambria Math" panose="02040503050406030204" pitchFamily="18" charset="0"/>
                              </a:rPr>
                              <m:t>𝑣</m:t>
                            </m:r>
                            <m:r>
                              <a:rPr lang="en-US" altLang="zh-CN" b="0" i="1" smtClean="0">
                                <a:latin typeface="Cambria Math" panose="02040503050406030204" pitchFamily="18" charset="0"/>
                              </a:rPr>
                              <m:t>𝑧</m:t>
                            </m:r>
                          </m:e>
                        </m:d>
                      </m:e>
                      <m:sup>
                        <m:r>
                          <a:rPr lang="en-US" altLang="zh-CN" i="1">
                            <a:latin typeface="Cambria Math" panose="02040503050406030204" pitchFamily="18" charset="0"/>
                          </a:rPr>
                          <m:t>𝑡</m:t>
                        </m:r>
                      </m:sup>
                    </m:sSup>
                  </m:oMath>
                </a14:m>
                <a:endParaRPr lang="en-US" dirty="0" smtClean="0"/>
              </a:p>
              <a:p>
                <a:pPr marL="285750" indent="-285750">
                  <a:buFont typeface="Wingdings" panose="05000000000000000000" pitchFamily="2" charset="2"/>
                  <a:buChar char="§"/>
                </a:pPr>
                <a:r>
                  <a:rPr lang="zh-CN" altLang="en-US" dirty="0" smtClean="0">
                    <a:solidFill>
                      <a:srgbClr val="FF0000"/>
                    </a:solidFill>
                  </a:rPr>
                  <a:t>其中，</a:t>
                </a:r>
                <a14:m>
                  <m:oMath xmlns:m="http://schemas.openxmlformats.org/officeDocument/2006/math">
                    <m:r>
                      <a:rPr lang="en-US" altLang="zh-CN" b="0" i="1" smtClean="0">
                        <a:solidFill>
                          <a:srgbClr val="FF0000"/>
                        </a:solidFill>
                        <a:latin typeface="Cambria Math" panose="02040503050406030204" pitchFamily="18" charset="0"/>
                      </a:rPr>
                      <m:t>𝑣𝑥</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𝑣𝑦</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𝑣𝑧</m:t>
                    </m:r>
                  </m:oMath>
                </a14:m>
                <a:r>
                  <a:rPr lang="zh-CN" altLang="en-US" dirty="0" smtClean="0">
                    <a:solidFill>
                      <a:srgbClr val="FF0000"/>
                    </a:solidFill>
                  </a:rPr>
                  <a:t>代表速度微元体的平均</a:t>
                </a:r>
                <a:r>
                  <a:rPr lang="zh-CN" altLang="en-US" dirty="0">
                    <a:solidFill>
                      <a:srgbClr val="FF0000"/>
                    </a:solidFill>
                  </a:rPr>
                  <a:t>速</a:t>
                </a:r>
                <a:r>
                  <a:rPr lang="zh-CN" altLang="en-US" dirty="0" smtClean="0">
                    <a:solidFill>
                      <a:srgbClr val="FF0000"/>
                    </a:solidFill>
                  </a:rPr>
                  <a:t>度，也是速度微元体中心的速度，也是典型微元体面心处的速度；</a:t>
                </a:r>
                <a:endParaRPr lang="en-US" altLang="zh-CN" dirty="0" smtClean="0">
                  <a:solidFill>
                    <a:srgbClr val="FF0000"/>
                  </a:solidFill>
                </a:endParaRPr>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𝑘𝑔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𝑠𝑒𝑐</m:t>
                        </m:r>
                      </m:den>
                    </m:f>
                  </m:oMath>
                </a14:m>
                <a:endParaRPr lang="en-US" altLang="zh-CN" b="0" dirty="0" smtClean="0"/>
              </a:p>
              <a:p>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𝑀𝑉𝑋</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𝑀𝑉𝑌</m:t>
                        </m:r>
                      </m:sub>
                    </m:sSub>
                    <m:r>
                      <a:rPr lang="en-US" b="0" i="1" smtClean="0">
                        <a:latin typeface="Cambria Math" panose="02040503050406030204" pitchFamily="18" charset="0"/>
                      </a:rPr>
                      <m:t>+</m:t>
                    </m:r>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𝑀𝑉𝑍</m:t>
                        </m:r>
                      </m:sub>
                    </m:sSub>
                    <m:r>
                      <a:rPr lang="en-US" b="0" i="1" smtClean="0">
                        <a:latin typeface="Cambria Math" panose="02040503050406030204" pitchFamily="18" charset="0"/>
                      </a:rPr>
                      <m:t> </m:t>
                    </m:r>
                  </m:oMath>
                </a14:m>
                <a:endParaRPr lang="en-US" b="0" i="1" dirty="0" smtClean="0">
                  <a:latin typeface="Cambria Math" panose="020405030504060302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60439" y="899652"/>
                <a:ext cx="11194026" cy="3805016"/>
              </a:xfrm>
              <a:prstGeom prst="rect">
                <a:avLst/>
              </a:prstGeom>
              <a:blipFill>
                <a:blip r:embed="rId3"/>
                <a:stretch>
                  <a:fillRect l="-381" t="-962" r="-2451"/>
                </a:stretch>
              </a:blipFill>
            </p:spPr>
            <p:txBody>
              <a:bodyPr/>
              <a:lstStyle/>
              <a:p>
                <a:r>
                  <a:rPr lang="en-US">
                    <a:noFill/>
                  </a:rPr>
                  <a:t> </a:t>
                </a:r>
              </a:p>
            </p:txBody>
          </p:sp>
        </mc:Fallback>
      </mc:AlternateContent>
    </p:spTree>
    <p:extLst>
      <p:ext uri="{BB962C8B-B14F-4D97-AF65-F5344CB8AC3E}">
        <p14:creationId xmlns:p14="http://schemas.microsoft.com/office/powerpoint/2010/main" val="8802111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605981"/>
            <a:ext cx="12192000" cy="269158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 y="951271"/>
            <a:ext cx="12192000" cy="265471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191733" y="1106129"/>
                <a:ext cx="2706329" cy="5399170"/>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𝑥</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r>
                  <a:rPr lang="en-US" dirty="0" smtClean="0"/>
                  <a:t>       </a:t>
                </a:r>
                <a:endParaRPr lang="en-US"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𝑧</m:t>
                    </m:r>
                  </m:oMath>
                </a14:m>
                <a:r>
                  <a:rPr lang="zh-CN" altLang="en-US" dirty="0"/>
                  <a:t>方向液相质量流出：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a14:m>
                <a:r>
                  <a:rPr lang="en-US" dirty="0"/>
                  <a:t> </a:t>
                </a:r>
              </a:p>
              <a:p>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𝑥</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𝑦</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𝑧</m:t>
                    </m:r>
                  </m:oMath>
                </a14:m>
                <a:r>
                  <a:rPr lang="zh-CN" altLang="en-US" dirty="0"/>
                  <a:t>方向液相质量流入：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oMath>
                </a14:m>
                <a:r>
                  <a:rPr lang="en-US" dirty="0"/>
                  <a:t> </a:t>
                </a: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91733" y="1106129"/>
                <a:ext cx="2706329" cy="5399170"/>
              </a:xfrm>
              <a:prstGeom prst="rect">
                <a:avLst/>
              </a:prstGeom>
              <a:blipFill>
                <a:blip r:embed="rId3"/>
                <a:stretch>
                  <a:fillRect l="-1351" t="-3160" r="-901" b="-66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231143" y="1106129"/>
                <a:ext cx="2948448" cy="2323906"/>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a:t>对</a:t>
                </a:r>
                <a14:m>
                  <m:oMath xmlns:m="http://schemas.openxmlformats.org/officeDocument/2006/math">
                    <m:r>
                      <a:rPr lang="en-US" altLang="zh-CN" i="1">
                        <a:latin typeface="Cambria Math" panose="02040503050406030204" pitchFamily="18" charset="0"/>
                      </a:rPr>
                      <m:t>𝑥</m:t>
                    </m:r>
                  </m:oMath>
                </a14:m>
                <a:r>
                  <a:rPr lang="zh-CN" altLang="en-US" dirty="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nor/>
                        </m:rPr>
                        <a:rPr lang="zh-CN" altLang="en-US" dirty="0"/>
                        <m:t>对</m:t>
                      </m:r>
                      <m:r>
                        <a:rPr lang="en-US" altLang="zh-CN" i="1">
                          <a:latin typeface="Cambria Math" panose="02040503050406030204" pitchFamily="18" charset="0"/>
                        </a:rPr>
                        <m:t>𝑥</m:t>
                      </m:r>
                      <m:r>
                        <m:rPr>
                          <m:nor/>
                        </m:rPr>
                        <a:rPr lang="zh-CN" altLang="en-US" dirty="0"/>
                        <m:t>方向动量流出的影响：</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231143" y="1106129"/>
                <a:ext cx="2948448" cy="2323906"/>
              </a:xfrm>
              <a:prstGeom prst="rect">
                <a:avLst/>
              </a:prstGeom>
              <a:blipFill>
                <a:blip r:embed="rId4"/>
                <a:stretch>
                  <a:fillRect l="-1653" t="-7330" b="-1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31143" y="3857332"/>
                <a:ext cx="29484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a:t>对</a:t>
                </a:r>
                <a14:m>
                  <m:oMath xmlns:m="http://schemas.openxmlformats.org/officeDocument/2006/math">
                    <m:r>
                      <a:rPr lang="en-US" altLang="zh-CN" i="1">
                        <a:latin typeface="Cambria Math" panose="02040503050406030204" pitchFamily="18" charset="0"/>
                      </a:rPr>
                      <m:t>𝑥</m:t>
                    </m:r>
                  </m:oMath>
                </a14:m>
                <a:r>
                  <a:rPr lang="zh-CN" altLang="en-US" dirty="0"/>
                  <a:t>方向动量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latin typeface="Cambria Math" panose="02040503050406030204" pitchFamily="18" charset="0"/>
                  </a:rPr>
                  <a:t>对</a:t>
                </a:r>
                <a14:m>
                  <m:oMath xmlns:m="http://schemas.openxmlformats.org/officeDocument/2006/math">
                    <m:r>
                      <a:rPr lang="en-US" altLang="zh-CN" b="0" i="1" smtClean="0">
                        <a:latin typeface="Cambria Math" panose="02040503050406030204" pitchFamily="18" charset="0"/>
                      </a:rPr>
                      <m:t>𝑥</m:t>
                    </m:r>
                  </m:oMath>
                </a14:m>
                <a:r>
                  <a:rPr lang="zh-CN" altLang="en-US" dirty="0" smtClean="0">
                    <a:latin typeface="Cambria Math" panose="02040503050406030204" pitchFamily="18" charset="0"/>
                  </a:rPr>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r>
                          <a:rPr lang="en-US" altLang="zh-CN" i="1" smtClean="0">
                            <a:latin typeface="Cambria Math" panose="02040503050406030204" pitchFamily="18" charset="0"/>
                          </a:rPr>
                          <m:t> </m:t>
                        </m:r>
                      </m:e>
                      <m:sub>
                        <m:r>
                          <a:rPr lang="en-US" i="1">
                            <a:latin typeface="Cambria Math" panose="02040503050406030204" pitchFamily="18" charset="0"/>
                          </a:rPr>
                          <m:t>𝑧</m:t>
                        </m:r>
                      </m:sub>
                    </m:sSub>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3231143" y="3857332"/>
                <a:ext cx="2948448" cy="2330253"/>
              </a:xfrm>
              <a:prstGeom prst="rect">
                <a:avLst/>
              </a:prstGeom>
              <a:blipFill>
                <a:blip r:embed="rId5"/>
                <a:stretch>
                  <a:fillRect l="-1653" t="-7330" b="-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255785" y="1106129"/>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255785" y="1106129"/>
                <a:ext cx="2910348" cy="2330253"/>
              </a:xfrm>
              <a:prstGeom prst="rect">
                <a:avLst/>
              </a:prstGeom>
              <a:blipFill>
                <a:blip r:embed="rId6"/>
                <a:stretch>
                  <a:fillRect l="-1674" t="-7311" b="-15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255785" y="3827836"/>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t>对</a:t>
                </a:r>
                <a14:m>
                  <m:oMath xmlns:m="http://schemas.openxmlformats.org/officeDocument/2006/math">
                    <m:r>
                      <a:rPr lang="en-US" altLang="zh-CN" b="0" i="1" smtClean="0">
                        <a:latin typeface="Cambria Math" panose="02040503050406030204" pitchFamily="18" charset="0"/>
                      </a:rPr>
                      <m:t>𝑦</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sub>
                    </m:sSub>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255785" y="3827836"/>
                <a:ext cx="2910348" cy="2330253"/>
              </a:xfrm>
              <a:prstGeom prst="rect">
                <a:avLst/>
              </a:prstGeom>
              <a:blipFill>
                <a:blip r:embed="rId7"/>
                <a:stretch>
                  <a:fillRect l="-1674" t="-7330" b="-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9343099" y="1106129"/>
                <a:ext cx="2910348" cy="2323906"/>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向动量流出的影响：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dirty="0" smtClean="0"/>
              </a:p>
              <a:p>
                <a14:m>
                  <m:oMath xmlns:m="http://schemas.openxmlformats.org/officeDocument/2006/math">
                    <m:r>
                      <m:rPr>
                        <m:nor/>
                      </m:rPr>
                      <a:rPr lang="zh-CN" altLang="en-US" dirty="0"/>
                      <m:t>对</m:t>
                    </m:r>
                  </m:oMath>
                </a14:m>
                <a:r>
                  <a:rPr lang="en-US" dirty="0" smtClean="0"/>
                  <a:t>z</a:t>
                </a:r>
                <a14:m>
                  <m:oMath xmlns:m="http://schemas.openxmlformats.org/officeDocument/2006/math">
                    <m:r>
                      <m:rPr>
                        <m:nor/>
                      </m:rPr>
                      <a:rPr lang="zh-CN" altLang="en-US" dirty="0"/>
                      <m:t>方向动量流出的影响：</m:t>
                    </m:r>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oMath>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9343099" y="1106129"/>
                <a:ext cx="2910348" cy="2323906"/>
              </a:xfrm>
              <a:prstGeom prst="rect">
                <a:avLst/>
              </a:prstGeom>
              <a:blipFill>
                <a:blip r:embed="rId8"/>
                <a:stretch>
                  <a:fillRect l="-1887" t="-7330" b="-18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9343099" y="3827836"/>
                <a:ext cx="2910348" cy="2330253"/>
              </a:xfrm>
              <a:prstGeom prst="rect">
                <a:avLst/>
              </a:prstGeom>
              <a:noFill/>
            </p:spPr>
            <p:txBody>
              <a:bodyPr wrap="square" rtlCol="0">
                <a:spAutoFit/>
              </a:bodyPr>
              <a:lstStyle/>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oMath>
                </a14:m>
                <a:endParaRPr lang="en-US" dirty="0" smtClean="0"/>
              </a:p>
              <a:p>
                <a:endParaRPr lang="en-US" dirty="0" smtClean="0"/>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a:t>
                </a:r>
                <a:r>
                  <a:rPr lang="zh-CN" altLang="en-US" dirty="0" smtClean="0"/>
                  <a:t>流入的</a:t>
                </a:r>
                <a:r>
                  <a:rPr lang="zh-CN" altLang="en-US" dirty="0"/>
                  <a:t>影响：</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𝑣𝑧</m:t>
                        </m:r>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Sub>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t>对</a:t>
                </a:r>
                <a14:m>
                  <m:oMath xmlns:m="http://schemas.openxmlformats.org/officeDocument/2006/math">
                    <m:r>
                      <a:rPr lang="en-US" altLang="zh-CN" b="0" i="1" smtClean="0">
                        <a:latin typeface="Cambria Math" panose="02040503050406030204" pitchFamily="18" charset="0"/>
                      </a:rPr>
                      <m:t>𝑧</m:t>
                    </m:r>
                  </m:oMath>
                </a14:m>
                <a:r>
                  <a:rPr lang="zh-CN" altLang="en-US" dirty="0" smtClean="0"/>
                  <a:t>方向动量流入的影响：</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𝑣𝑧</m:t>
                        </m:r>
                        <m:r>
                          <a:rPr lang="en-US" altLang="zh-CN" i="1">
                            <a:latin typeface="Cambria Math" panose="02040503050406030204" pitchFamily="18" charset="0"/>
                          </a:rPr>
                          <m:t>∆</m:t>
                        </m:r>
                        <m:r>
                          <a:rPr lang="en-US" altLang="zh-CN" i="1">
                            <a:latin typeface="Cambria Math" panose="02040503050406030204" pitchFamily="18" charset="0"/>
                          </a:rPr>
                          <m:t>𝑡</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e>
                      <m:sub>
                        <m:r>
                          <a:rPr lang="en-US" i="1">
                            <a:latin typeface="Cambria Math" panose="02040503050406030204" pitchFamily="18" charset="0"/>
                          </a:rPr>
                          <m:t>𝑧</m:t>
                        </m:r>
                      </m:sub>
                    </m:sSub>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9343099" y="3827836"/>
                <a:ext cx="2910348" cy="2330253"/>
              </a:xfrm>
              <a:prstGeom prst="rect">
                <a:avLst/>
              </a:prstGeom>
              <a:blipFill>
                <a:blip r:embed="rId9"/>
                <a:stretch>
                  <a:fillRect l="-1887" t="-7330" b="-1832"/>
                </a:stretch>
              </a:blipFill>
            </p:spPr>
            <p:txBody>
              <a:bodyPr/>
              <a:lstStyle/>
              <a:p>
                <a:r>
                  <a:rPr lang="en-US">
                    <a:noFill/>
                  </a:rPr>
                  <a:t> </a:t>
                </a:r>
              </a:p>
            </p:txBody>
          </p:sp>
        </mc:Fallback>
      </mc:AlternateContent>
      <p:sp>
        <p:nvSpPr>
          <p:cNvPr id="12" name="Rectangle 11"/>
          <p:cNvSpPr/>
          <p:nvPr/>
        </p:nvSpPr>
        <p:spPr>
          <a:xfrm>
            <a:off x="422622" y="943587"/>
            <a:ext cx="2474259" cy="5361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9391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494071" y="884903"/>
                <a:ext cx="11813458" cy="5995039"/>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altLang="zh-CN" i="1" smtClean="0">
                        <a:latin typeface="Cambria Math" panose="02040503050406030204" pitchFamily="18" charset="0"/>
                      </a:rPr>
                      <m:t>𝑥</m:t>
                    </m:r>
                  </m:oMath>
                </a14:m>
                <a:r>
                  <a:rPr lang="zh-CN" altLang="en-US" dirty="0"/>
                  <a:t>方</a:t>
                </a:r>
                <a:r>
                  <a:rPr lang="zh-CN" altLang="en-US" dirty="0" smtClean="0"/>
                  <a:t>向液相运动对应的</a:t>
                </a:r>
                <a:r>
                  <a:rPr lang="zh-CN" altLang="en-US" dirty="0"/>
                  <a:t>动量改变量为：</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𝑀𝑉𝑋</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e>
                      </m:d>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𝑣𝑥</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e>
                      </m:d>
                    </m:oMath>
                  </m:oMathPara>
                </a14:m>
                <a:endParaRPr lang="en-US" altLang="zh-CN" b="0" i="1" dirty="0" smtClean="0">
                  <a:latin typeface="Cambria Math" panose="02040503050406030204" pitchFamily="18" charset="0"/>
                </a:endParaRPr>
              </a:p>
              <a:p>
                <a:endParaRPr lang="en-US" altLang="zh-CN" b="0" i="1" dirty="0" smtClean="0">
                  <a:latin typeface="Cambria Math" panose="02040503050406030204" pitchFamily="18" charset="0"/>
                </a:endParaRPr>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向液</a:t>
                </a:r>
                <a:r>
                  <a:rPr lang="zh-CN" altLang="en-US" dirty="0" smtClean="0"/>
                  <a:t>相</a:t>
                </a:r>
                <a:r>
                  <a:rPr lang="zh-CN" altLang="en-US" dirty="0"/>
                  <a:t>运动对应</a:t>
                </a:r>
                <a:r>
                  <a:rPr lang="zh-CN" altLang="en-US" dirty="0" smtClean="0"/>
                  <a:t>的</a:t>
                </a:r>
                <a:r>
                  <a:rPr lang="zh-CN" altLang="en-US" dirty="0"/>
                  <a:t>动量改变量为：</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𝑀𝑉</m:t>
                          </m:r>
                          <m:r>
                            <a:rPr lang="en-US" altLang="zh-CN" b="0" i="1" smtClean="0">
                              <a:latin typeface="Cambria Math" panose="02040503050406030204" pitchFamily="18" charset="0"/>
                            </a:rPr>
                            <m:t>𝑌</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e>
                      </m:d>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b="0" i="1" smtClean="0">
                                  <a:latin typeface="Cambria Math" panose="02040503050406030204" pitchFamily="18" charset="0"/>
                                </a:rPr>
                                <m:t>𝑣𝑦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e>
                      </m:d>
                    </m:oMath>
                  </m:oMathPara>
                </a14:m>
                <a:endParaRPr lang="en-US" dirty="0" smtClean="0"/>
              </a:p>
              <a:p>
                <a:endParaRPr lang="en-US"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向液</a:t>
                </a:r>
                <a:r>
                  <a:rPr lang="zh-CN" altLang="en-US" dirty="0" smtClean="0"/>
                  <a:t>相</a:t>
                </a:r>
                <a:r>
                  <a:rPr lang="zh-CN" altLang="en-US" dirty="0"/>
                  <a:t>运动对应</a:t>
                </a:r>
                <a:r>
                  <a:rPr lang="zh-CN" altLang="en-US" dirty="0" smtClean="0"/>
                  <a:t>的</a:t>
                </a:r>
                <a:r>
                  <a:rPr lang="zh-CN" altLang="en-US" dirty="0"/>
                  <a:t>动量改变量为：</a:t>
                </a:r>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𝑀</m:t>
                      </m:r>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𝑀𝑉</m:t>
                          </m:r>
                          <m:r>
                            <a:rPr lang="en-US" altLang="zh-CN" b="0" i="1" smtClean="0">
                              <a:latin typeface="Cambria Math" panose="02040503050406030204" pitchFamily="18" charset="0"/>
                            </a:rPr>
                            <m:t>𝑍</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sub>
                          </m:sSub>
                        </m:e>
                      </m:d>
                      <m:r>
                        <a:rPr lang="en-US" altLang="zh-CN">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smtClean="0">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𝑣𝑧</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𝑧</m:t>
                              </m:r>
                            </m:sub>
                          </m:sSub>
                        </m:e>
                      </m:d>
                    </m:oMath>
                  </m:oMathPara>
                </a14:m>
                <a:endParaRPr lang="en-US" dirty="0" smtClean="0"/>
              </a:p>
              <a:p>
                <a:pPr marL="285750" indent="-285750">
                  <a:buFont typeface="Wingdings" panose="05000000000000000000" pitchFamily="2" charset="2"/>
                  <a:buChar char="§"/>
                </a:pPr>
                <a:r>
                  <a:rPr lang="zh-CN" altLang="en-US" dirty="0"/>
                  <a:t>量纲：</a:t>
                </a:r>
                <a14:m>
                  <m:oMath xmlns:m="http://schemas.openxmlformats.org/officeDocument/2006/math">
                    <m:r>
                      <a:rPr lang="en-US" altLang="zh-CN" i="1">
                        <a:latin typeface="Cambria Math" panose="02040503050406030204" pitchFamily="18" charset="0"/>
                      </a:rPr>
                      <m:t>𝑘𝑔</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𝑚</m:t>
                        </m:r>
                      </m:num>
                      <m:den>
                        <m:r>
                          <a:rPr lang="en-US" altLang="zh-CN" i="1">
                            <a:latin typeface="Cambria Math" panose="02040503050406030204" pitchFamily="18" charset="0"/>
                          </a:rPr>
                          <m:t>𝑠𝑒𝑐</m:t>
                        </m:r>
                      </m:den>
                    </m:f>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94071" y="884903"/>
                <a:ext cx="11813458" cy="5995039"/>
              </a:xfrm>
              <a:prstGeom prst="rect">
                <a:avLst/>
              </a:prstGeom>
              <a:blipFill>
                <a:blip r:embed="rId2"/>
                <a:stretch>
                  <a:fillRect l="-310" t="-508"/>
                </a:stretch>
              </a:blipFill>
            </p:spPr>
            <p:txBody>
              <a:bodyPr/>
              <a:lstStyle/>
              <a:p>
                <a:r>
                  <a:rPr lang="en-US">
                    <a:noFill/>
                  </a:rPr>
                  <a:t> </a:t>
                </a:r>
              </a:p>
            </p:txBody>
          </p:sp>
        </mc:Fallback>
      </mc:AlternateContent>
    </p:spTree>
    <p:extLst>
      <p:ext uri="{BB962C8B-B14F-4D97-AF65-F5344CB8AC3E}">
        <p14:creationId xmlns:p14="http://schemas.microsoft.com/office/powerpoint/2010/main" val="8733473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p:grpSp>
        <p:nvGrpSpPr>
          <p:cNvPr id="6" name="Group 5"/>
          <p:cNvGrpSpPr/>
          <p:nvPr/>
        </p:nvGrpSpPr>
        <p:grpSpPr>
          <a:xfrm>
            <a:off x="678546" y="1006711"/>
            <a:ext cx="4212882" cy="3222256"/>
            <a:chOff x="936643" y="1205814"/>
            <a:chExt cx="4212882" cy="3222256"/>
          </a:xfrm>
        </p:grpSpPr>
        <p:pic>
          <p:nvPicPr>
            <p:cNvPr id="4" name="Picture 3"/>
            <p:cNvPicPr>
              <a:picLocks noChangeAspect="1"/>
            </p:cNvPicPr>
            <p:nvPr/>
          </p:nvPicPr>
          <p:blipFill>
            <a:blip r:embed="rId2"/>
            <a:stretch>
              <a:fillRect/>
            </a:stretch>
          </p:blipFill>
          <p:spPr>
            <a:xfrm>
              <a:off x="936643" y="1205814"/>
              <a:ext cx="4212882" cy="3222256"/>
            </a:xfrm>
            <a:prstGeom prst="rect">
              <a:avLst/>
            </a:prstGeom>
          </p:spPr>
        </p:pic>
        <p:sp>
          <p:nvSpPr>
            <p:cNvPr id="5" name="Rectangle 4"/>
            <p:cNvSpPr/>
            <p:nvPr/>
          </p:nvSpPr>
          <p:spPr>
            <a:xfrm>
              <a:off x="936643" y="1205814"/>
              <a:ext cx="906905" cy="18987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331837" y="4778477"/>
            <a:ext cx="4498260" cy="1107996"/>
          </a:xfrm>
          <a:prstGeom prst="rect">
            <a:avLst/>
          </a:prstGeom>
          <a:noFill/>
        </p:spPr>
        <p:txBody>
          <a:bodyPr wrap="square" rtlCol="0">
            <a:spAutoFit/>
          </a:bodyPr>
          <a:lstStyle/>
          <a:p>
            <a:r>
              <a:rPr lang="zh-CN" altLang="en-US" sz="1100" dirty="0"/>
              <a:t>符号规定（弹性力学符号规定）：</a:t>
            </a:r>
          </a:p>
          <a:p>
            <a:r>
              <a:rPr lang="zh-CN" altLang="en-US" sz="1100" dirty="0"/>
              <a:t>正应力：拉应力为正</a:t>
            </a:r>
          </a:p>
          <a:p>
            <a:r>
              <a:rPr lang="zh-CN" altLang="en-US" sz="1100" dirty="0" smtClean="0"/>
              <a:t>                 压</a:t>
            </a:r>
            <a:r>
              <a:rPr lang="zh-CN" altLang="en-US" sz="1100" dirty="0"/>
              <a:t>应力为负</a:t>
            </a:r>
          </a:p>
          <a:p>
            <a:r>
              <a:rPr lang="zh-CN" altLang="en-US" sz="1100" dirty="0"/>
              <a:t>剪应力：当截面外法向与坐标轴方向一致时（正面），沿坐标</a:t>
            </a:r>
          </a:p>
          <a:p>
            <a:r>
              <a:rPr lang="zh-CN" altLang="en-US" sz="1100" dirty="0"/>
              <a:t>轴正向的剪应力为正，反之为负；当截面外法向与坐标轴方向</a:t>
            </a:r>
          </a:p>
          <a:p>
            <a:r>
              <a:rPr lang="zh-CN" altLang="en-US" sz="1100" dirty="0"/>
              <a:t>相反时（负面），沿坐标轴正向的剪应力为负，反之为正。</a:t>
            </a:r>
            <a:endParaRPr lang="en-US" sz="1100" dirty="0"/>
          </a:p>
        </p:txBody>
      </p:sp>
      <mc:AlternateContent xmlns:mc="http://schemas.openxmlformats.org/markup-compatibility/2006" xmlns:a14="http://schemas.microsoft.com/office/drawing/2010/main">
        <mc:Choice Requires="a14">
          <p:sp>
            <p:nvSpPr>
              <p:cNvPr id="9" name="TextBox 8"/>
              <p:cNvSpPr txBox="1"/>
              <p:nvPr/>
            </p:nvSpPr>
            <p:spPr>
              <a:xfrm>
                <a:off x="5685503" y="1006711"/>
                <a:ext cx="6506497" cy="644625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此小节处理面力之一：应力在速度微元体各表面的冲量</a:t>
                </a:r>
                <a:endParaRPr lang="en-US" altLang="zh-CN" dirty="0" smtClean="0"/>
              </a:p>
              <a:p>
                <a:pPr marL="285750" indent="-285750">
                  <a:buFont typeface="Wingdings" panose="05000000000000000000" pitchFamily="2" charset="2"/>
                  <a:buChar char="§"/>
                </a:pPr>
                <a:r>
                  <a:rPr lang="zh-CN" altLang="en-US" dirty="0" smtClean="0"/>
                  <a:t>应力矩阵：</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𝑥𝑧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𝑦𝑧</m:t>
                                  </m:r>
                                </m:sub>
                              </m:sSub>
                            </m:e>
                          </m:mr>
                          <m:mr>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𝑧𝑥</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𝑧𝑦</m:t>
                                  </m:r>
                                </m:sub>
                              </m:sSub>
                            </m:e>
                            <m:e>
                              <m:sSub>
                                <m:sSubPr>
                                  <m:ctrlPr>
                                    <a:rPr lang="en-US" i="1">
                                      <a:latin typeface="Cambria Math" panose="02040503050406030204" pitchFamily="18" charset="0"/>
                                    </a:rPr>
                                  </m:ctrlPr>
                                </m:sSubPr>
                                <m:e>
                                  <m:r>
                                    <a:rPr lang="en-US" i="1">
                                      <a:latin typeface="Cambria Math" panose="02040503050406030204" pitchFamily="18" charset="0"/>
                                    </a:rPr>
                                    <m:t>𝜏</m:t>
                                  </m:r>
                                </m:e>
                                <m:sub>
                                  <m:r>
                                    <a:rPr lang="en-US" i="1">
                                      <a:latin typeface="Cambria Math" panose="02040503050406030204" pitchFamily="18" charset="0"/>
                                    </a:rPr>
                                    <m:t>𝑧𝑧</m:t>
                                  </m:r>
                                </m:sub>
                              </m:sSub>
                            </m:e>
                          </m:mr>
                        </m:m>
                      </m:e>
                    </m:d>
                  </m:oMath>
                </a14:m>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b="0" dirty="0" smtClean="0"/>
                  <a:t>与</a:t>
                </a:r>
                <a14:m>
                  <m:oMath xmlns:m="http://schemas.openxmlformats.org/officeDocument/2006/math">
                    <m:r>
                      <a:rPr lang="en-US" b="0" i="1" smtClean="0">
                        <a:latin typeface="Cambria Math" panose="02040503050406030204" pitchFamily="18" charset="0"/>
                      </a:rPr>
                      <m:t>𝑥</m:t>
                    </m:r>
                  </m:oMath>
                </a14:m>
                <a:r>
                  <a:rPr lang="zh-CN" altLang="en-US" dirty="0" smtClean="0"/>
                  <a:t>方向有关（正负方向）的应力有：</a:t>
                </a:r>
                <a14:m>
                  <m:oMath xmlns:m="http://schemas.openxmlformats.org/officeDocument/2006/math">
                    <m:sSub>
                      <m:sSubPr>
                        <m:ctrlPr>
                          <a:rPr lang="en-US" altLang="zh-CN" b="0" i="1" smtClean="0">
                            <a:latin typeface="Cambria Math" panose="02040503050406030204" pitchFamily="18" charset="0"/>
                          </a:rPr>
                        </m:ctrlPr>
                      </m:sSubPr>
                      <m:e>
                        <m:r>
                          <a:rPr lang="zh-CN" altLang="en-US" i="1" smtClean="0">
                            <a:latin typeface="Cambria Math" panose="02040503050406030204" pitchFamily="18" charset="0"/>
                          </a:rPr>
                          <m:t>𝜏</m:t>
                        </m:r>
                      </m:e>
                      <m:sub>
                        <m:r>
                          <a:rPr lang="en-US" altLang="zh-CN" b="0" i="1" smtClean="0">
                            <a:latin typeface="Cambria Math" panose="02040503050406030204" pitchFamily="18" charset="0"/>
                          </a:rPr>
                          <m:t>𝑥𝑥</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𝑦𝑥</m:t>
                        </m:r>
                      </m:sub>
                    </m:sSub>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𝑧𝑥</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方向应力冲量：</a:t>
                </a:r>
                <a:endParaRPr lang="en-US" altLang="zh-CN" dirty="0" smtClean="0"/>
              </a:p>
              <a:p>
                <a:pPr algn="ctr"/>
                <a:r>
                  <a:rPr lang="en-US" altLang="zh-CN" dirty="0"/>
                  <a:t> </a:t>
                </a:r>
                <a:r>
                  <a:rPr lang="en-US" altLang="zh-CN" dirty="0" smtClean="0"/>
                  <a:t> </a:t>
                </a:r>
                <a:r>
                  <a:rPr lang="zh-CN" altLang="en-US" dirty="0" smtClean="0"/>
                  <a:t>垂直于</a:t>
                </a:r>
                <a14:m>
                  <m:oMath xmlns:m="http://schemas.openxmlformats.org/officeDocument/2006/math">
                    <m:r>
                      <a:rPr lang="en-US" altLang="zh-CN" b="0" i="1" smtClean="0">
                        <a:latin typeface="Cambria Math" panose="02040503050406030204" pitchFamily="18" charset="0"/>
                      </a:rPr>
                      <m:t>𝑥</m:t>
                    </m:r>
                  </m:oMath>
                </a14:m>
                <a:r>
                  <a:rPr lang="zh-CN" altLang="en-US" dirty="0" smtClean="0"/>
                  <a:t>轴的两个面：</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zh-CN" altLang="en-US" i="1" smtClean="0">
                            <a:latin typeface="Cambria Math" panose="02040503050406030204" pitchFamily="18" charset="0"/>
                          </a:rPr>
                          <m:t>𝜏</m:t>
                        </m:r>
                      </m:e>
                      <m:sub>
                        <m:r>
                          <a:rPr lang="en-US" altLang="zh-CN" b="0" i="1" smtClean="0">
                            <a:latin typeface="Cambria Math" panose="02040503050406030204" pitchFamily="18" charset="0"/>
                          </a:rPr>
                          <m:t>𝑥𝑥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𝑥𝑥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algn="ctr"/>
                <a:r>
                  <a:rPr lang="zh-CN" altLang="en-US" dirty="0"/>
                  <a:t>垂直</a:t>
                </a:r>
                <a:r>
                  <a:rPr lang="zh-CN" altLang="en-US" dirty="0" smtClean="0"/>
                  <a:t>于</a:t>
                </a:r>
                <a14:m>
                  <m:oMath xmlns:m="http://schemas.openxmlformats.org/officeDocument/2006/math">
                    <m:r>
                      <a:rPr lang="en-US" altLang="zh-CN" b="0" i="1" smtClean="0">
                        <a:latin typeface="Cambria Math" panose="02040503050406030204" pitchFamily="18" charset="0"/>
                      </a:rPr>
                      <m:t>𝑦</m:t>
                    </m:r>
                  </m:oMath>
                </a14:m>
                <a:r>
                  <a:rPr lang="zh-CN" altLang="en-US" dirty="0" smtClean="0"/>
                  <a:t>轴</a:t>
                </a:r>
                <a:r>
                  <a:rPr lang="zh-CN" altLang="en-US" dirty="0"/>
                  <a:t>的两个</a:t>
                </a:r>
                <a:r>
                  <a:rPr lang="zh-CN" altLang="en-US" dirty="0" smtClean="0"/>
                  <a:t>面：</a:t>
                </a:r>
                <a14:m>
                  <m:oMath xmlns:m="http://schemas.openxmlformats.org/officeDocument/2006/math">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𝑦𝑥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𝜏</m:t>
                            </m:r>
                          </m:e>
                          <m:sub>
                            <m:r>
                              <a:rPr lang="en-US" altLang="zh-CN" b="0" i="1" smtClean="0">
                                <a:latin typeface="Cambria Math" panose="02040503050406030204" pitchFamily="18" charset="0"/>
                              </a:rPr>
                              <m:t>𝑦𝑥</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𝑦</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algn="ctr"/>
                <a:r>
                  <a:rPr lang="zh-CN" altLang="en-US" dirty="0"/>
                  <a:t>垂直</a:t>
                </a:r>
                <a:r>
                  <a:rPr lang="zh-CN" altLang="en-US" dirty="0" smtClean="0"/>
                  <a:t>于</a:t>
                </a:r>
                <a14:m>
                  <m:oMath xmlns:m="http://schemas.openxmlformats.org/officeDocument/2006/math">
                    <m:r>
                      <a:rPr lang="en-US" altLang="zh-CN" b="0" i="1" smtClean="0">
                        <a:latin typeface="Cambria Math" panose="02040503050406030204" pitchFamily="18" charset="0"/>
                      </a:rPr>
                      <m:t>𝑧</m:t>
                    </m:r>
                  </m:oMath>
                </a14:m>
                <a:r>
                  <a:rPr lang="zh-CN" altLang="en-US" dirty="0" smtClean="0"/>
                  <a:t>轴</a:t>
                </a:r>
                <a:r>
                  <a:rPr lang="zh-CN" altLang="en-US" dirty="0"/>
                  <a:t>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b="0" i="1" smtClean="0">
                                <a:latin typeface="Cambria Math" panose="02040503050406030204" pitchFamily="18" charset="0"/>
                              </a:rPr>
                              <m:t>𝑧</m:t>
                            </m:r>
                            <m:r>
                              <a:rPr lang="en-US" altLang="zh-CN" i="1">
                                <a:latin typeface="Cambria Math" panose="02040503050406030204" pitchFamily="18" charset="0"/>
                              </a:rPr>
                              <m:t>𝑥</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b="0" i="1" smtClean="0">
                                <a:latin typeface="Cambria Math" panose="02040503050406030204" pitchFamily="18" charset="0"/>
                              </a:rPr>
                              <m:t>𝑧</m:t>
                            </m:r>
                            <m:r>
                              <a:rPr lang="en-US" altLang="zh-CN" i="1">
                                <a:latin typeface="Cambria Math" panose="02040503050406030204" pitchFamily="18" charset="0"/>
                              </a:rPr>
                              <m:t>𝑥</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endParaRPr lang="en-US"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方向应</a:t>
                </a:r>
                <a:r>
                  <a:rPr lang="zh-CN" altLang="en-US" dirty="0"/>
                  <a:t>力冲量：</a:t>
                </a:r>
                <a:endParaRPr lang="en-US" altLang="zh-CN" dirty="0"/>
              </a:p>
              <a:p>
                <a:pPr algn="ctr"/>
                <a:r>
                  <a:rPr lang="en-US" altLang="zh-CN" dirty="0"/>
                  <a:t>  </a:t>
                </a:r>
                <a:r>
                  <a:rPr lang="zh-CN" altLang="en-US" dirty="0"/>
                  <a:t>垂直于</a:t>
                </a:r>
                <a14:m>
                  <m:oMath xmlns:m="http://schemas.openxmlformats.org/officeDocument/2006/math">
                    <m:r>
                      <a:rPr lang="en-US" altLang="zh-CN" i="1">
                        <a:latin typeface="Cambria Math" panose="02040503050406030204" pitchFamily="18" charset="0"/>
                      </a:rPr>
                      <m:t>𝑥</m:t>
                    </m:r>
                  </m:oMath>
                </a14:m>
                <a:r>
                  <a:rPr lang="zh-CN" altLang="en-US" dirty="0"/>
                  <a:t>轴的两个面：</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𝑦</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𝑧</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𝑦</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smtClean="0"/>
              </a:p>
              <a:p>
                <a:pPr algn="ctr"/>
                <a:endParaRPr lang="en-US"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方向应</a:t>
                </a:r>
                <a:r>
                  <a:rPr lang="zh-CN" altLang="en-US" dirty="0"/>
                  <a:t>力冲量：</a:t>
                </a:r>
                <a:endParaRPr lang="en-US" altLang="zh-CN" dirty="0"/>
              </a:p>
              <a:p>
                <a:pPr algn="ctr"/>
                <a:r>
                  <a:rPr lang="en-US" altLang="zh-CN" dirty="0"/>
                  <a:t>  </a:t>
                </a:r>
                <a:r>
                  <a:rPr lang="zh-CN" altLang="en-US" dirty="0"/>
                  <a:t>垂直于</a:t>
                </a:r>
                <a14:m>
                  <m:oMath xmlns:m="http://schemas.openxmlformats.org/officeDocument/2006/math">
                    <m:r>
                      <a:rPr lang="en-US" altLang="zh-CN" i="1">
                        <a:latin typeface="Cambria Math" panose="02040503050406030204" pitchFamily="18" charset="0"/>
                      </a:rPr>
                      <m:t>𝑥</m:t>
                    </m:r>
                  </m:oMath>
                </a14:m>
                <a:r>
                  <a:rPr lang="zh-CN" altLang="en-US" dirty="0"/>
                  <a:t>轴的两个面：</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𝑥</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𝑥</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𝑥</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𝑦</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𝑦</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𝑦</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dirty="0"/>
              </a:p>
              <a:p>
                <a:pPr algn="ctr"/>
                <a:r>
                  <a:rPr lang="zh-CN" altLang="en-US" dirty="0"/>
                  <a:t>垂直于</a:t>
                </a:r>
                <a14:m>
                  <m:oMath xmlns:m="http://schemas.openxmlformats.org/officeDocument/2006/math">
                    <m:r>
                      <a:rPr lang="en-US" altLang="zh-CN" i="1">
                        <a:latin typeface="Cambria Math" panose="02040503050406030204" pitchFamily="18" charset="0"/>
                      </a:rPr>
                      <m:t>𝑧</m:t>
                    </m:r>
                  </m:oMath>
                </a14:m>
                <a:r>
                  <a:rPr lang="zh-CN" altLang="en-US" dirty="0"/>
                  <a:t>轴的两个面：</a:t>
                </a:r>
                <a14:m>
                  <m:oMath xmlns:m="http://schemas.openxmlformats.org/officeDocument/2006/math">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𝑧</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zh-CN" altLang="en-US" i="1">
                                <a:latin typeface="Cambria Math" panose="02040503050406030204" pitchFamily="18" charset="0"/>
                              </a:rPr>
                              <m:t>𝜏</m:t>
                            </m:r>
                          </m:e>
                          <m:sub>
                            <m:r>
                              <a:rPr lang="en-US" altLang="zh-CN" i="1">
                                <a:latin typeface="Cambria Math" panose="02040503050406030204" pitchFamily="18" charset="0"/>
                              </a:rPr>
                              <m:t>𝑧</m:t>
                            </m:r>
                            <m:r>
                              <a:rPr lang="en-US" altLang="zh-CN" b="0" i="1" smtClean="0">
                                <a:latin typeface="Cambria Math" panose="02040503050406030204" pitchFamily="18" charset="0"/>
                              </a:rPr>
                              <m:t>𝑧</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𝑡</m:t>
                    </m:r>
                  </m:oMath>
                </a14:m>
                <a:endParaRPr lang="en-US" dirty="0" smtClean="0"/>
              </a:p>
              <a:p>
                <a:pPr algn="ctr"/>
                <a:endParaRPr lang="en-US" dirty="0"/>
              </a:p>
              <a:p>
                <a:pPr marL="285750" indent="-285750">
                  <a:buFont typeface="Wingdings" panose="05000000000000000000" pitchFamily="2" charset="2"/>
                  <a:buChar char="§"/>
                </a:pPr>
                <a:r>
                  <a:rPr lang="zh-CN" altLang="en-US" dirty="0" smtClean="0"/>
                  <a:t>量纲：</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𝑠𝑒𝑐</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685503" y="1006711"/>
                <a:ext cx="6506497" cy="6446252"/>
              </a:xfrm>
              <a:prstGeom prst="rect">
                <a:avLst/>
              </a:prstGeom>
              <a:blipFill>
                <a:blip r:embed="rId3"/>
                <a:stretch>
                  <a:fillRect l="-656" t="-473" b="-1134"/>
                </a:stretch>
              </a:blipFill>
            </p:spPr>
            <p:txBody>
              <a:bodyPr/>
              <a:lstStyle/>
              <a:p>
                <a:r>
                  <a:rPr lang="en-US">
                    <a:noFill/>
                  </a:rPr>
                  <a:t> </a:t>
                </a:r>
              </a:p>
            </p:txBody>
          </p:sp>
        </mc:Fallback>
      </mc:AlternateContent>
    </p:spTree>
    <p:extLst>
      <p:ext uri="{BB962C8B-B14F-4D97-AF65-F5344CB8AC3E}">
        <p14:creationId xmlns:p14="http://schemas.microsoft.com/office/powerpoint/2010/main" val="14031124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Rectangle 2"/>
              <p:cNvSpPr/>
              <p:nvPr/>
            </p:nvSpPr>
            <p:spPr>
              <a:xfrm>
                <a:off x="793463" y="803443"/>
                <a:ext cx="11439350" cy="2073003"/>
              </a:xfrm>
              <a:prstGeom prst="rect">
                <a:avLst/>
              </a:prstGeom>
            </p:spPr>
            <p:txBody>
              <a:bodyPr wrap="none">
                <a:spAutoFit/>
              </a:bodyPr>
              <a:lstStyle/>
              <a:p>
                <a:pPr marL="285750" indent="-285750">
                  <a:buFont typeface="Wingdings" panose="05000000000000000000" pitchFamily="2" charset="2"/>
                  <a:buChar char="§"/>
                </a:pPr>
                <a:r>
                  <a:rPr lang="zh-CN" altLang="en-US" dirty="0" smtClean="0"/>
                  <a:t>此小节处理面力之一：压力在速度微</a:t>
                </a:r>
                <a:r>
                  <a:rPr lang="zh-CN" altLang="en-US" dirty="0"/>
                  <a:t>元体各表面的冲</a:t>
                </a:r>
                <a:r>
                  <a:rPr lang="zh-CN" altLang="en-US" dirty="0" smtClean="0"/>
                  <a:t>量</a:t>
                </a:r>
                <a:endParaRPr lang="en-US" altLang="zh-CN"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𝑥</m:t>
                    </m:r>
                  </m:oMath>
                </a14:m>
                <a:r>
                  <a:rPr lang="zh-CN" altLang="en-US" dirty="0" smtClean="0"/>
                  <a:t>方向压力冲量：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r>
                              <a:rPr lang="en-US" altLang="zh-CN" i="1">
                                <a:latin typeface="Cambria Math" panose="02040503050406030204" pitchFamily="18" charset="0"/>
                              </a:rPr>
                              <m:t>𝑃</m:t>
                            </m:r>
                          </m:e>
                        </m:d>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r>
                              <a:rPr lang="en-US" altLang="zh-CN" i="1">
                                <a:latin typeface="Cambria Math" panose="02040503050406030204" pitchFamily="18" charset="0"/>
                              </a:rPr>
                              <m:t>𝑃</m:t>
                            </m:r>
                          </m:e>
                        </m:d>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altLang="zh-CN" b="0"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向压力冲量：</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𝑧</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r>
                              <a:rPr lang="en-US" altLang="zh-CN" i="1">
                                <a:latin typeface="Cambria Math" panose="02040503050406030204" pitchFamily="18" charset="0"/>
                              </a:rPr>
                              <m:t>𝑃</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r>
                              <a:rPr lang="en-US" altLang="zh-CN" i="1">
                                <a:latin typeface="Cambria Math" panose="02040503050406030204" pitchFamily="18" charset="0"/>
                              </a:rPr>
                              <m:t>𝑃</m:t>
                            </m:r>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𝑦</m:t>
                            </m:r>
                          </m:sub>
                        </m:sSub>
                      </m:e>
                    </m:d>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altLang="zh-CN"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向压力冲量：</a:t>
                </a:r>
                <a14:m>
                  <m:oMath xmlns:m="http://schemas.openxmlformats.org/officeDocument/2006/math">
                    <m:r>
                      <a:rPr lang="en-US" altLang="zh-CN" i="1">
                        <a:latin typeface="Cambria Math" panose="02040503050406030204" pitchFamily="18" charset="0"/>
                      </a:rPr>
                      <m:t>∆</m:t>
                    </m:r>
                    <m:r>
                      <a:rPr lang="en-US" altLang="zh-CN" b="0" i="1" smtClean="0">
                        <a:latin typeface="Cambria Math" panose="02040503050406030204" pitchFamily="18" charset="0"/>
                      </a:rPr>
                      <m:t>𝑥</m:t>
                    </m:r>
                    <m:r>
                      <a:rPr lang="en-US" altLang="zh-CN" i="1">
                        <a:latin typeface="Cambria Math" panose="02040503050406030204" pitchFamily="18" charset="0"/>
                      </a:rPr>
                      <m:t>∆</m:t>
                    </m:r>
                    <m:r>
                      <a:rPr lang="en-US" altLang="zh-CN" b="0" i="1" smtClean="0">
                        <a:latin typeface="Cambria Math" panose="02040503050406030204" pitchFamily="18" charset="0"/>
                      </a:rPr>
                      <m:t>𝑦</m:t>
                    </m:r>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r>
                              <a:rPr lang="en-US" altLang="zh-CN" i="1">
                                <a:latin typeface="Cambria Math" panose="02040503050406030204" pitchFamily="18" charset="0"/>
                              </a:rPr>
                              <m:t>𝑃</m:t>
                            </m:r>
                          </m:e>
                        </m:d>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r>
                              <a:rPr lang="en-US" altLang="zh-CN" i="1">
                                <a:latin typeface="Cambria Math" panose="02040503050406030204" pitchFamily="18" charset="0"/>
                              </a:rPr>
                              <m:t>𝑃</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m:t>
                                </m:r>
                              </m:e>
                            </m:d>
                          </m:e>
                          <m:sub>
                            <m:r>
                              <a:rPr lang="en-US" altLang="zh-CN" b="0" i="1" smtClean="0">
                                <a:latin typeface="Cambria Math" panose="02040503050406030204" pitchFamily="18" charset="0"/>
                              </a:rPr>
                              <m:t>𝑧</m:t>
                            </m:r>
                          </m:sub>
                        </m:sSub>
                      </m:e>
                    </m:d>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altLang="zh-CN" dirty="0" smtClean="0"/>
              </a:p>
              <a:p>
                <a:pPr marL="285750" indent="-285750">
                  <a:buFont typeface="Wingdings" panose="05000000000000000000" pitchFamily="2" charset="2"/>
                  <a:buChar char="§"/>
                </a:pPr>
                <a:r>
                  <a:rPr lang="zh-CN" altLang="en-US" dirty="0">
                    <a:solidFill>
                      <a:srgbClr val="FF0000"/>
                    </a:solidFill>
                  </a:rPr>
                  <a:t>注</a:t>
                </a:r>
                <a:r>
                  <a:rPr lang="zh-CN" altLang="en-US" dirty="0" smtClean="0">
                    <a:solidFill>
                      <a:srgbClr val="FF0000"/>
                    </a:solidFill>
                  </a:rPr>
                  <a:t>意（</a:t>
                </a:r>
                <a:r>
                  <a:rPr lang="en-US" altLang="zh-CN" dirty="0" smtClean="0">
                    <a:solidFill>
                      <a:srgbClr val="FF0000"/>
                    </a:solidFill>
                  </a:rPr>
                  <a:t>1</a:t>
                </a:r>
                <a:r>
                  <a:rPr lang="zh-CN" altLang="en-US" dirty="0" smtClean="0">
                    <a:solidFill>
                      <a:srgbClr val="FF0000"/>
                    </a:solidFill>
                  </a:rPr>
                  <a:t>）：压力的方向与正应力方向总是相反！</a:t>
                </a:r>
                <a:endParaRPr lang="en-US" altLang="zh-CN" dirty="0" smtClean="0">
                  <a:solidFill>
                    <a:srgbClr val="FF0000"/>
                  </a:solidFill>
                </a:endParaRPr>
              </a:p>
              <a:p>
                <a:pPr marL="285750" indent="-285750">
                  <a:buFont typeface="Wingdings" panose="05000000000000000000" pitchFamily="2" charset="2"/>
                  <a:buChar char="§"/>
                </a:pPr>
                <a:r>
                  <a:rPr lang="zh-CN" altLang="en-US" dirty="0">
                    <a:solidFill>
                      <a:srgbClr val="FF0000"/>
                    </a:solidFill>
                  </a:rPr>
                  <a:t>注意（</a:t>
                </a:r>
                <a:r>
                  <a:rPr lang="en-US" altLang="zh-CN" dirty="0">
                    <a:solidFill>
                      <a:srgbClr val="FF0000"/>
                    </a:solidFill>
                  </a:rPr>
                  <a:t>2</a:t>
                </a:r>
                <a:r>
                  <a:rPr lang="zh-CN" altLang="en-US" dirty="0">
                    <a:solidFill>
                      <a:srgbClr val="FF0000"/>
                    </a:solidFill>
                  </a:rPr>
                  <a:t>）：在晶体运动区，作用在速度微元体面上的压力与晶体体积分数无关，这与多孔介质区差别明显</a:t>
                </a:r>
                <a:r>
                  <a:rPr lang="zh-CN" altLang="en-US" dirty="0" smtClean="0">
                    <a:solidFill>
                      <a:srgbClr val="FF0000"/>
                    </a:solidFill>
                  </a:rPr>
                  <a:t>；</a:t>
                </a:r>
                <a:endParaRPr lang="en-US" altLang="zh-CN" dirty="0" smtClean="0">
                  <a:solidFill>
                    <a:srgbClr val="FF0000"/>
                  </a:solidFill>
                </a:endParaRPr>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𝑠𝑒𝑐</m:t>
                    </m:r>
                  </m:oMath>
                </a14:m>
                <a:endParaRPr lang="en-US" altLang="zh-CN" dirty="0" smtClean="0"/>
              </a:p>
            </p:txBody>
          </p:sp>
        </mc:Choice>
        <mc:Fallback xmlns="">
          <p:sp>
            <p:nvSpPr>
              <p:cNvPr id="3" name="Rectangle 2"/>
              <p:cNvSpPr>
                <a:spLocks noRot="1" noChangeAspect="1" noMove="1" noResize="1" noEditPoints="1" noAdjustHandles="1" noChangeArrowheads="1" noChangeShapeType="1" noTextEdit="1"/>
              </p:cNvSpPr>
              <p:nvPr/>
            </p:nvSpPr>
            <p:spPr>
              <a:xfrm>
                <a:off x="793463" y="803443"/>
                <a:ext cx="11439350" cy="2073003"/>
              </a:xfrm>
              <a:prstGeom prst="rect">
                <a:avLst/>
              </a:prstGeom>
              <a:blipFill>
                <a:blip r:embed="rId2"/>
                <a:stretch>
                  <a:fillRect l="-320" t="-8235" b="-3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96415" y="3015869"/>
                <a:ext cx="10279625" cy="319613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此小节处理体力冲量：重力、达西阻力</a:t>
                </a:r>
                <a:endParaRPr lang="en-US" altLang="zh-CN" dirty="0" smtClean="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𝑥</m:t>
                    </m:r>
                  </m:oMath>
                </a14:m>
                <a:r>
                  <a:rPr lang="zh-CN" altLang="en-US" dirty="0"/>
                  <a:t>方</a:t>
                </a:r>
                <a:r>
                  <a:rPr lang="zh-CN" altLang="en-US" dirty="0" smtClean="0"/>
                  <a:t>向</a:t>
                </a:r>
                <a:r>
                  <a:rPr lang="zh-CN" altLang="en-US" dirty="0"/>
                  <a:t>达</a:t>
                </a:r>
                <a:r>
                  <a:rPr lang="zh-CN" altLang="en-US" dirty="0" smtClean="0"/>
                  <a:t>西阻力冲量：</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up>
                                            <m:r>
                                              <a:rPr lang="en-US" altLang="zh-CN" b="0" i="1" smtClean="0">
                                                <a:latin typeface="Cambria Math" panose="02040503050406030204" pitchFamily="18" charset="0"/>
                                              </a:rPr>
                                              <m:t>2</m:t>
                                            </m:r>
                                          </m:sup>
                                        </m:sSubSup>
                                      </m:num>
                                      <m:den>
                                        <m:r>
                                          <a:rPr lang="en-US" altLang="zh-CN" b="0" i="1" smtClean="0">
                                            <a:latin typeface="Cambria Math" panose="02040503050406030204" pitchFamily="18" charset="0"/>
                                          </a:rPr>
                                          <m:t>𝐾</m:t>
                                        </m:r>
                                      </m:den>
                                    </m:f>
                                  </m:e>
                                </m:d>
                                <m:r>
                                  <a:rPr lang="en-US" altLang="zh-CN" b="0" i="1" smtClean="0">
                                    <a:latin typeface="Cambria Math" panose="02040503050406030204" pitchFamily="18" charset="0"/>
                                  </a:rPr>
                                  <m:t>𝑣𝑥</m:t>
                                </m:r>
                              </m:e>
                            </m:d>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𝑣𝑥</m:t>
                                </m:r>
                              </m:e>
                            </m:d>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Sub>
                    <m:r>
                      <a:rPr lang="en-US" altLang="zh-CN" b="0" i="1" smtClean="0">
                        <a:latin typeface="Cambria Math" panose="02040503050406030204" pitchFamily="18" charset="0"/>
                      </a:rPr>
                      <m:t>}</m:t>
                    </m:r>
                  </m:oMath>
                </a14:m>
                <a:endParaRPr lang="en-US"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向达西阻力冲量：</a:t>
                </a:r>
                <a14:m>
                  <m:oMath xmlns:m="http://schemas.openxmlformats.org/officeDocument/2006/math">
                    <m:r>
                      <a:rPr lang="en-US" altLang="zh-CN" b="0" i="0"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m:t>
                                </m:r>
                                <m:r>
                                  <a:rPr lang="en-US" altLang="zh-CN" b="0" i="1" smtClean="0">
                                    <a:latin typeface="Cambria Math" panose="02040503050406030204" pitchFamily="18" charset="0"/>
                                  </a:rPr>
                                  <m:t>𝑦</m:t>
                                </m:r>
                              </m:e>
                            </m:d>
                          </m:e>
                        </m:d>
                      </m:e>
                      <m:sub>
                        <m:r>
                          <a:rPr lang="en-US" altLang="zh-CN" b="0" i="1" smtClean="0">
                            <a:latin typeface="Cambria Math" panose="02040503050406030204" pitchFamily="18" charset="0"/>
                          </a:rPr>
                          <m:t>𝑦</m:t>
                        </m:r>
                        <m:r>
                          <a:rPr lang="en-US" altLang="zh-CN" i="1">
                            <a:latin typeface="Cambria Math" panose="02040503050406030204" pitchFamily="18" charset="0"/>
                          </a:rPr>
                          <m:t>+∆</m:t>
                        </m:r>
                        <m:r>
                          <a:rPr lang="en-US" altLang="zh-CN" b="0" i="1" smtClean="0">
                            <a:latin typeface="Cambria Math" panose="02040503050406030204" pitchFamily="18" charset="0"/>
                          </a:rPr>
                          <m:t>𝑦</m:t>
                        </m:r>
                      </m:sub>
                    </m:sSub>
                    <m:r>
                      <a:rPr lang="en-US" altLang="zh-CN" i="1">
                        <a:latin typeface="Cambria Math" panose="02040503050406030204" pitchFamily="18" charset="0"/>
                      </a:rPr>
                      <m:t>}</m:t>
                    </m:r>
                  </m:oMath>
                </a14:m>
                <a:endParaRPr lang="en-US" dirty="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向达西阻力冲量：</a:t>
                </a:r>
                <a14:m>
                  <m:oMath xmlns:m="http://schemas.openxmlformats.org/officeDocument/2006/math">
                    <m:r>
                      <a:rPr lang="en-US" altLang="zh-CN" b="0" i="0"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Sub>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m:t>
                                </m:r>
                                <m:r>
                                  <a:rPr lang="en-US" altLang="zh-CN" b="0" i="1" smtClean="0">
                                    <a:latin typeface="Cambria Math" panose="02040503050406030204" pitchFamily="18" charset="0"/>
                                  </a:rPr>
                                  <m:t>𝑧</m:t>
                                </m:r>
                              </m:e>
                            </m:d>
                          </m:e>
                        </m:d>
                      </m:e>
                      <m:sub>
                        <m:r>
                          <a:rPr lang="en-US" altLang="zh-CN" b="0" i="1" smtClean="0">
                            <a:latin typeface="Cambria Math" panose="02040503050406030204" pitchFamily="18" charset="0"/>
                          </a:rPr>
                          <m:t>𝑧</m:t>
                        </m:r>
                        <m:r>
                          <a:rPr lang="en-US" altLang="zh-CN" i="1">
                            <a:latin typeface="Cambria Math" panose="02040503050406030204" pitchFamily="18" charset="0"/>
                          </a:rPr>
                          <m:t>+∆</m:t>
                        </m:r>
                        <m:r>
                          <a:rPr lang="en-US" altLang="zh-CN" b="0" i="1" smtClean="0">
                            <a:latin typeface="Cambria Math" panose="02040503050406030204" pitchFamily="18" charset="0"/>
                          </a:rPr>
                          <m:t>𝑧</m:t>
                        </m:r>
                      </m:sub>
                    </m:sSub>
                    <m:r>
                      <a:rPr lang="en-US" altLang="zh-CN" i="1">
                        <a:latin typeface="Cambria Math" panose="02040503050406030204" pitchFamily="18" charset="0"/>
                      </a:rPr>
                      <m:t>}</m:t>
                    </m:r>
                  </m:oMath>
                </a14:m>
                <a:endParaRPr lang="en-US" altLang="zh-CN" dirty="0" smtClean="0"/>
              </a:p>
              <a:p>
                <a:pPr marL="285750" indent="-285750">
                  <a:buFont typeface="Wingdings" panose="05000000000000000000" pitchFamily="2" charset="2"/>
                  <a:buChar char="§"/>
                </a:pPr>
                <a:r>
                  <a:rPr lang="zh-CN" altLang="en-US" dirty="0" smtClean="0"/>
                  <a:t>量纲：</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𝑠𝑒𝑐</m:t>
                    </m:r>
                  </m:oMath>
                </a14:m>
                <a:endParaRPr lang="en-US" altLang="zh-CN"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a:t>方</a:t>
                </a:r>
                <a:r>
                  <a:rPr lang="zh-CN" altLang="en-US" dirty="0" smtClean="0"/>
                  <a:t>向重力</a:t>
                </a:r>
                <a:r>
                  <a:rPr lang="zh-CN" altLang="en-US" dirty="0"/>
                  <a:t>冲</a:t>
                </a:r>
                <a:r>
                  <a:rPr lang="zh-CN" altLang="en-US" dirty="0" smtClean="0"/>
                  <a:t>量：</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b="0" i="1" smtClean="0">
                        <a:latin typeface="Cambria Math" panose="02040503050406030204" pitchFamily="18" charset="0"/>
                      </a:rPr>
                      <m:t>∆</m:t>
                    </m:r>
                    <m:r>
                      <a:rPr lang="en-US" altLang="zh-CN" b="0" i="1" smtClean="0">
                        <a:latin typeface="Cambria Math" panose="02040503050406030204" pitchFamily="18" charset="0"/>
                      </a:rPr>
                      <m:t>𝑡𝑔</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oMath>
                </a14:m>
                <a:r>
                  <a:rPr lang="zh-CN" altLang="en-US" dirty="0" smtClean="0"/>
                  <a:t>（</a:t>
                </a:r>
                <a:r>
                  <a:rPr lang="zh-CN" altLang="en-US" dirty="0" smtClean="0">
                    <a:solidFill>
                      <a:srgbClr val="FF0000"/>
                    </a:solidFill>
                  </a:rPr>
                  <a:t>原文中式</a:t>
                </a:r>
                <a:r>
                  <a:rPr lang="en-US" altLang="zh-CN" dirty="0" smtClean="0">
                    <a:solidFill>
                      <a:srgbClr val="FF0000"/>
                    </a:solidFill>
                  </a:rPr>
                  <a:t>3-16VZG</a:t>
                </a:r>
                <a:r>
                  <a:rPr lang="zh-CN" altLang="en-US" dirty="0" smtClean="0">
                    <a:solidFill>
                      <a:srgbClr val="FF0000"/>
                    </a:solidFill>
                  </a:rPr>
                  <a:t>的负号表示重力与</a:t>
                </a:r>
                <a14:m>
                  <m:oMath xmlns:m="http://schemas.openxmlformats.org/officeDocument/2006/math">
                    <m:r>
                      <a:rPr lang="en-US" altLang="zh-CN" i="1">
                        <a:solidFill>
                          <a:srgbClr val="FF0000"/>
                        </a:solidFill>
                        <a:latin typeface="Cambria Math" panose="02040503050406030204" pitchFamily="18" charset="0"/>
                      </a:rPr>
                      <m:t>𝑧</m:t>
                    </m:r>
                  </m:oMath>
                </a14:m>
                <a:r>
                  <a:rPr lang="zh-CN" altLang="en-US" dirty="0" smtClean="0">
                    <a:solidFill>
                      <a:srgbClr val="FF0000"/>
                    </a:solidFill>
                  </a:rPr>
                  <a:t>轴正方向相反</a:t>
                </a:r>
                <a:r>
                  <a:rPr lang="zh-CN" altLang="en-US" dirty="0" smtClean="0"/>
                  <a:t>）；</a:t>
                </a:r>
                <a:endParaRPr lang="en-US" altLang="zh-CN" dirty="0" smtClean="0"/>
              </a:p>
              <a:p>
                <a:pPr marL="285750" indent="-285750">
                  <a:buFont typeface="Wingdings" panose="05000000000000000000" pitchFamily="2" charset="2"/>
                  <a:buChar char="§"/>
                </a:pPr>
                <a:r>
                  <a:rPr lang="zh-CN" altLang="en-US" dirty="0" smtClean="0"/>
                  <a:t>量纲：</a:t>
                </a:r>
                <a14:m>
                  <m:oMath xmlns:m="http://schemas.openxmlformats.org/officeDocument/2006/math">
                    <m:r>
                      <a:rPr lang="en-US" altLang="zh-CN" b="0" i="1" smtClean="0">
                        <a:latin typeface="Cambria Math" panose="02040503050406030204" pitchFamily="18" charset="0"/>
                      </a:rPr>
                      <m:t>𝑘𝑔</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𝑚</m:t>
                        </m:r>
                      </m:num>
                      <m:den>
                        <m:r>
                          <a:rPr lang="en-US" altLang="zh-CN" b="0" i="1" smtClean="0">
                            <a:latin typeface="Cambria Math" panose="02040503050406030204" pitchFamily="18" charset="0"/>
                          </a:rPr>
                          <m:t>𝑠𝑒𝑐</m:t>
                        </m:r>
                      </m:den>
                    </m:f>
                  </m:oMath>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96415" y="3015869"/>
                <a:ext cx="10279625" cy="3196131"/>
              </a:xfrm>
              <a:prstGeom prst="rect">
                <a:avLst/>
              </a:prstGeom>
              <a:blipFill>
                <a:blip r:embed="rId3"/>
                <a:stretch>
                  <a:fillRect l="-415" t="-1145" b="-382"/>
                </a:stretch>
              </a:blipFill>
            </p:spPr>
            <p:txBody>
              <a:bodyPr/>
              <a:lstStyle/>
              <a:p>
                <a:r>
                  <a:rPr lang="en-US">
                    <a:noFill/>
                  </a:rPr>
                  <a:t> </a:t>
                </a:r>
              </a:p>
            </p:txBody>
          </p:sp>
        </mc:Fallback>
      </mc:AlternateContent>
    </p:spTree>
    <p:extLst>
      <p:ext uri="{BB962C8B-B14F-4D97-AF65-F5344CB8AC3E}">
        <p14:creationId xmlns:p14="http://schemas.microsoft.com/office/powerpoint/2010/main" val="3064118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582561" y="831364"/>
                <a:ext cx="11348884" cy="5323445"/>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方向动量守恒：</a:t>
                </a:r>
                <a:endParaRPr lang="en-US" altLang="zh-CN" dirty="0" smtClean="0"/>
              </a:p>
              <a:p>
                <a:pPr/>
                <a14:m>
                  <m:oMathPara xmlns:m="http://schemas.openxmlformats.org/officeDocument/2006/math">
                    <m:oMathParaPr>
                      <m:jc m:val="centerGroup"/>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𝑣𝑥</m:t>
                              </m:r>
                            </m:e>
                          </m:d>
                        </m:e>
                        <m:sup>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𝑣𝑥</m:t>
                              </m:r>
                            </m:e>
                          </m:d>
                        </m:e>
                        <m:sup>
                          <m:r>
                            <a:rPr lang="en-US" altLang="zh-CN" i="1">
                              <a:solidFill>
                                <a:srgbClr val="FF0000"/>
                              </a:solidFill>
                              <a:latin typeface="Cambria Math" panose="02040503050406030204" pitchFamily="18" charset="0"/>
                            </a:rPr>
                            <m:t>𝑡</m:t>
                          </m:r>
                        </m:sup>
                      </m:sSup>
                      <m:r>
                        <a:rPr lang="en-US" altLang="zh-CN" b="0" i="1" smtClean="0">
                          <a:latin typeface="Cambria Math" panose="02040503050406030204" pitchFamily="18" charset="0"/>
                        </a:rPr>
                        <m:t>+</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𝑦</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𝑧</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sub>
                          </m:sSub>
                        </m:e>
                      </m:d>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𝑧</m:t>
                              </m:r>
                            </m:sub>
                          </m:sSub>
                        </m:e>
                      </m:d>
                      <m:r>
                        <a:rPr lang="en-US" b="0" i="1" smtClean="0">
                          <a:solidFill>
                            <a:schemeClr val="tx1"/>
                          </a:solidFill>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sSub>
                        <m:sSubPr>
                          <m:ctrlPr>
                            <a:rPr lang="en-US" altLang="zh-CN" i="1" smtClean="0">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m:t>
                          </m:r>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𝑥𝑥</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𝑥</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𝑥</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𝑥𝑥</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𝑥</m:t>
                          </m:r>
                        </m:sub>
                      </m:sSub>
                      <m:r>
                        <a:rPr lang="en-US" altLang="zh-CN" i="1">
                          <a:solidFill>
                            <a:srgbClr val="00B0F0"/>
                          </a:solidFill>
                          <a:latin typeface="Cambria Math" panose="02040503050406030204" pitchFamily="18" charset="0"/>
                        </a:rPr>
                        <m:t>)</m:t>
                      </m:r>
                      <m:r>
                        <a:rPr lang="en-US" altLang="zh-CN" i="1" smtClean="0">
                          <a:solidFill>
                            <a:srgbClr val="00B0F0"/>
                          </a:solidFill>
                          <a:latin typeface="Cambria Math" panose="02040503050406030204" pitchFamily="18" charset="0"/>
                        </a:rPr>
                        <m:t> </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𝑧</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𝑦𝑥</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𝑦</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𝑦</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𝑦𝑥</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𝑦</m:t>
                              </m:r>
                            </m:sub>
                          </m:sSub>
                        </m:e>
                      </m:d>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𝑦</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𝑧𝑥</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𝑧</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𝑧</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𝑧𝑥</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𝑧</m:t>
                              </m:r>
                            </m:sub>
                          </m:sSub>
                        </m:e>
                      </m:d>
                      <m:r>
                        <a:rPr lang="en-US" altLang="zh-CN" b="0" i="1" smtClean="0">
                          <a:latin typeface="Cambria Math" panose="02040503050406030204" pitchFamily="18" charset="0"/>
                        </a:rPr>
                        <m:t>+</m:t>
                      </m:r>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𝑦</m:t>
                      </m:r>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𝑧</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d>
                        <m:dPr>
                          <m:begChr m:val="["/>
                          <m:endChr m:val="]"/>
                          <m:ctrlPr>
                            <a:rPr lang="en-US" altLang="zh-CN" i="1">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d>
                            <m:dPr>
                              <m:ctrlPr>
                                <a:rPr lang="en-US" altLang="zh-CN"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e>
                          </m:d>
                          <m:sSub>
                            <m:sSubPr>
                              <m:ctrlPr>
                                <a:rPr lang="en-US" altLang="zh-CN" i="1">
                                  <a:solidFill>
                                    <a:srgbClr val="7030A0"/>
                                  </a:solidFill>
                                  <a:latin typeface="Cambria Math" panose="02040503050406030204" pitchFamily="18" charset="0"/>
                                </a:rPr>
                              </m:ctrlPr>
                            </m:sSubPr>
                            <m:e>
                              <m:d>
                                <m:dPr>
                                  <m:begChr m:val=""/>
                                  <m:endChr m:val="|"/>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m:t>
                                  </m:r>
                                </m:e>
                              </m:d>
                            </m:e>
                            <m:sub>
                              <m:r>
                                <a:rPr lang="en-US" altLang="zh-CN" i="1">
                                  <a:solidFill>
                                    <a:srgbClr val="7030A0"/>
                                  </a:solidFill>
                                  <a:latin typeface="Cambria Math" panose="02040503050406030204" pitchFamily="18" charset="0"/>
                                </a:rPr>
                                <m:t>𝑥</m:t>
                              </m:r>
                              <m:r>
                                <a:rPr lang="en-US" altLang="zh-CN" b="0" i="1" smtClean="0">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𝑥</m:t>
                              </m:r>
                            </m:sub>
                          </m:sSub>
                          <m:r>
                            <a:rPr lang="en-US" altLang="zh-CN" b="0" i="1" smtClean="0">
                              <a:solidFill>
                                <a:srgbClr val="7030A0"/>
                              </a:solidFill>
                              <a:latin typeface="Cambria Math" panose="02040503050406030204" pitchFamily="18" charset="0"/>
                            </a:rPr>
                            <m:t>+</m:t>
                          </m:r>
                          <m:d>
                            <m:dPr>
                              <m:ctrlPr>
                                <a:rPr lang="en-US" altLang="zh-CN"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e>
                          </m:d>
                          <m:sSub>
                            <m:sSubPr>
                              <m:ctrlPr>
                                <a:rPr lang="en-US" altLang="zh-CN" i="1">
                                  <a:solidFill>
                                    <a:srgbClr val="7030A0"/>
                                  </a:solidFill>
                                  <a:latin typeface="Cambria Math" panose="02040503050406030204" pitchFamily="18" charset="0"/>
                                </a:rPr>
                              </m:ctrlPr>
                            </m:sSubPr>
                            <m:e>
                              <m:d>
                                <m:dPr>
                                  <m:begChr m:val=""/>
                                  <m:endChr m:val="|"/>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m:t>
                                  </m:r>
                                </m:e>
                              </m:d>
                            </m:e>
                            <m:sub>
                              <m:r>
                                <a:rPr lang="en-US" altLang="zh-CN" i="1">
                                  <a:solidFill>
                                    <a:srgbClr val="7030A0"/>
                                  </a:solidFill>
                                  <a:latin typeface="Cambria Math" panose="02040503050406030204" pitchFamily="18" charset="0"/>
                                </a:rPr>
                                <m:t>𝑥</m:t>
                              </m:r>
                            </m:sub>
                          </m:sSub>
                        </m:e>
                      </m:d>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begChr m:val="{"/>
                          <m:endChr m:val="}"/>
                          <m:ctrlPr>
                            <a:rPr lang="en-US" altLang="zh-CN" i="1" smtClean="0">
                              <a:latin typeface="Cambria Math" panose="02040503050406030204" pitchFamily="18" charset="0"/>
                              <a:ea typeface="Cambria Math" panose="02040503050406030204" pitchFamily="18" charset="0"/>
                            </a:rPr>
                          </m:ctrlPr>
                        </m:dPr>
                        <m:e>
                          <m:d>
                            <m:dPr>
                              <m:begChr m:val="["/>
                              <m:endChr m:val="]"/>
                              <m:ctrlPr>
                                <a:rPr lang="en-US" altLang="zh-CN" b="0" i="1" smtClean="0">
                                  <a:latin typeface="Cambria Math" panose="02040503050406030204" pitchFamily="18" charset="0"/>
                                  <a:ea typeface="Cambria Math" panose="02040503050406030204" pitchFamily="18" charset="0"/>
                                </a:rPr>
                              </m:ctrlPr>
                            </m:dPr>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𝜇</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𝐿</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𝐾</m:t>
                                      </m:r>
                                    </m:den>
                                  </m:f>
                                </m:e>
                              </m:d>
                              <m:r>
                                <a:rPr lang="en-US" altLang="zh-CN" b="0" i="1" smtClean="0">
                                  <a:latin typeface="Cambria Math" panose="02040503050406030204" pitchFamily="18" charset="0"/>
                                  <a:ea typeface="Cambria Math" panose="02040503050406030204" pitchFamily="18" charset="0"/>
                                </a:rPr>
                                <m:t>𝑣𝑥</m:t>
                              </m:r>
                            </m:e>
                          </m:d>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ea typeface="Cambria Math" panose="02040503050406030204" pitchFamily="18" charset="0"/>
                                </a:rPr>
                                <m:t>𝑥</m:t>
                              </m:r>
                            </m:sub>
                          </m:sSub>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𝜇</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𝐿</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𝐾</m:t>
                                      </m:r>
                                    </m:den>
                                  </m:f>
                                </m:e>
                              </m:d>
                              <m:r>
                                <a:rPr lang="en-US" altLang="zh-CN" b="0" i="1" smtClean="0">
                                  <a:latin typeface="Cambria Math" panose="02040503050406030204" pitchFamily="18" charset="0"/>
                                  <a:ea typeface="Cambria Math" panose="02040503050406030204" pitchFamily="18" charset="0"/>
                                </a:rPr>
                                <m:t>𝑣𝑥</m:t>
                              </m:r>
                            </m:e>
                          </m:d>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sub>
                          </m:sSub>
                        </m:e>
                      </m:d>
                    </m:oMath>
                  </m:oMathPara>
                </a14:m>
                <a:endParaRPr lang="en-US" altLang="zh-CN" dirty="0" smtClean="0"/>
              </a:p>
              <a:p>
                <a:endParaRPr lang="en-US" dirty="0" smtClean="0"/>
              </a:p>
              <a:p>
                <a:pPr marL="285750" indent="-285750">
                  <a:buFont typeface="Wingdings" panose="05000000000000000000" pitchFamily="2" charset="2"/>
                  <a:buChar char="§"/>
                </a:pPr>
                <a:r>
                  <a:rPr lang="zh-CN" altLang="en-US" dirty="0" smtClean="0"/>
                  <a:t>上</a:t>
                </a:r>
                <a:r>
                  <a:rPr lang="zh-CN" altLang="en-US" dirty="0"/>
                  <a:t>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→0</m:t>
                    </m:r>
                  </m:oMath>
                </a14:m>
                <a:r>
                  <a:rPr lang="zh-CN" altLang="en-US" dirty="0"/>
                  <a:t>，并除以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a:t>，则得</a:t>
                </a:r>
                <a:r>
                  <a:rPr lang="zh-CN" altLang="en-US" dirty="0" smtClean="0"/>
                  <a:t>：</a:t>
                </a:r>
                <a:endParaRPr lang="en-US" altLang="zh-CN" dirty="0" smtClean="0"/>
              </a:p>
              <a:p>
                <a:pPr marL="285750" indent="-285750">
                  <a:buFont typeface="Wingdings" panose="05000000000000000000" pitchFamily="2" charset="2"/>
                  <a:buChar char="§"/>
                </a:pPr>
                <a:endParaRPr lang="en-US" altLang="zh-CN" dirty="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𝐿</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𝐿</m:t>
                              </m:r>
                            </m:sub>
                          </m:sSub>
                          <m:r>
                            <a:rPr lang="en-US" b="0" i="1" smtClean="0">
                              <a:solidFill>
                                <a:srgbClr val="FF0000"/>
                              </a:solidFill>
                              <a:latin typeface="Cambria Math" panose="02040503050406030204" pitchFamily="18" charset="0"/>
                            </a:rPr>
                            <m:t>𝑣𝑥</m:t>
                          </m:r>
                          <m:r>
                            <a:rPr lang="en-US" b="0" i="1" smtClean="0">
                              <a:solidFill>
                                <a:srgbClr val="FF0000"/>
                              </a:solidFill>
                              <a:latin typeface="Cambria Math" panose="02040503050406030204" pitchFamily="18" charset="0"/>
                            </a:rPr>
                            <m:t>)</m:t>
                          </m:r>
                        </m:num>
                        <m:den>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𝑡</m:t>
                          </m:r>
                        </m:den>
                      </m:f>
                      <m:r>
                        <a:rPr lang="en-US" b="0" i="1" smtClean="0">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𝑥</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𝑦</m:t>
                          </m:r>
                        </m:den>
                      </m:f>
                      <m:r>
                        <a:rPr lang="en-US" b="0" i="1" smtClean="0">
                          <a:solidFill>
                            <a:srgbClr val="00B050"/>
                          </a:solidFill>
                          <a:latin typeface="Cambria Math" panose="02040503050406030204" pitchFamily="18" charset="0"/>
                        </a:rPr>
                        <m:t>+</m:t>
                      </m:r>
                      <m:f>
                        <m:fPr>
                          <m:ctrlPr>
                            <a:rPr lang="en-US" b="0" i="1" smtClean="0">
                              <a:solidFill>
                                <a:srgbClr val="00B050"/>
                              </a:solidFill>
                              <a:latin typeface="Cambria Math" panose="02040503050406030204" pitchFamily="18" charset="0"/>
                            </a:rPr>
                          </m:ctrlPr>
                        </m:fPr>
                        <m:num>
                          <m:r>
                            <a:rPr lang="en-US" b="0" i="1" smtClean="0">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𝑣𝑥</m:t>
                              </m:r>
                            </m:e>
                          </m:d>
                        </m:num>
                        <m:den>
                          <m:r>
                            <a:rPr lang="en-US" b="0" i="1" smtClean="0">
                              <a:solidFill>
                                <a:srgbClr val="00B050"/>
                              </a:solidFill>
                              <a:latin typeface="Cambria Math" panose="02040503050406030204" pitchFamily="18" charset="0"/>
                            </a:rPr>
                            <m:t>𝜕</m:t>
                          </m:r>
                          <m:r>
                            <a:rPr lang="en-US" b="0" i="1" smtClean="0">
                              <a:solidFill>
                                <a:srgbClr val="00B050"/>
                              </a:solidFill>
                              <a:latin typeface="Cambria Math" panose="02040503050406030204" pitchFamily="18" charset="0"/>
                            </a:rPr>
                            <m:t>𝑧</m:t>
                          </m:r>
                        </m:den>
                      </m:f>
                      <m:r>
                        <a:rPr lang="en-US" b="0" i="1" smtClean="0">
                          <a:solidFill>
                            <a:schemeClr val="tx1"/>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𝑥𝑥</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𝑥</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𝑦𝑥</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den>
                      </m:f>
                      <m:r>
                        <a:rPr lang="en-US" b="0" i="1" smtClean="0">
                          <a:solidFill>
                            <a:srgbClr val="00B0F0"/>
                          </a:solidFill>
                          <a:latin typeface="Cambria Math" panose="02040503050406030204" pitchFamily="18" charset="0"/>
                        </a:rPr>
                        <m:t>+</m:t>
                      </m:r>
                      <m:f>
                        <m:fPr>
                          <m:ctrlPr>
                            <a:rPr lang="en-US" b="0" i="1" smtClean="0">
                              <a:solidFill>
                                <a:srgbClr val="00B0F0"/>
                              </a:solidFill>
                              <a:latin typeface="Cambria Math" panose="02040503050406030204" pitchFamily="18" charset="0"/>
                            </a:rPr>
                          </m:ctrlPr>
                        </m:fPr>
                        <m:num>
                          <m:r>
                            <a:rPr lang="en-US" b="0" i="1" smtClean="0">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𝑧𝑥</m:t>
                              </m:r>
                            </m:sub>
                          </m:sSub>
                        </m:num>
                        <m:den>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den>
                      </m:f>
                      <m:r>
                        <a:rPr lang="en-US" b="0" i="1" smtClean="0">
                          <a:solidFill>
                            <a:schemeClr val="tx1"/>
                          </a:solidFill>
                          <a:latin typeface="Cambria Math" panose="02040503050406030204" pitchFamily="18" charset="0"/>
                        </a:rPr>
                        <m:t>−</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b="0" i="1" smtClean="0">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r>
                            <a:rPr lang="en-US" altLang="zh-CN" b="0" i="1" smtClean="0">
                              <a:solidFill>
                                <a:srgbClr val="7030A0"/>
                              </a:solidFill>
                              <a:latin typeface="Cambria Math" panose="02040503050406030204" pitchFamily="18" charset="0"/>
                            </a:rPr>
                            <m:t>)</m:t>
                          </m:r>
                        </m:num>
                        <m:den>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𝑥</m:t>
                          </m:r>
                        </m:den>
                      </m:f>
                      <m:r>
                        <a:rPr lang="en-US" b="0" i="1" smtClean="0">
                          <a:solidFill>
                            <a:schemeClr val="tx1"/>
                          </a:solidFill>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𝑣𝑥</m:t>
                      </m:r>
                    </m:oMath>
                  </m:oMathPara>
                </a14:m>
                <a:endParaRPr lang="en-US"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上式速度去掉了“平均”，旨在说明该方程是在</a:t>
                </a:r>
                <a:r>
                  <a:rPr lang="zh-CN" altLang="en-US" dirty="0"/>
                  <a:t>速度网格</a:t>
                </a:r>
                <a:r>
                  <a:rPr lang="zh-CN" altLang="en-US" dirty="0" smtClean="0"/>
                  <a:t>点上求值的</a:t>
                </a:r>
                <a:endParaRPr lang="en-US" altLang="zh-CN" dirty="0" smtClean="0"/>
              </a:p>
              <a:p>
                <a:pPr marL="285750" indent="-285750">
                  <a:buFont typeface="Wingdings" panose="05000000000000000000" pitchFamily="2" charset="2"/>
                  <a:buChar char="§"/>
                </a:pPr>
                <a:r>
                  <a:rPr lang="zh-CN" altLang="en-US" dirty="0"/>
                  <a:t>量</a:t>
                </a:r>
                <a:r>
                  <a:rPr lang="zh-CN" altLang="en-US" dirty="0" smtClean="0"/>
                  <a:t>纲：</a:t>
                </a:r>
                <a14:m>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𝑘𝑔</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𝑚</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𝑠𝑒𝑐</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 </m:t>
                        </m:r>
                      </m:den>
                    </m:f>
                  </m:oMath>
                </a14:m>
                <a:endParaRPr lang="en-US" dirty="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82561" y="831364"/>
                <a:ext cx="11348884" cy="5323445"/>
              </a:xfrm>
              <a:prstGeom prst="rect">
                <a:avLst/>
              </a:prstGeom>
              <a:blipFill>
                <a:blip r:embed="rId2"/>
                <a:stretch>
                  <a:fillRect l="-376" t="-10412"/>
                </a:stretch>
              </a:blipFill>
            </p:spPr>
            <p:txBody>
              <a:bodyPr/>
              <a:lstStyle/>
              <a:p>
                <a:r>
                  <a:rPr lang="en-US">
                    <a:noFill/>
                  </a:rPr>
                  <a:t> </a:t>
                </a:r>
              </a:p>
            </p:txBody>
          </p:sp>
        </mc:Fallback>
      </mc:AlternateContent>
    </p:spTree>
    <p:extLst>
      <p:ext uri="{BB962C8B-B14F-4D97-AF65-F5344CB8AC3E}">
        <p14:creationId xmlns:p14="http://schemas.microsoft.com/office/powerpoint/2010/main" val="903771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Rectangle 2"/>
              <p:cNvSpPr/>
              <p:nvPr/>
            </p:nvSpPr>
            <p:spPr>
              <a:xfrm>
                <a:off x="849351" y="803443"/>
                <a:ext cx="11053089" cy="5815759"/>
              </a:xfrm>
              <a:prstGeom prst="rect">
                <a:avLst/>
              </a:prstGeom>
            </p:spPr>
            <p:txBody>
              <a:bodyPr wrap="square">
                <a:spAutoFit/>
              </a:bodyPr>
              <a:lstStyle/>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向动量守恒</a:t>
                </a:r>
                <a:r>
                  <a:rPr lang="zh-CN" altLang="en-US" dirty="0" smtClean="0"/>
                  <a:t>：</a:t>
                </a:r>
                <a:endParaRPr lang="en-US" altLang="zh-CN" dirty="0" smtClean="0"/>
              </a:p>
              <a:p>
                <a:pPr/>
                <a14:m>
                  <m:oMathPara xmlns:m="http://schemas.openxmlformats.org/officeDocument/2006/math">
                    <m:oMathParaPr>
                      <m:jc m:val="center"/>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𝑣𝑦</m:t>
                              </m:r>
                            </m:e>
                          </m:d>
                        </m:e>
                        <m:sup>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𝑣𝑦</m:t>
                              </m:r>
                            </m:e>
                          </m:d>
                        </m:e>
                        <m:sup>
                          <m:r>
                            <a:rPr lang="en-US" altLang="zh-CN" i="1">
                              <a:solidFill>
                                <a:srgbClr val="FF0000"/>
                              </a:solidFill>
                              <a:latin typeface="Cambria Math" panose="02040503050406030204" pitchFamily="18" charset="0"/>
                            </a:rPr>
                            <m:t>𝑡</m:t>
                          </m:r>
                        </m:sup>
                      </m:sSup>
                      <m:r>
                        <a:rPr lang="en-US" altLang="zh-CN" b="0" i="0" smtClean="0">
                          <a:latin typeface="Cambria Math" panose="02040503050406030204" pitchFamily="18" charset="0"/>
                        </a:rPr>
                        <m:t>+</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𝑦</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𝑧</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𝑣𝑦</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𝑣𝑦</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𝑣𝑦</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𝑣𝑦</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sub>
                          </m:sSub>
                        </m:e>
                      </m:d>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𝑣𝑦</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𝑣𝑦</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sSub>
                        <m:sSubPr>
                          <m:ctrlPr>
                            <a:rPr lang="en-US" altLang="zh-CN" i="1" smtClean="0">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m:t>
                          </m:r>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𝑥</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𝑥</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𝑥𝑦</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𝑥</m:t>
                          </m:r>
                        </m:sub>
                      </m:sSub>
                      <m:r>
                        <a:rPr lang="en-US" altLang="zh-CN" i="1">
                          <a:solidFill>
                            <a:srgbClr val="00B0F0"/>
                          </a:solidFill>
                          <a:latin typeface="Cambria Math" panose="02040503050406030204" pitchFamily="18" charset="0"/>
                        </a:rPr>
                        <m:t>)</m:t>
                      </m:r>
                      <m:r>
                        <a:rPr lang="en-US" altLang="zh-CN" i="1" smtClean="0">
                          <a:solidFill>
                            <a:srgbClr val="00B0F0"/>
                          </a:solidFill>
                          <a:latin typeface="Cambria Math" panose="02040503050406030204" pitchFamily="18" charset="0"/>
                        </a:rPr>
                        <m:t> </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𝑧</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𝑦</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𝑦</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𝑦𝑦</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𝑦</m:t>
                              </m:r>
                            </m:sub>
                          </m:sSub>
                        </m:e>
                      </m:d>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𝑦</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𝑧𝑦</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𝑧</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𝑧</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𝑧𝑦</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𝑧</m:t>
                              </m:r>
                            </m:sub>
                          </m:sSub>
                        </m:e>
                      </m:d>
                      <m:r>
                        <a:rPr lang="en-US" altLang="zh-CN" b="0" i="1" smtClean="0">
                          <a:latin typeface="Cambria Math" panose="02040503050406030204" pitchFamily="18" charset="0"/>
                        </a:rPr>
                        <m:t>+</m:t>
                      </m:r>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𝑥</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𝑧</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d>
                        <m:dPr>
                          <m:begChr m:val="["/>
                          <m:endChr m:val="]"/>
                          <m:ctrlPr>
                            <a:rPr lang="en-US" altLang="zh-CN" i="1">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d>
                            <m:dPr>
                              <m:ctrlPr>
                                <a:rPr lang="en-US" altLang="zh-CN"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e>
                          </m:d>
                          <m:sSub>
                            <m:sSubPr>
                              <m:ctrlPr>
                                <a:rPr lang="en-US" altLang="zh-CN" i="1">
                                  <a:solidFill>
                                    <a:srgbClr val="7030A0"/>
                                  </a:solidFill>
                                  <a:latin typeface="Cambria Math" panose="02040503050406030204" pitchFamily="18" charset="0"/>
                                </a:rPr>
                              </m:ctrlPr>
                            </m:sSubPr>
                            <m:e>
                              <m:d>
                                <m:dPr>
                                  <m:begChr m:val=""/>
                                  <m:endChr m:val="|"/>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m:t>
                                  </m:r>
                                </m:e>
                              </m:d>
                            </m:e>
                            <m:sub>
                              <m:r>
                                <a:rPr lang="en-US" altLang="zh-CN" i="1">
                                  <a:solidFill>
                                    <a:srgbClr val="7030A0"/>
                                  </a:solidFill>
                                  <a:latin typeface="Cambria Math" panose="02040503050406030204" pitchFamily="18" charset="0"/>
                                </a:rPr>
                                <m:t>𝑦</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𝑦</m:t>
                              </m:r>
                            </m:sub>
                          </m:sSub>
                          <m:r>
                            <a:rPr lang="en-US" altLang="zh-CN" b="0" i="1" smtClean="0">
                              <a:solidFill>
                                <a:srgbClr val="7030A0"/>
                              </a:solidFill>
                              <a:latin typeface="Cambria Math" panose="02040503050406030204" pitchFamily="18" charset="0"/>
                            </a:rPr>
                            <m:t>+</m:t>
                          </m:r>
                          <m:d>
                            <m:dPr>
                              <m:ctrlPr>
                                <a:rPr lang="en-US" altLang="zh-CN"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e>
                          </m:d>
                          <m:sSub>
                            <m:sSubPr>
                              <m:ctrlPr>
                                <a:rPr lang="en-US" altLang="zh-CN" i="1">
                                  <a:solidFill>
                                    <a:srgbClr val="7030A0"/>
                                  </a:solidFill>
                                  <a:latin typeface="Cambria Math" panose="02040503050406030204" pitchFamily="18" charset="0"/>
                                </a:rPr>
                              </m:ctrlPr>
                            </m:sSubPr>
                            <m:e>
                              <m:d>
                                <m:dPr>
                                  <m:begChr m:val=""/>
                                  <m:endChr m:val="|"/>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m:t>
                                  </m:r>
                                </m:e>
                              </m:d>
                            </m:e>
                            <m:sub>
                              <m:r>
                                <a:rPr lang="en-US" altLang="zh-CN" i="1">
                                  <a:solidFill>
                                    <a:srgbClr val="7030A0"/>
                                  </a:solidFill>
                                  <a:latin typeface="Cambria Math" panose="02040503050406030204" pitchFamily="18" charset="0"/>
                                </a:rPr>
                                <m:t>𝑦</m:t>
                              </m:r>
                            </m:sub>
                          </m:sSub>
                        </m:e>
                      </m:d>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begChr m:val="{"/>
                          <m:endChr m:val="}"/>
                          <m:ctrlPr>
                            <a:rPr lang="en-US" altLang="zh-CN" i="1" smtClean="0">
                              <a:latin typeface="Cambria Math" panose="02040503050406030204" pitchFamily="18" charset="0"/>
                              <a:ea typeface="Cambria Math" panose="02040503050406030204" pitchFamily="18" charset="0"/>
                            </a:rPr>
                          </m:ctrlPr>
                        </m:dPr>
                        <m:e>
                          <m:d>
                            <m:dPr>
                              <m:begChr m:val="["/>
                              <m:endChr m:val="]"/>
                              <m:ctrlPr>
                                <a:rPr lang="en-US" altLang="zh-CN" b="0" i="1" smtClean="0">
                                  <a:latin typeface="Cambria Math" panose="02040503050406030204" pitchFamily="18" charset="0"/>
                                  <a:ea typeface="Cambria Math" panose="02040503050406030204" pitchFamily="18" charset="0"/>
                                </a:rPr>
                              </m:ctrlPr>
                            </m:dPr>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𝜇</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𝐿</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𝐾</m:t>
                                      </m:r>
                                    </m:den>
                                  </m:f>
                                </m:e>
                              </m:d>
                              <m:r>
                                <a:rPr lang="en-US" altLang="zh-CN" b="0" i="1" smtClean="0">
                                  <a:latin typeface="Cambria Math" panose="02040503050406030204" pitchFamily="18" charset="0"/>
                                  <a:ea typeface="Cambria Math" panose="02040503050406030204" pitchFamily="18" charset="0"/>
                                </a:rPr>
                                <m:t>𝑣𝑦</m:t>
                              </m:r>
                            </m:e>
                          </m:d>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ea typeface="Cambria Math" panose="02040503050406030204" pitchFamily="18" charset="0"/>
                                </a:rPr>
                                <m:t>𝑦</m:t>
                              </m:r>
                            </m:sub>
                          </m:sSub>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𝜇</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𝐿</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𝐾</m:t>
                                      </m:r>
                                    </m:den>
                                  </m:f>
                                </m:e>
                              </m:d>
                              <m:r>
                                <a:rPr lang="en-US" altLang="zh-CN" b="0" i="1" smtClean="0">
                                  <a:latin typeface="Cambria Math" panose="02040503050406030204" pitchFamily="18" charset="0"/>
                                  <a:ea typeface="Cambria Math" panose="02040503050406030204" pitchFamily="18" charset="0"/>
                                </a:rPr>
                                <m:t>𝑣𝑦</m:t>
                              </m:r>
                            </m:e>
                          </m:d>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solidFill>
                            <a:srgbClr val="FFC000"/>
                          </a:solidFill>
                          <a:latin typeface="Cambria Math" panose="02040503050406030204" pitchFamily="18" charset="0"/>
                          <a:ea typeface="Cambria Math" panose="02040503050406030204" pitchFamily="18" charset="0"/>
                        </a:rPr>
                        <m:t>∆</m:t>
                      </m:r>
                      <m:r>
                        <a:rPr lang="en-US" altLang="zh-CN" b="0" i="1" smtClean="0">
                          <a:solidFill>
                            <a:srgbClr val="FFC000"/>
                          </a:solidFill>
                          <a:latin typeface="Cambria Math" panose="02040503050406030204" pitchFamily="18" charset="0"/>
                          <a:ea typeface="Cambria Math" panose="02040503050406030204" pitchFamily="18" charset="0"/>
                        </a:rPr>
                        <m:t>𝑉</m:t>
                      </m:r>
                      <m:r>
                        <a:rPr lang="en-US" altLang="zh-CN" b="0" i="1" smtClean="0">
                          <a:solidFill>
                            <a:srgbClr val="FFC000"/>
                          </a:solidFill>
                          <a:latin typeface="Cambria Math" panose="02040503050406030204" pitchFamily="18" charset="0"/>
                          <a:ea typeface="Cambria Math" panose="02040503050406030204" pitchFamily="18" charset="0"/>
                        </a:rPr>
                        <m:t>∆</m:t>
                      </m:r>
                      <m:r>
                        <a:rPr lang="en-US" altLang="zh-CN" b="0" i="1" smtClean="0">
                          <a:solidFill>
                            <a:srgbClr val="FFC000"/>
                          </a:solidFill>
                          <a:latin typeface="Cambria Math" panose="02040503050406030204" pitchFamily="18" charset="0"/>
                          <a:ea typeface="Cambria Math" panose="02040503050406030204" pitchFamily="18" charset="0"/>
                        </a:rPr>
                        <m:t>𝑡</m:t>
                      </m:r>
                      <m:sSub>
                        <m:sSubPr>
                          <m:ctrlPr>
                            <a:rPr lang="en-US" altLang="zh-CN" b="0" i="1" smtClean="0">
                              <a:solidFill>
                                <a:srgbClr val="FFC000"/>
                              </a:solidFill>
                              <a:latin typeface="Cambria Math" panose="02040503050406030204" pitchFamily="18" charset="0"/>
                              <a:ea typeface="Cambria Math" panose="02040503050406030204" pitchFamily="18" charset="0"/>
                            </a:rPr>
                          </m:ctrlPr>
                        </m:sSubPr>
                        <m:e>
                          <m:r>
                            <a:rPr lang="en-US" altLang="zh-CN" b="0" i="1" smtClean="0">
                              <a:solidFill>
                                <a:srgbClr val="FFC000"/>
                              </a:solidFill>
                              <a:latin typeface="Cambria Math" panose="02040503050406030204" pitchFamily="18" charset="0"/>
                              <a:ea typeface="Cambria Math" panose="02040503050406030204" pitchFamily="18" charset="0"/>
                            </a:rPr>
                            <m:t>𝑓</m:t>
                          </m:r>
                        </m:e>
                        <m:sub>
                          <m:r>
                            <a:rPr lang="en-US" altLang="zh-CN" b="0" i="1" smtClean="0">
                              <a:solidFill>
                                <a:srgbClr val="FFC000"/>
                              </a:solidFill>
                              <a:latin typeface="Cambria Math" panose="02040503050406030204" pitchFamily="18" charset="0"/>
                              <a:ea typeface="Cambria Math" panose="02040503050406030204" pitchFamily="18" charset="0"/>
                            </a:rPr>
                            <m:t>𝐿</m:t>
                          </m:r>
                        </m:sub>
                      </m:sSub>
                      <m:sSub>
                        <m:sSubPr>
                          <m:ctrlPr>
                            <a:rPr lang="en-US" altLang="zh-CN" b="0" i="1" smtClean="0">
                              <a:solidFill>
                                <a:srgbClr val="FFC000"/>
                              </a:solidFill>
                              <a:latin typeface="Cambria Math" panose="02040503050406030204" pitchFamily="18" charset="0"/>
                              <a:ea typeface="Cambria Math" panose="02040503050406030204" pitchFamily="18" charset="0"/>
                            </a:rPr>
                          </m:ctrlPr>
                        </m:sSubPr>
                        <m:e>
                          <m:r>
                            <a:rPr lang="en-US" altLang="zh-CN" b="0" i="1" smtClean="0">
                              <a:solidFill>
                                <a:srgbClr val="FFC000"/>
                              </a:solidFill>
                              <a:latin typeface="Cambria Math" panose="02040503050406030204" pitchFamily="18" charset="0"/>
                              <a:ea typeface="Cambria Math" panose="02040503050406030204" pitchFamily="18" charset="0"/>
                            </a:rPr>
                            <m:t>𝜌</m:t>
                          </m:r>
                        </m:e>
                        <m:sub>
                          <m:r>
                            <a:rPr lang="en-US" altLang="zh-CN" b="0" i="1" smtClean="0">
                              <a:solidFill>
                                <a:srgbClr val="FFC000"/>
                              </a:solidFill>
                              <a:latin typeface="Cambria Math" panose="02040503050406030204" pitchFamily="18" charset="0"/>
                              <a:ea typeface="Cambria Math" panose="02040503050406030204" pitchFamily="18" charset="0"/>
                            </a:rPr>
                            <m:t>𝐿</m:t>
                          </m:r>
                        </m:sub>
                      </m:sSub>
                      <m:r>
                        <a:rPr lang="en-US" altLang="zh-CN" b="0" i="1" smtClean="0">
                          <a:solidFill>
                            <a:srgbClr val="FFC000"/>
                          </a:solidFill>
                          <a:latin typeface="Cambria Math" panose="02040503050406030204" pitchFamily="18" charset="0"/>
                          <a:ea typeface="Cambria Math" panose="02040503050406030204" pitchFamily="18" charset="0"/>
                        </a:rPr>
                        <m:t>𝑔</m:t>
                      </m:r>
                    </m:oMath>
                  </m:oMathPara>
                </a14:m>
                <a:endParaRPr lang="en-US" altLang="zh-CN" dirty="0"/>
              </a:p>
              <a:p>
                <a:endParaRPr lang="en-US" dirty="0"/>
              </a:p>
              <a:p>
                <a:pPr marL="285750" indent="-285750">
                  <a:buFont typeface="Wingdings" panose="05000000000000000000" pitchFamily="2" charset="2"/>
                  <a:buChar char="§"/>
                </a:pPr>
                <a:r>
                  <a:rPr lang="zh-CN" altLang="en-US" dirty="0"/>
                  <a:t>上式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→0</m:t>
                    </m:r>
                  </m:oMath>
                </a14:m>
                <a:r>
                  <a:rPr lang="zh-CN" altLang="en-US" dirty="0"/>
                  <a:t>，并除以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a:t>，则得：</a:t>
                </a:r>
                <a:endParaRPr lang="en-US" altLang="zh-CN" dirty="0"/>
              </a:p>
              <a:p>
                <a:pPr marL="285750" indent="-285750">
                  <a:buFont typeface="Wingdings" panose="05000000000000000000" pitchFamily="2" charset="2"/>
                  <a:buChar char="§"/>
                </a:pPr>
                <a:endParaRPr lang="en-US" dirty="0" smtClean="0"/>
              </a:p>
              <a:p>
                <a:pPr/>
                <a14:m>
                  <m:oMathPara xmlns:m="http://schemas.openxmlformats.org/officeDocument/2006/math">
                    <m:oMathParaPr>
                      <m:jc m:val="center"/>
                    </m:oMathParaPr>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m:t>
                          </m:r>
                          <m:r>
                            <a:rPr lang="en-US" b="0" i="1" smtClean="0">
                              <a:solidFill>
                                <a:srgbClr val="FF0000"/>
                              </a:solidFill>
                              <a:latin typeface="Cambria Math" panose="02040503050406030204" pitchFamily="18" charset="0"/>
                            </a:rPr>
                            <m:t>𝑦</m:t>
                          </m:r>
                          <m:r>
                            <a:rPr lang="en-US" i="1">
                              <a:solidFill>
                                <a:srgbClr val="FF0000"/>
                              </a:solidFill>
                              <a:latin typeface="Cambria Math" panose="02040503050406030204" pitchFamily="18" charset="0"/>
                            </a:rPr>
                            <m:t>)</m:t>
                          </m:r>
                        </m:num>
                        <m:den>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den>
                      </m:f>
                      <m:r>
                        <a:rPr lang="en-US" i="1">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m:t>
                              </m:r>
                              <m:r>
                                <a:rPr lang="en-US" altLang="zh-CN" b="0" i="1" smtClean="0">
                                  <a:solidFill>
                                    <a:srgbClr val="00B050"/>
                                  </a:solidFill>
                                  <a:latin typeface="Cambria Math" panose="02040503050406030204" pitchFamily="18" charset="0"/>
                                </a:rPr>
                                <m:t>𝑦</m:t>
                              </m:r>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𝑥</m:t>
                          </m:r>
                        </m:den>
                      </m:f>
                      <m:r>
                        <a:rPr lang="en-US" i="1">
                          <a:solidFill>
                            <a:srgbClr val="00B050"/>
                          </a:solidFill>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m:t>
                              </m:r>
                              <m:r>
                                <a:rPr lang="en-US" altLang="zh-CN" b="0" i="1" smtClean="0">
                                  <a:solidFill>
                                    <a:srgbClr val="00B050"/>
                                  </a:solidFill>
                                  <a:latin typeface="Cambria Math" panose="02040503050406030204" pitchFamily="18" charset="0"/>
                                </a:rPr>
                                <m:t>𝑦</m:t>
                              </m:r>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𝑦</m:t>
                          </m:r>
                        </m:den>
                      </m:f>
                      <m:r>
                        <a:rPr lang="en-US" i="1">
                          <a:solidFill>
                            <a:srgbClr val="00B050"/>
                          </a:solidFill>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m:t>
                              </m:r>
                              <m:r>
                                <a:rPr lang="en-US" altLang="zh-CN" b="0" i="1" smtClean="0">
                                  <a:solidFill>
                                    <a:srgbClr val="00B050"/>
                                  </a:solidFill>
                                  <a:latin typeface="Cambria Math" panose="02040503050406030204" pitchFamily="18" charset="0"/>
                                </a:rPr>
                                <m:t>𝑦</m:t>
                              </m:r>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𝑧</m:t>
                          </m:r>
                        </m:den>
                      </m:f>
                      <m:r>
                        <a:rPr lang="en-US" b="0" i="1" smtClean="0">
                          <a:solidFill>
                            <a:srgbClr val="00B050"/>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𝑦</m:t>
                              </m:r>
                            </m:sub>
                          </m:sSub>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den>
                      </m:f>
                      <m:r>
                        <a:rPr lang="en-US" i="1">
                          <a:solidFill>
                            <a:srgbClr val="00B0F0"/>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m:t>
                              </m:r>
                              <m:r>
                                <a:rPr lang="en-US" altLang="zh-CN" b="0" i="1" smtClean="0">
                                  <a:solidFill>
                                    <a:srgbClr val="00B0F0"/>
                                  </a:solidFill>
                                  <a:latin typeface="Cambria Math" panose="02040503050406030204" pitchFamily="18" charset="0"/>
                                </a:rPr>
                                <m:t>𝑦</m:t>
                              </m:r>
                            </m:sub>
                          </m:sSub>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den>
                      </m:f>
                      <m:r>
                        <a:rPr lang="en-US" i="1">
                          <a:solidFill>
                            <a:srgbClr val="00B0F0"/>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m:t>
                              </m:r>
                              <m:r>
                                <a:rPr lang="en-US" altLang="zh-CN" b="0" i="1" smtClean="0">
                                  <a:solidFill>
                                    <a:srgbClr val="00B0F0"/>
                                  </a:solidFill>
                                  <a:latin typeface="Cambria Math" panose="02040503050406030204" pitchFamily="18" charset="0"/>
                                </a:rPr>
                                <m:t>𝑦</m:t>
                              </m:r>
                            </m:sub>
                          </m:sSub>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den>
                      </m:f>
                      <m:r>
                        <a:rPr lang="en-US" b="0" i="1" smtClean="0">
                          <a:solidFill>
                            <a:srgbClr val="00B0F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r>
                            <a:rPr lang="en-US" altLang="zh-CN" i="1">
                              <a:solidFill>
                                <a:srgbClr val="7030A0"/>
                              </a:solidFill>
                              <a:latin typeface="Cambria Math" panose="02040503050406030204" pitchFamily="18" charset="0"/>
                            </a:rPr>
                            <m:t>)</m:t>
                          </m:r>
                        </m:num>
                        <m:den>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𝑦</m:t>
                          </m:r>
                        </m:den>
                      </m:f>
                      <m:r>
                        <a:rPr lang="en-US" b="0" i="1" smtClean="0">
                          <a:solidFill>
                            <a:schemeClr val="tx1"/>
                          </a:solidFill>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solidFill>
                                <a:srgbClr val="FFC000"/>
                              </a:solidFill>
                              <a:latin typeface="Cambria Math" panose="02040503050406030204" pitchFamily="18" charset="0"/>
                            </a:rPr>
                          </m:ctrlPr>
                        </m:sSubPr>
                        <m:e>
                          <m:r>
                            <a:rPr lang="en-US" altLang="zh-CN" b="0" i="1" smtClean="0">
                              <a:solidFill>
                                <a:srgbClr val="FFC000"/>
                              </a:solidFill>
                              <a:latin typeface="Cambria Math" panose="02040503050406030204" pitchFamily="18" charset="0"/>
                            </a:rPr>
                            <m:t>𝑓</m:t>
                          </m:r>
                        </m:e>
                        <m:sub>
                          <m:r>
                            <a:rPr lang="en-US" altLang="zh-CN" b="0" i="1" smtClean="0">
                              <a:solidFill>
                                <a:srgbClr val="FFC000"/>
                              </a:solidFill>
                              <a:latin typeface="Cambria Math" panose="02040503050406030204" pitchFamily="18" charset="0"/>
                            </a:rPr>
                            <m:t>𝐿</m:t>
                          </m:r>
                        </m:sub>
                      </m:sSub>
                      <m:sSub>
                        <m:sSubPr>
                          <m:ctrlPr>
                            <a:rPr lang="en-US" altLang="zh-CN" b="0" i="1" smtClean="0">
                              <a:solidFill>
                                <a:srgbClr val="FFC000"/>
                              </a:solidFill>
                              <a:latin typeface="Cambria Math" panose="02040503050406030204" pitchFamily="18" charset="0"/>
                            </a:rPr>
                          </m:ctrlPr>
                        </m:sSubPr>
                        <m:e>
                          <m:r>
                            <a:rPr lang="en-US" altLang="zh-CN" b="0" i="1" smtClean="0">
                              <a:solidFill>
                                <a:srgbClr val="FFC000"/>
                              </a:solidFill>
                              <a:latin typeface="Cambria Math" panose="02040503050406030204" pitchFamily="18" charset="0"/>
                            </a:rPr>
                            <m:t>𝜌</m:t>
                          </m:r>
                        </m:e>
                        <m:sub>
                          <m:r>
                            <a:rPr lang="en-US" altLang="zh-CN" b="0" i="1" smtClean="0">
                              <a:solidFill>
                                <a:srgbClr val="FFC000"/>
                              </a:solidFill>
                              <a:latin typeface="Cambria Math" panose="02040503050406030204" pitchFamily="18" charset="0"/>
                            </a:rPr>
                            <m:t>𝐿</m:t>
                          </m:r>
                        </m:sub>
                      </m:sSub>
                      <m:r>
                        <a:rPr lang="en-US" altLang="zh-CN" b="0" i="1" smtClean="0">
                          <a:solidFill>
                            <a:srgbClr val="FFC000"/>
                          </a:solidFill>
                          <a:latin typeface="Cambria Math" panose="02040503050406030204" pitchFamily="18" charset="0"/>
                        </a:rPr>
                        <m:t>𝑔</m:t>
                      </m:r>
                    </m:oMath>
                  </m:oMathPara>
                </a14:m>
                <a:endParaRPr lang="en-US" dirty="0">
                  <a:solidFill>
                    <a:srgbClr val="FFC000"/>
                  </a:solidFill>
                </a:endParaRPr>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上</a:t>
                </a:r>
                <a:r>
                  <a:rPr lang="zh-CN" altLang="en-US" dirty="0"/>
                  <a:t>式速度去掉了“平均”，旨在说明该方程是</a:t>
                </a:r>
                <a:r>
                  <a:rPr lang="zh-CN" altLang="en-US" dirty="0" smtClean="0"/>
                  <a:t>在速度网格点上求</a:t>
                </a:r>
                <a:r>
                  <a:rPr lang="zh-CN" altLang="en-US" dirty="0"/>
                  <a:t>值的</a:t>
                </a:r>
                <a:endParaRPr lang="en-US" altLang="zh-CN" dirty="0"/>
              </a:p>
              <a:p>
                <a:pPr marL="285750" indent="-285750">
                  <a:buFont typeface="Wingdings" panose="05000000000000000000" pitchFamily="2" charset="2"/>
                  <a:buChar char="§"/>
                </a:pPr>
                <a:r>
                  <a:rPr lang="zh-CN" altLang="en-US" dirty="0"/>
                  <a:t>量纲：</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𝑘𝑔</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𝑠𝑒𝑐</m:t>
                            </m:r>
                          </m:e>
                          <m:sup>
                            <m:r>
                              <a:rPr lang="en-US" altLang="zh-CN" i="1">
                                <a:latin typeface="Cambria Math" panose="02040503050406030204" pitchFamily="18" charset="0"/>
                              </a:rPr>
                              <m:t>2</m:t>
                            </m:r>
                          </m:sup>
                        </m:sSup>
                        <m:r>
                          <a:rPr lang="en-US" altLang="zh-CN" i="1">
                            <a:latin typeface="Cambria Math" panose="02040503050406030204" pitchFamily="18" charset="0"/>
                          </a:rPr>
                          <m:t> </m:t>
                        </m:r>
                      </m:den>
                    </m:f>
                  </m:oMath>
                </a14:m>
                <a:endParaRPr lang="en-US" dirty="0" smtClean="0"/>
              </a:p>
              <a:p>
                <a:pPr marL="285750" indent="-285750">
                  <a:buFont typeface="Wingdings" panose="05000000000000000000" pitchFamily="2" charset="2"/>
                  <a:buChar char="§"/>
                </a:pPr>
                <a:r>
                  <a:rPr lang="zh-CN" altLang="en-US" dirty="0"/>
                  <a:t>若</a:t>
                </a:r>
                <a14:m>
                  <m:oMath xmlns:m="http://schemas.openxmlformats.org/officeDocument/2006/math">
                    <m:r>
                      <a:rPr lang="en-US" altLang="zh-CN" i="1">
                        <a:latin typeface="Cambria Math" panose="02040503050406030204" pitchFamily="18" charset="0"/>
                      </a:rPr>
                      <m:t>𝑦</m:t>
                    </m:r>
                  </m:oMath>
                </a14:m>
                <a:r>
                  <a:rPr lang="zh-CN" altLang="en-US" dirty="0"/>
                  <a:t>轴向上，则重力项取负；否则取正</a:t>
                </a:r>
                <a:r>
                  <a:rPr lang="zh-CN" altLang="en-US" dirty="0" smtClean="0"/>
                  <a:t>。</a:t>
                </a:r>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849351" y="803443"/>
                <a:ext cx="11053089" cy="5815759"/>
              </a:xfrm>
              <a:prstGeom prst="rect">
                <a:avLst/>
              </a:prstGeom>
              <a:blipFill>
                <a:blip r:embed="rId2"/>
                <a:stretch>
                  <a:fillRect l="-331" t="-9539" b="-734"/>
                </a:stretch>
              </a:blipFill>
            </p:spPr>
            <p:txBody>
              <a:bodyPr/>
              <a:lstStyle/>
              <a:p>
                <a:r>
                  <a:rPr lang="en-US">
                    <a:noFill/>
                  </a:rPr>
                  <a:t> </a:t>
                </a:r>
              </a:p>
            </p:txBody>
          </p:sp>
        </mc:Fallback>
      </mc:AlternateContent>
    </p:spTree>
    <p:extLst>
      <p:ext uri="{BB962C8B-B14F-4D97-AF65-F5344CB8AC3E}">
        <p14:creationId xmlns:p14="http://schemas.microsoft.com/office/powerpoint/2010/main" val="42402421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16378" y="280223"/>
            <a:ext cx="5759245" cy="523220"/>
          </a:xfrm>
          <a:prstGeom prst="rect">
            <a:avLst/>
          </a:prstGeom>
          <a:noFill/>
        </p:spPr>
        <p:txBody>
          <a:bodyPr wrap="square" rtlCol="0">
            <a:spAutoFit/>
          </a:bodyPr>
          <a:lstStyle/>
          <a:p>
            <a:pPr algn="ctr"/>
            <a:r>
              <a:rPr lang="zh-CN" altLang="en-US" sz="2800" dirty="0"/>
              <a:t>动量</a:t>
            </a:r>
            <a:r>
              <a:rPr lang="zh-CN" altLang="en-US" sz="2800" dirty="0" smtClean="0"/>
              <a:t>守恒方程（多孔区）</a:t>
            </a:r>
            <a:endParaRPr lang="en-US" sz="2800" dirty="0"/>
          </a:p>
        </p:txBody>
      </p:sp>
      <mc:AlternateContent xmlns:mc="http://schemas.openxmlformats.org/markup-compatibility/2006" xmlns:a14="http://schemas.microsoft.com/office/drawing/2010/main">
        <mc:Choice Requires="a14">
          <p:sp>
            <p:nvSpPr>
              <p:cNvPr id="3" name="Rectangle 2"/>
              <p:cNvSpPr/>
              <p:nvPr/>
            </p:nvSpPr>
            <p:spPr>
              <a:xfrm>
                <a:off x="877147" y="862469"/>
                <a:ext cx="10910993" cy="4769447"/>
              </a:xfrm>
              <a:prstGeom prst="rect">
                <a:avLst/>
              </a:prstGeom>
            </p:spPr>
            <p:txBody>
              <a:bodyPr wrap="square">
                <a:spAutoFit/>
              </a:bodyPr>
              <a:lstStyle/>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𝑧</m:t>
                    </m:r>
                  </m:oMath>
                </a14:m>
                <a:r>
                  <a:rPr lang="zh-CN" altLang="en-US" dirty="0" smtClean="0"/>
                  <a:t>方</a:t>
                </a:r>
                <a:r>
                  <a:rPr lang="zh-CN" altLang="en-US" dirty="0"/>
                  <a:t>向动量守恒</a:t>
                </a:r>
                <a:r>
                  <a:rPr lang="zh-CN" altLang="en-US" dirty="0" smtClean="0"/>
                  <a:t>：</a:t>
                </a:r>
                <a:endParaRPr lang="en-US" altLang="zh-CN" dirty="0" smtClean="0"/>
              </a:p>
              <a:p>
                <a:pPr/>
                <a14:m>
                  <m:oMathPara xmlns:m="http://schemas.openxmlformats.org/officeDocument/2006/math">
                    <m:oMathParaPr>
                      <m:jc m:val="center"/>
                    </m:oMathParaPr>
                    <m:oMath xmlns:m="http://schemas.openxmlformats.org/officeDocument/2006/math">
                      <m:sSup>
                        <m:sSupPr>
                          <m:ctrlPr>
                            <a:rPr lang="en-US" altLang="zh-CN" i="1" smtClean="0">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𝑣𝑧</m:t>
                              </m:r>
                            </m:e>
                          </m:d>
                        </m:e>
                        <m:sup>
                          <m:r>
                            <a:rPr lang="en-US" altLang="zh-CN" i="1">
                              <a:solidFill>
                                <a:srgbClr val="FF0000"/>
                              </a:solidFill>
                              <a:latin typeface="Cambria Math" panose="02040503050406030204" pitchFamily="18" charset="0"/>
                            </a:rPr>
                            <m:t>𝑡</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𝑡</m:t>
                          </m:r>
                        </m:sup>
                      </m:sSup>
                      <m:r>
                        <a:rPr lang="en-US" altLang="zh-CN" i="1">
                          <a:solidFill>
                            <a:srgbClr val="FF0000"/>
                          </a:solidFill>
                          <a:latin typeface="Cambria Math" panose="02040503050406030204" pitchFamily="18" charset="0"/>
                        </a:rPr>
                        <m:t>−</m:t>
                      </m:r>
                      <m:sSup>
                        <m:sSupPr>
                          <m:ctrlPr>
                            <a:rPr lang="en-US" altLang="zh-CN" i="1">
                              <a:solidFill>
                                <a:srgbClr val="FF0000"/>
                              </a:solidFill>
                              <a:latin typeface="Cambria Math" panose="02040503050406030204" pitchFamily="18" charset="0"/>
                            </a:rPr>
                          </m:ctrlPr>
                        </m:sSupPr>
                        <m:e>
                          <m:d>
                            <m:dPr>
                              <m:ctrlPr>
                                <a:rPr lang="en-US" altLang="zh-CN" i="1">
                                  <a:solidFill>
                                    <a:srgbClr val="FF0000"/>
                                  </a:solidFill>
                                  <a:latin typeface="Cambria Math" panose="02040503050406030204" pitchFamily="18" charset="0"/>
                                </a:rPr>
                              </m:ctrlPr>
                            </m:dPr>
                            <m:e>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𝑉</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𝑓</m:t>
                                  </m:r>
                                </m:e>
                                <m:sub>
                                  <m:r>
                                    <a:rPr lang="en-US" altLang="zh-CN" i="1">
                                      <a:solidFill>
                                        <a:srgbClr val="FF0000"/>
                                      </a:solidFill>
                                      <a:latin typeface="Cambria Math" panose="02040503050406030204" pitchFamily="18" charset="0"/>
                                    </a:rPr>
                                    <m:t>𝐿</m:t>
                                  </m:r>
                                </m:sub>
                              </m:sSub>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𝜌</m:t>
                                  </m:r>
                                </m:e>
                                <m:sub>
                                  <m:r>
                                    <a:rPr lang="en-US" altLang="zh-CN" i="1">
                                      <a:solidFill>
                                        <a:srgbClr val="FF0000"/>
                                      </a:solidFill>
                                      <a:latin typeface="Cambria Math" panose="02040503050406030204" pitchFamily="18" charset="0"/>
                                    </a:rPr>
                                    <m:t>𝐿</m:t>
                                  </m:r>
                                </m:sub>
                              </m:sSub>
                              <m:r>
                                <a:rPr lang="en-US" altLang="zh-CN" b="0" i="1" smtClean="0">
                                  <a:solidFill>
                                    <a:srgbClr val="FF0000"/>
                                  </a:solidFill>
                                  <a:latin typeface="Cambria Math" panose="02040503050406030204" pitchFamily="18" charset="0"/>
                                </a:rPr>
                                <m:t>𝑣𝑧</m:t>
                              </m:r>
                            </m:e>
                          </m:d>
                        </m:e>
                        <m:sup>
                          <m:r>
                            <a:rPr lang="en-US" altLang="zh-CN" i="1">
                              <a:solidFill>
                                <a:srgbClr val="FF0000"/>
                              </a:solidFill>
                              <a:latin typeface="Cambria Math" panose="02040503050406030204" pitchFamily="18" charset="0"/>
                            </a:rPr>
                            <m:t>𝑡</m:t>
                          </m:r>
                        </m:sup>
                      </m:sSup>
                      <m:r>
                        <a:rPr lang="en-US" altLang="zh-CN" b="0" i="1" smtClean="0">
                          <a:latin typeface="Cambria Math" panose="02040503050406030204" pitchFamily="18" charset="0"/>
                        </a:rPr>
                        <m:t>+</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𝑦</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𝑧</m:t>
                      </m:r>
                      <m:r>
                        <a:rPr lang="en-US" altLang="zh-CN" i="1" smtClean="0">
                          <a:solidFill>
                            <a:srgbClr val="00B050"/>
                          </a:solidFill>
                          <a:latin typeface="Cambria Math" panose="02040503050406030204" pitchFamily="18" charset="0"/>
                        </a:rPr>
                        <m:t>∆</m:t>
                      </m:r>
                      <m:r>
                        <a:rPr lang="en-US" altLang="zh-CN" i="1" smtClean="0">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𝑣𝑧</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𝑣𝑧</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𝑥</m:t>
                              </m:r>
                            </m:sub>
                          </m:sSub>
                        </m:e>
                      </m:d>
                      <m:r>
                        <a:rPr lang="en-US" altLang="zh-CN">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𝑣𝑧</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𝑣𝑧</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m:t>
                                  </m:r>
                                </m:e>
                              </m:d>
                            </m:e>
                            <m:sub>
                              <m:r>
                                <a:rPr lang="en-US" altLang="zh-CN" i="1">
                                  <a:solidFill>
                                    <a:srgbClr val="00B050"/>
                                  </a:solidFill>
                                  <a:latin typeface="Cambria Math" panose="02040503050406030204" pitchFamily="18" charset="0"/>
                                </a:rPr>
                                <m:t>𝑦</m:t>
                              </m:r>
                            </m:sub>
                          </m:sSub>
                        </m:e>
                      </m:d>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𝑥</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𝑦</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d>
                        <m:dPr>
                          <m:begChr m:val="{"/>
                          <m:endChr m:val="}"/>
                          <m:ctrlPr>
                            <a:rPr lang="en-US" altLang="zh-CN" i="1">
                              <a:solidFill>
                                <a:srgbClr val="00B050"/>
                              </a:solidFill>
                              <a:latin typeface="Cambria Math" panose="02040503050406030204" pitchFamily="18" charset="0"/>
                            </a:rPr>
                          </m:ctrlPr>
                        </m:dPr>
                        <m:e>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𝑣𝑧</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𝑧</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𝑧</m:t>
                              </m:r>
                            </m:sub>
                          </m:sSub>
                          <m:r>
                            <a:rPr lang="en-US" altLang="zh-CN"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𝑣𝑧</m:t>
                              </m:r>
                            </m:e>
                          </m:d>
                          <m:sSub>
                            <m:sSubPr>
                              <m:ctrlPr>
                                <a:rPr lang="en-US" altLang="zh-CN" i="1">
                                  <a:solidFill>
                                    <a:srgbClr val="00B050"/>
                                  </a:solidFill>
                                  <a:latin typeface="Cambria Math" panose="02040503050406030204" pitchFamily="18" charset="0"/>
                                </a:rPr>
                              </m:ctrlPr>
                            </m:sSubPr>
                            <m:e>
                              <m:d>
                                <m:dPr>
                                  <m:begChr m:val=""/>
                                  <m:endChr m:val="|"/>
                                  <m:ctrlPr>
                                    <a:rPr lang="en-US" altLang="zh-CN" i="1">
                                      <a:solidFill>
                                        <a:srgbClr val="00B050"/>
                                      </a:solidFill>
                                      <a:latin typeface="Cambria Math" panose="02040503050406030204" pitchFamily="18" charset="0"/>
                                    </a:rPr>
                                  </m:ctrlPr>
                                </m:dPr>
                                <m:e>
                                  <m:r>
                                    <a:rPr lang="en-US">
                                      <a:solidFill>
                                        <a:srgbClr val="00B050"/>
                                      </a:solidFill>
                                      <a:latin typeface="Cambria Math" panose="02040503050406030204" pitchFamily="18" charset="0"/>
                                    </a:rPr>
                                    <m:t>​</m:t>
                                  </m:r>
                                </m:e>
                              </m:d>
                            </m:e>
                            <m:sub>
                              <m:r>
                                <a:rPr lang="en-US" i="1">
                                  <a:solidFill>
                                    <a:srgbClr val="00B050"/>
                                  </a:solidFill>
                                  <a:latin typeface="Cambria Math" panose="02040503050406030204" pitchFamily="18" charset="0"/>
                                </a:rPr>
                                <m:t>𝑧</m:t>
                              </m:r>
                            </m:sub>
                          </m:sSub>
                        </m:e>
                      </m:d>
                      <m:r>
                        <a:rPr lang="en-US" b="0" i="1" smtClean="0">
                          <a:latin typeface="Cambria Math" panose="02040503050406030204" pitchFamily="18" charset="0"/>
                        </a:rPr>
                        <m:t>==</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𝑦</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𝑧</m:t>
                      </m:r>
                      <m:r>
                        <a:rPr lang="en-US" b="0" i="1" smtClean="0">
                          <a:solidFill>
                            <a:srgbClr val="00B0F0"/>
                          </a:solidFill>
                          <a:latin typeface="Cambria Math" panose="02040503050406030204" pitchFamily="18" charset="0"/>
                        </a:rPr>
                        <m:t>∆</m:t>
                      </m:r>
                      <m:r>
                        <a:rPr lang="en-US" b="0" i="1" smtClean="0">
                          <a:solidFill>
                            <a:srgbClr val="00B0F0"/>
                          </a:solidFill>
                          <a:latin typeface="Cambria Math" panose="02040503050406030204" pitchFamily="18" charset="0"/>
                        </a:rPr>
                        <m:t>𝑡</m:t>
                      </m:r>
                      <m:sSub>
                        <m:sSubPr>
                          <m:ctrlPr>
                            <a:rPr lang="en-US" altLang="zh-CN" i="1" smtClean="0">
                              <a:solidFill>
                                <a:srgbClr val="00B0F0"/>
                              </a:solidFill>
                              <a:latin typeface="Cambria Math" panose="02040503050406030204" pitchFamily="18" charset="0"/>
                            </a:rPr>
                          </m:ctrlPr>
                        </m:sSubPr>
                        <m:e>
                          <m:r>
                            <a:rPr lang="en-US" altLang="zh-CN" i="1">
                              <a:solidFill>
                                <a:srgbClr val="00B0F0"/>
                              </a:solidFill>
                              <a:latin typeface="Cambria Math" panose="02040503050406030204" pitchFamily="18" charset="0"/>
                            </a:rPr>
                            <m:t>(</m:t>
                          </m:r>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𝑥𝑧</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𝑥</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𝑥</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𝑥𝑧</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𝑥</m:t>
                          </m:r>
                        </m:sub>
                      </m:sSub>
                      <m:r>
                        <a:rPr lang="en-US" altLang="zh-CN" i="1">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𝑧</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𝑦𝑧</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𝑦</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𝑦</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𝑦𝑧</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𝑦</m:t>
                              </m:r>
                            </m:sub>
                          </m:sSub>
                        </m:e>
                      </m:d>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𝑦</m:t>
                      </m:r>
                      <m:r>
                        <a:rPr lang="en-US" altLang="zh-CN" b="0" i="1" smtClean="0">
                          <a:solidFill>
                            <a:srgbClr val="00B0F0"/>
                          </a:solidFill>
                          <a:latin typeface="Cambria Math" panose="02040503050406030204" pitchFamily="18" charset="0"/>
                        </a:rPr>
                        <m:t>∆</m:t>
                      </m:r>
                      <m:r>
                        <a:rPr lang="en-US" altLang="zh-CN" b="0" i="1" smtClean="0">
                          <a:solidFill>
                            <a:srgbClr val="00B0F0"/>
                          </a:solidFill>
                          <a:latin typeface="Cambria Math" panose="02040503050406030204" pitchFamily="18" charset="0"/>
                        </a:rPr>
                        <m:t>𝑡</m:t>
                      </m:r>
                      <m:d>
                        <m:dPr>
                          <m:ctrlPr>
                            <a:rPr lang="en-US" altLang="zh-CN" i="1">
                              <a:solidFill>
                                <a:srgbClr val="00B0F0"/>
                              </a:solidFill>
                              <a:latin typeface="Cambria Math" panose="02040503050406030204" pitchFamily="18" charset="0"/>
                            </a:rPr>
                          </m:ctrlPr>
                        </m:dPr>
                        <m:e>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𝑧𝑧</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𝑧</m:t>
                              </m:r>
                              <m:r>
                                <a:rPr lang="en-US" altLang="zh-CN" i="1">
                                  <a:solidFill>
                                    <a:srgbClr val="00B0F0"/>
                                  </a:solidFill>
                                  <a:latin typeface="Cambria Math" panose="02040503050406030204" pitchFamily="18" charset="0"/>
                                </a:rPr>
                                <m:t>+∆</m:t>
                              </m:r>
                              <m:r>
                                <a:rPr lang="en-US" altLang="zh-CN" i="1">
                                  <a:solidFill>
                                    <a:srgbClr val="00B0F0"/>
                                  </a:solidFill>
                                  <a:latin typeface="Cambria Math" panose="02040503050406030204" pitchFamily="18" charset="0"/>
                                </a:rPr>
                                <m:t>𝑧</m:t>
                              </m:r>
                            </m:sub>
                          </m:sSub>
                          <m:r>
                            <a:rPr lang="en-US" altLang="zh-CN"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𝑧𝑧</m:t>
                              </m:r>
                            </m:sub>
                          </m:sSub>
                          <m:sSub>
                            <m:sSubPr>
                              <m:ctrlPr>
                                <a:rPr lang="en-US" altLang="zh-CN" i="1">
                                  <a:solidFill>
                                    <a:srgbClr val="00B0F0"/>
                                  </a:solidFill>
                                  <a:latin typeface="Cambria Math" panose="02040503050406030204" pitchFamily="18" charset="0"/>
                                </a:rPr>
                              </m:ctrlPr>
                            </m:sSubPr>
                            <m:e>
                              <m:d>
                                <m:dPr>
                                  <m:begChr m:val=""/>
                                  <m:endChr m:val="|"/>
                                  <m:ctrlPr>
                                    <a:rPr lang="en-US" altLang="zh-CN" i="1">
                                      <a:solidFill>
                                        <a:srgbClr val="00B0F0"/>
                                      </a:solidFill>
                                      <a:latin typeface="Cambria Math" panose="02040503050406030204" pitchFamily="18" charset="0"/>
                                    </a:rPr>
                                  </m:ctrlPr>
                                </m:dPr>
                                <m:e>
                                  <m:r>
                                    <a:rPr lang="en-US" altLang="zh-CN" i="1">
                                      <a:solidFill>
                                        <a:srgbClr val="00B0F0"/>
                                      </a:solidFill>
                                      <a:latin typeface="Cambria Math" panose="02040503050406030204" pitchFamily="18" charset="0"/>
                                    </a:rPr>
                                    <m:t>​</m:t>
                                  </m:r>
                                </m:e>
                              </m:d>
                            </m:e>
                            <m:sub>
                              <m:r>
                                <a:rPr lang="en-US" altLang="zh-CN" i="1">
                                  <a:solidFill>
                                    <a:srgbClr val="00B0F0"/>
                                  </a:solidFill>
                                  <a:latin typeface="Cambria Math" panose="02040503050406030204" pitchFamily="18" charset="0"/>
                                </a:rPr>
                                <m:t>𝑧</m:t>
                              </m:r>
                            </m:sub>
                          </m:sSub>
                        </m:e>
                      </m:d>
                      <m:r>
                        <a:rPr lang="en-US" altLang="zh-CN" b="0" i="1" smtClean="0">
                          <a:latin typeface="Cambria Math" panose="02040503050406030204" pitchFamily="18" charset="0"/>
                        </a:rPr>
                        <m:t>+</m:t>
                      </m:r>
                      <m:r>
                        <a:rPr lang="en-US" altLang="zh-CN" i="1" smtClean="0">
                          <a:solidFill>
                            <a:srgbClr val="7030A0"/>
                          </a:solidFill>
                          <a:latin typeface="Cambria Math" panose="02040503050406030204" pitchFamily="18" charset="0"/>
                        </a:rPr>
                        <m:t>∆</m:t>
                      </m:r>
                      <m:r>
                        <a:rPr lang="en-US" altLang="zh-CN" i="1" smtClean="0">
                          <a:solidFill>
                            <a:srgbClr val="7030A0"/>
                          </a:solidFill>
                          <a:latin typeface="Cambria Math" panose="02040503050406030204" pitchFamily="18" charset="0"/>
                        </a:rPr>
                        <m:t>𝑥</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𝑦</m:t>
                      </m:r>
                      <m:r>
                        <a:rPr lang="en-US" altLang="zh-CN" b="0" i="1" smtClean="0">
                          <a:solidFill>
                            <a:srgbClr val="7030A0"/>
                          </a:solidFill>
                          <a:latin typeface="Cambria Math" panose="02040503050406030204" pitchFamily="18" charset="0"/>
                        </a:rPr>
                        <m:t>∆</m:t>
                      </m:r>
                      <m:r>
                        <a:rPr lang="en-US" altLang="zh-CN" b="0" i="1" smtClean="0">
                          <a:solidFill>
                            <a:srgbClr val="7030A0"/>
                          </a:solidFill>
                          <a:latin typeface="Cambria Math" panose="02040503050406030204" pitchFamily="18" charset="0"/>
                        </a:rPr>
                        <m:t>𝑡</m:t>
                      </m:r>
                      <m:d>
                        <m:dPr>
                          <m:begChr m:val="["/>
                          <m:endChr m:val="]"/>
                          <m:ctrlPr>
                            <a:rPr lang="en-US" altLang="zh-CN" i="1">
                              <a:solidFill>
                                <a:srgbClr val="7030A0"/>
                              </a:solidFill>
                              <a:latin typeface="Cambria Math" panose="02040503050406030204" pitchFamily="18" charset="0"/>
                            </a:rPr>
                          </m:ctrlPr>
                        </m:dPr>
                        <m:e>
                          <m:r>
                            <a:rPr lang="en-US" altLang="zh-CN" b="0" i="1" smtClean="0">
                              <a:solidFill>
                                <a:srgbClr val="7030A0"/>
                              </a:solidFill>
                              <a:latin typeface="Cambria Math" panose="02040503050406030204" pitchFamily="18" charset="0"/>
                            </a:rPr>
                            <m:t>−</m:t>
                          </m:r>
                          <m:d>
                            <m:dPr>
                              <m:ctrlPr>
                                <a:rPr lang="en-US" altLang="zh-CN"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e>
                          </m:d>
                          <m:sSub>
                            <m:sSubPr>
                              <m:ctrlPr>
                                <a:rPr lang="en-US" altLang="zh-CN" i="1">
                                  <a:solidFill>
                                    <a:srgbClr val="7030A0"/>
                                  </a:solidFill>
                                  <a:latin typeface="Cambria Math" panose="02040503050406030204" pitchFamily="18" charset="0"/>
                                </a:rPr>
                              </m:ctrlPr>
                            </m:sSubPr>
                            <m:e>
                              <m:d>
                                <m:dPr>
                                  <m:begChr m:val=""/>
                                  <m:endChr m:val="|"/>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m:t>
                                  </m:r>
                                </m:e>
                              </m:d>
                            </m:e>
                            <m:sub>
                              <m:r>
                                <a:rPr lang="en-US" altLang="zh-CN" i="1">
                                  <a:solidFill>
                                    <a:srgbClr val="7030A0"/>
                                  </a:solidFill>
                                  <a:latin typeface="Cambria Math" panose="02040503050406030204" pitchFamily="18" charset="0"/>
                                </a:rPr>
                                <m:t>𝑧</m:t>
                              </m:r>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𝑧</m:t>
                              </m:r>
                            </m:sub>
                          </m:sSub>
                          <m:r>
                            <a:rPr lang="en-US" altLang="zh-CN" b="0" i="1" smtClean="0">
                              <a:solidFill>
                                <a:srgbClr val="7030A0"/>
                              </a:solidFill>
                              <a:latin typeface="Cambria Math" panose="02040503050406030204" pitchFamily="18" charset="0"/>
                            </a:rPr>
                            <m:t>+</m:t>
                          </m:r>
                          <m:d>
                            <m:dPr>
                              <m:ctrlPr>
                                <a:rPr lang="en-US" altLang="zh-CN" i="1">
                                  <a:solidFill>
                                    <a:srgbClr val="7030A0"/>
                                  </a:solidFill>
                                  <a:latin typeface="Cambria Math" panose="02040503050406030204" pitchFamily="18" charset="0"/>
                                </a:rPr>
                              </m:ctrlPr>
                            </m:dPr>
                            <m:e>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e>
                          </m:d>
                          <m:sSub>
                            <m:sSubPr>
                              <m:ctrlPr>
                                <a:rPr lang="en-US" altLang="zh-CN" i="1">
                                  <a:solidFill>
                                    <a:srgbClr val="7030A0"/>
                                  </a:solidFill>
                                  <a:latin typeface="Cambria Math" panose="02040503050406030204" pitchFamily="18" charset="0"/>
                                </a:rPr>
                              </m:ctrlPr>
                            </m:sSubPr>
                            <m:e>
                              <m:d>
                                <m:dPr>
                                  <m:begChr m:val=""/>
                                  <m:endChr m:val="|"/>
                                  <m:ctrlPr>
                                    <a:rPr lang="en-US" altLang="zh-CN" i="1">
                                      <a:solidFill>
                                        <a:srgbClr val="7030A0"/>
                                      </a:solidFill>
                                      <a:latin typeface="Cambria Math" panose="02040503050406030204" pitchFamily="18" charset="0"/>
                                    </a:rPr>
                                  </m:ctrlPr>
                                </m:dPr>
                                <m:e>
                                  <m:r>
                                    <a:rPr lang="en-US" altLang="zh-CN" i="1">
                                      <a:solidFill>
                                        <a:srgbClr val="7030A0"/>
                                      </a:solidFill>
                                      <a:latin typeface="Cambria Math" panose="02040503050406030204" pitchFamily="18" charset="0"/>
                                    </a:rPr>
                                    <m:t>​</m:t>
                                  </m:r>
                                </m:e>
                              </m:d>
                            </m:e>
                            <m:sub>
                              <m:r>
                                <a:rPr lang="en-US" altLang="zh-CN" i="1">
                                  <a:solidFill>
                                    <a:srgbClr val="7030A0"/>
                                  </a:solidFill>
                                  <a:latin typeface="Cambria Math" panose="02040503050406030204" pitchFamily="18" charset="0"/>
                                </a:rPr>
                                <m:t>𝑧</m:t>
                              </m:r>
                            </m:sub>
                          </m:sSub>
                        </m:e>
                      </m:d>
                      <m:r>
                        <a:rPr lang="en-US" altLang="zh-CN" b="0" i="1" smtClean="0">
                          <a:solidFill>
                            <a:schemeClr val="tx1"/>
                          </a:solidFill>
                          <a:latin typeface="Cambria Math" panose="02040503050406030204" pitchFamily="18" charset="0"/>
                        </a:rPr>
                        <m:t>−</m:t>
                      </m:r>
                      <m:f>
                        <m:fPr>
                          <m:ctrlPr>
                            <a:rPr lang="en-US" altLang="zh-CN" b="0" i="1" smtClean="0">
                              <a:solidFill>
                                <a:schemeClr val="tx1"/>
                              </a:solidFill>
                              <a:latin typeface="Cambria Math" panose="02040503050406030204" pitchFamily="18" charset="0"/>
                            </a:rPr>
                          </m:ctrlPr>
                        </m:fPr>
                        <m:num>
                          <m:r>
                            <a:rPr lang="en-US" altLang="zh-CN" b="0" i="1" smtClean="0">
                              <a:solidFill>
                                <a:schemeClr val="tx1"/>
                              </a:solidFill>
                              <a:latin typeface="Cambria Math" panose="02040503050406030204" pitchFamily="18" charset="0"/>
                            </a:rPr>
                            <m:t>1</m:t>
                          </m:r>
                        </m:num>
                        <m:den>
                          <m:r>
                            <a:rPr lang="en-US" altLang="zh-CN" b="0" i="1" smtClean="0">
                              <a:solidFill>
                                <a:schemeClr val="tx1"/>
                              </a:solidFill>
                              <a:latin typeface="Cambria Math" panose="02040503050406030204" pitchFamily="18" charset="0"/>
                            </a:rPr>
                            <m:t>2</m:t>
                          </m:r>
                        </m:den>
                      </m:f>
                      <m:r>
                        <a:rPr lang="en-US" altLang="zh-CN" i="1">
                          <a:latin typeface="Cambria Math" panose="02040503050406030204" pitchFamily="18" charset="0"/>
                        </a:rPr>
                        <m:t>∆</m:t>
                      </m:r>
                      <m:r>
                        <a:rPr lang="en-US" altLang="zh-CN" i="1">
                          <a:latin typeface="Cambria Math" panose="02040503050406030204" pitchFamily="18" charset="0"/>
                        </a:rPr>
                        <m:t>𝑉</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𝑡</m:t>
                      </m:r>
                      <m:d>
                        <m:dPr>
                          <m:begChr m:val="{"/>
                          <m:endChr m:val="}"/>
                          <m:ctrlPr>
                            <a:rPr lang="en-US" altLang="zh-CN" i="1" smtClean="0">
                              <a:latin typeface="Cambria Math" panose="02040503050406030204" pitchFamily="18" charset="0"/>
                              <a:ea typeface="Cambria Math" panose="02040503050406030204" pitchFamily="18" charset="0"/>
                            </a:rPr>
                          </m:ctrlPr>
                        </m:dPr>
                        <m:e>
                          <m:d>
                            <m:dPr>
                              <m:begChr m:val="["/>
                              <m:endChr m:val="]"/>
                              <m:ctrlPr>
                                <a:rPr lang="en-US" altLang="zh-CN" b="0" i="1" smtClean="0">
                                  <a:latin typeface="Cambria Math" panose="02040503050406030204" pitchFamily="18" charset="0"/>
                                  <a:ea typeface="Cambria Math" panose="02040503050406030204" pitchFamily="18" charset="0"/>
                                </a:rPr>
                              </m:ctrlPr>
                            </m:dPr>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𝜇</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𝐿</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𝐾</m:t>
                                      </m:r>
                                    </m:den>
                                  </m:f>
                                </m:e>
                              </m:d>
                              <m:r>
                                <a:rPr lang="en-US" altLang="zh-CN" b="0" i="1" smtClean="0">
                                  <a:latin typeface="Cambria Math" panose="02040503050406030204" pitchFamily="18" charset="0"/>
                                  <a:ea typeface="Cambria Math" panose="02040503050406030204" pitchFamily="18" charset="0"/>
                                </a:rPr>
                                <m:t>𝑣𝑧</m:t>
                              </m:r>
                            </m:e>
                          </m:d>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ea typeface="Cambria Math" panose="02040503050406030204" pitchFamily="18" charset="0"/>
                                </a:rPr>
                                <m:t>𝑧</m:t>
                              </m:r>
                            </m:sub>
                          </m:sSub>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d>
                                <m:dPr>
                                  <m:ctrlPr>
                                    <a:rPr lang="en-US" altLang="zh-CN" b="0" i="1" smtClean="0">
                                      <a:latin typeface="Cambria Math" panose="02040503050406030204" pitchFamily="18" charset="0"/>
                                      <a:ea typeface="Cambria Math" panose="02040503050406030204" pitchFamily="18" charset="0"/>
                                    </a:rPr>
                                  </m:ctrlPr>
                                </m:dPr>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𝜇</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𝑓</m:t>
                                          </m:r>
                                        </m:e>
                                        <m:sub>
                                          <m:r>
                                            <a:rPr lang="en-US" altLang="zh-CN" b="0" i="1" smtClean="0">
                                              <a:latin typeface="Cambria Math" panose="02040503050406030204" pitchFamily="18" charset="0"/>
                                              <a:ea typeface="Cambria Math" panose="02040503050406030204" pitchFamily="18" charset="0"/>
                                            </a:rPr>
                                            <m:t>𝐿</m:t>
                                          </m:r>
                                        </m:sub>
                                        <m:sup>
                                          <m:r>
                                            <a:rPr lang="en-US" altLang="zh-CN" b="0" i="1" smtClean="0">
                                              <a:latin typeface="Cambria Math" panose="02040503050406030204" pitchFamily="18" charset="0"/>
                                              <a:ea typeface="Cambria Math" panose="02040503050406030204" pitchFamily="18" charset="0"/>
                                            </a:rPr>
                                            <m:t>2</m:t>
                                          </m:r>
                                        </m:sup>
                                      </m:sSubSup>
                                    </m:num>
                                    <m:den>
                                      <m:r>
                                        <a:rPr lang="en-US" altLang="zh-CN" b="0" i="1" smtClean="0">
                                          <a:latin typeface="Cambria Math" panose="02040503050406030204" pitchFamily="18" charset="0"/>
                                          <a:ea typeface="Cambria Math" panose="02040503050406030204" pitchFamily="18" charset="0"/>
                                        </a:rPr>
                                        <m:t>𝐾</m:t>
                                      </m:r>
                                    </m:den>
                                  </m:f>
                                </m:e>
                              </m:d>
                              <m:r>
                                <a:rPr lang="en-US" altLang="zh-CN" b="0" i="1" smtClean="0">
                                  <a:latin typeface="Cambria Math" panose="02040503050406030204" pitchFamily="18" charset="0"/>
                                  <a:ea typeface="Cambria Math" panose="02040503050406030204" pitchFamily="18" charset="0"/>
                                </a:rPr>
                                <m:t>𝑣𝑧</m:t>
                              </m:r>
                            </m:e>
                          </m:d>
                          <m:sSub>
                            <m:sSubPr>
                              <m:ctrlPr>
                                <a:rPr lang="en-US" altLang="zh-CN" b="0" i="1" smtClean="0">
                                  <a:latin typeface="Cambria Math" panose="02040503050406030204" pitchFamily="18" charset="0"/>
                                  <a:ea typeface="Cambria Math" panose="02040503050406030204" pitchFamily="18" charset="0"/>
                                </a:rPr>
                              </m:ctrlPr>
                            </m:sSubPr>
                            <m:e>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e>
                              </m:d>
                            </m:e>
                            <m:sub>
                              <m:r>
                                <a:rPr lang="en-US" altLang="zh-CN" b="0" i="1" smtClean="0">
                                  <a:latin typeface="Cambria Math" panose="02040503050406030204" pitchFamily="18" charset="0"/>
                                  <a:ea typeface="Cambria Math" panose="02040503050406030204" pitchFamily="18" charset="0"/>
                                </a:rPr>
                                <m:t>𝑧</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𝑧</m:t>
                              </m:r>
                            </m:sub>
                          </m:sSub>
                        </m:e>
                      </m:d>
                    </m:oMath>
                  </m:oMathPara>
                </a14:m>
                <a:endParaRPr lang="en-US" altLang="zh-CN" b="0" dirty="0" smtClean="0"/>
              </a:p>
              <a:p>
                <a:endParaRPr lang="en-US" altLang="zh-CN" dirty="0" smtClean="0"/>
              </a:p>
              <a:p>
                <a:pPr marL="285750" indent="-285750">
                  <a:buFont typeface="Wingdings" panose="05000000000000000000" pitchFamily="2" charset="2"/>
                  <a:buChar char="§"/>
                </a:pPr>
                <a:r>
                  <a:rPr lang="zh-CN" altLang="en-US" dirty="0"/>
                  <a:t>上式</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→0</m:t>
                    </m:r>
                  </m:oMath>
                </a14:m>
                <a:r>
                  <a:rPr lang="zh-CN" altLang="en-US" dirty="0"/>
                  <a:t>，并除以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𝑉</m:t>
                    </m:r>
                  </m:oMath>
                </a14:m>
                <a:r>
                  <a:rPr lang="zh-CN" altLang="en-US" dirty="0"/>
                  <a:t>，则得</a:t>
                </a:r>
                <a:r>
                  <a:rPr lang="zh-CN" altLang="en-US" dirty="0" smtClean="0"/>
                  <a:t>：</a:t>
                </a:r>
                <a:endParaRPr lang="en-US" altLang="zh-CN" dirty="0" smtClean="0"/>
              </a:p>
              <a:p>
                <a:endParaRPr lang="en-US" altLang="zh-CN" dirty="0"/>
              </a:p>
              <a:p>
                <a:pPr/>
                <a14:m>
                  <m:oMathPara xmlns:m="http://schemas.openxmlformats.org/officeDocument/2006/math">
                    <m:oMathParaPr>
                      <m:jc m:val="center"/>
                    </m:oMathParaPr>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𝑣</m:t>
                          </m:r>
                          <m:r>
                            <a:rPr lang="en-US" b="0" i="1" smtClean="0">
                              <a:solidFill>
                                <a:srgbClr val="FF0000"/>
                              </a:solidFill>
                              <a:latin typeface="Cambria Math" panose="02040503050406030204" pitchFamily="18" charset="0"/>
                            </a:rPr>
                            <m:t>𝑧</m:t>
                          </m:r>
                          <m:r>
                            <a:rPr lang="en-US" i="1">
                              <a:solidFill>
                                <a:srgbClr val="FF0000"/>
                              </a:solidFill>
                              <a:latin typeface="Cambria Math" panose="02040503050406030204" pitchFamily="18" charset="0"/>
                            </a:rPr>
                            <m:t>)</m:t>
                          </m:r>
                        </m:num>
                        <m:den>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𝑡</m:t>
                          </m:r>
                        </m:den>
                      </m:f>
                      <m:r>
                        <a:rPr lang="en-US" i="1">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𝑣𝑥</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m:t>
                              </m:r>
                              <m:r>
                                <a:rPr lang="en-US" altLang="zh-CN" b="0" i="1" smtClean="0">
                                  <a:solidFill>
                                    <a:srgbClr val="00B050"/>
                                  </a:solidFill>
                                  <a:latin typeface="Cambria Math" panose="02040503050406030204" pitchFamily="18" charset="0"/>
                                </a:rPr>
                                <m:t>𝑧</m:t>
                              </m:r>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𝑥</m:t>
                          </m:r>
                        </m:den>
                      </m:f>
                      <m:r>
                        <a:rPr lang="en-US" i="1">
                          <a:solidFill>
                            <a:srgbClr val="00B050"/>
                          </a:solidFill>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𝑣𝑦</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m:t>
                              </m:r>
                              <m:r>
                                <a:rPr lang="en-US" altLang="zh-CN" b="0" i="1" smtClean="0">
                                  <a:solidFill>
                                    <a:srgbClr val="00B050"/>
                                  </a:solidFill>
                                  <a:latin typeface="Cambria Math" panose="02040503050406030204" pitchFamily="18" charset="0"/>
                                </a:rPr>
                                <m:t>𝑧</m:t>
                              </m:r>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𝑦</m:t>
                          </m:r>
                        </m:den>
                      </m:f>
                      <m:r>
                        <a:rPr lang="en-US" i="1">
                          <a:solidFill>
                            <a:srgbClr val="00B050"/>
                          </a:solidFill>
                          <a:latin typeface="Cambria Math" panose="02040503050406030204" pitchFamily="18" charset="0"/>
                        </a:rPr>
                        <m:t>+</m:t>
                      </m:r>
                      <m:f>
                        <m:fPr>
                          <m:ctrlPr>
                            <a:rPr lang="en-US" i="1">
                              <a:solidFill>
                                <a:srgbClr val="00B050"/>
                              </a:solidFill>
                              <a:latin typeface="Cambria Math" panose="02040503050406030204" pitchFamily="18" charset="0"/>
                            </a:rPr>
                          </m:ctrlPr>
                        </m:fPr>
                        <m:num>
                          <m:r>
                            <a:rPr lang="en-US" i="1">
                              <a:solidFill>
                                <a:srgbClr val="00B050"/>
                              </a:solidFill>
                              <a:latin typeface="Cambria Math" panose="02040503050406030204" pitchFamily="18" charset="0"/>
                            </a:rPr>
                            <m:t>𝜕</m:t>
                          </m:r>
                          <m:d>
                            <m:dPr>
                              <m:begChr m:val="["/>
                              <m:endChr m:val="]"/>
                              <m:ctrlPr>
                                <a:rPr lang="en-US" altLang="zh-CN" i="1">
                                  <a:solidFill>
                                    <a:srgbClr val="00B050"/>
                                  </a:solidFill>
                                  <a:latin typeface="Cambria Math" panose="02040503050406030204" pitchFamily="18" charset="0"/>
                                </a:rPr>
                              </m:ctrlPr>
                            </m:dPr>
                            <m:e>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𝑣𝑧</m:t>
                                  </m:r>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𝑓</m:t>
                                      </m:r>
                                    </m:e>
                                    <m:sub>
                                      <m:r>
                                        <a:rPr lang="en-US" altLang="zh-CN" i="1">
                                          <a:solidFill>
                                            <a:srgbClr val="00B050"/>
                                          </a:solidFill>
                                          <a:latin typeface="Cambria Math" panose="02040503050406030204" pitchFamily="18" charset="0"/>
                                        </a:rPr>
                                        <m:t>𝐿</m:t>
                                      </m:r>
                                    </m:sub>
                                  </m:sSub>
                                  <m:sSub>
                                    <m:sSubPr>
                                      <m:ctrlPr>
                                        <a:rPr lang="en-US" altLang="zh-CN" i="1">
                                          <a:solidFill>
                                            <a:srgbClr val="00B050"/>
                                          </a:solidFill>
                                          <a:latin typeface="Cambria Math" panose="02040503050406030204" pitchFamily="18" charset="0"/>
                                        </a:rPr>
                                      </m:ctrlPr>
                                    </m:sSubPr>
                                    <m:e>
                                      <m:r>
                                        <a:rPr lang="en-US" altLang="zh-CN" i="1">
                                          <a:solidFill>
                                            <a:srgbClr val="00B050"/>
                                          </a:solidFill>
                                          <a:latin typeface="Cambria Math" panose="02040503050406030204" pitchFamily="18" charset="0"/>
                                        </a:rPr>
                                        <m:t>𝜌</m:t>
                                      </m:r>
                                    </m:e>
                                    <m:sub>
                                      <m:r>
                                        <a:rPr lang="en-US" altLang="zh-CN" i="1">
                                          <a:solidFill>
                                            <a:srgbClr val="00B050"/>
                                          </a:solidFill>
                                          <a:latin typeface="Cambria Math" panose="02040503050406030204" pitchFamily="18" charset="0"/>
                                        </a:rPr>
                                        <m:t>𝐿</m:t>
                                      </m:r>
                                    </m:sub>
                                  </m:sSub>
                                </m:e>
                              </m:d>
                              <m:r>
                                <a:rPr lang="en-US" altLang="zh-CN" i="1">
                                  <a:solidFill>
                                    <a:srgbClr val="00B050"/>
                                  </a:solidFill>
                                  <a:latin typeface="Cambria Math" panose="02040503050406030204" pitchFamily="18" charset="0"/>
                                </a:rPr>
                                <m:t>𝑣</m:t>
                              </m:r>
                              <m:r>
                                <a:rPr lang="en-US" altLang="zh-CN" b="0" i="1" smtClean="0">
                                  <a:solidFill>
                                    <a:srgbClr val="00B050"/>
                                  </a:solidFill>
                                  <a:latin typeface="Cambria Math" panose="02040503050406030204" pitchFamily="18" charset="0"/>
                                </a:rPr>
                                <m:t>𝑧</m:t>
                              </m:r>
                            </m:e>
                          </m:d>
                        </m:num>
                        <m:den>
                          <m:r>
                            <a:rPr lang="en-US" i="1">
                              <a:solidFill>
                                <a:srgbClr val="00B050"/>
                              </a:solidFill>
                              <a:latin typeface="Cambria Math" panose="02040503050406030204" pitchFamily="18" charset="0"/>
                            </a:rPr>
                            <m:t>𝜕</m:t>
                          </m:r>
                          <m:r>
                            <a:rPr lang="en-US" i="1">
                              <a:solidFill>
                                <a:srgbClr val="00B050"/>
                              </a:solidFill>
                              <a:latin typeface="Cambria Math" panose="02040503050406030204" pitchFamily="18" charset="0"/>
                            </a:rPr>
                            <m:t>𝑧</m:t>
                          </m:r>
                        </m:den>
                      </m:f>
                      <m:r>
                        <a:rPr lang="en-US" b="0" i="1" smtClean="0">
                          <a:solidFill>
                            <a:schemeClr val="tx1"/>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𝑥</m:t>
                              </m:r>
                              <m:r>
                                <a:rPr lang="en-US" altLang="zh-CN" b="0" i="1" smtClean="0">
                                  <a:solidFill>
                                    <a:srgbClr val="00B0F0"/>
                                  </a:solidFill>
                                  <a:latin typeface="Cambria Math" panose="02040503050406030204" pitchFamily="18" charset="0"/>
                                </a:rPr>
                                <m:t>𝑧</m:t>
                              </m:r>
                            </m:sub>
                          </m:sSub>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𝑥</m:t>
                          </m:r>
                        </m:den>
                      </m:f>
                      <m:r>
                        <a:rPr lang="en-US" i="1">
                          <a:solidFill>
                            <a:srgbClr val="00B0F0"/>
                          </a:solidFill>
                          <a:latin typeface="Cambria Math" panose="02040503050406030204" pitchFamily="18" charset="0"/>
                        </a:rPr>
                        <m:t>+</m:t>
                      </m:r>
                      <m:f>
                        <m:fPr>
                          <m:ctrlPr>
                            <a:rPr lang="en-US" i="1" smtClean="0">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𝑦</m:t>
                              </m:r>
                              <m:r>
                                <a:rPr lang="en-US" altLang="zh-CN" b="0" i="1" smtClean="0">
                                  <a:solidFill>
                                    <a:srgbClr val="00B0F0"/>
                                  </a:solidFill>
                                  <a:latin typeface="Cambria Math" panose="02040503050406030204" pitchFamily="18" charset="0"/>
                                </a:rPr>
                                <m:t>𝑧</m:t>
                              </m:r>
                            </m:sub>
                          </m:sSub>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𝑦</m:t>
                          </m:r>
                        </m:den>
                      </m:f>
                      <m:r>
                        <a:rPr lang="en-US" i="1">
                          <a:solidFill>
                            <a:srgbClr val="00B0F0"/>
                          </a:solidFill>
                          <a:latin typeface="Cambria Math" panose="02040503050406030204" pitchFamily="18" charset="0"/>
                        </a:rPr>
                        <m:t>+</m:t>
                      </m:r>
                      <m:f>
                        <m:fPr>
                          <m:ctrlPr>
                            <a:rPr lang="en-US" i="1">
                              <a:solidFill>
                                <a:srgbClr val="00B0F0"/>
                              </a:solidFill>
                              <a:latin typeface="Cambria Math" panose="02040503050406030204" pitchFamily="18" charset="0"/>
                            </a:rPr>
                          </m:ctrlPr>
                        </m:fPr>
                        <m:num>
                          <m:r>
                            <a:rPr lang="en-US" i="1">
                              <a:solidFill>
                                <a:srgbClr val="00B0F0"/>
                              </a:solidFill>
                              <a:latin typeface="Cambria Math" panose="02040503050406030204" pitchFamily="18" charset="0"/>
                            </a:rPr>
                            <m:t>𝜕</m:t>
                          </m:r>
                          <m:sSub>
                            <m:sSubPr>
                              <m:ctrlPr>
                                <a:rPr lang="en-US" altLang="zh-CN" i="1">
                                  <a:solidFill>
                                    <a:srgbClr val="00B0F0"/>
                                  </a:solidFill>
                                  <a:latin typeface="Cambria Math" panose="02040503050406030204" pitchFamily="18" charset="0"/>
                                </a:rPr>
                              </m:ctrlPr>
                            </m:sSubPr>
                            <m:e>
                              <m:r>
                                <a:rPr lang="zh-CN" altLang="en-US" i="1">
                                  <a:solidFill>
                                    <a:srgbClr val="00B0F0"/>
                                  </a:solidFill>
                                  <a:latin typeface="Cambria Math" panose="02040503050406030204" pitchFamily="18" charset="0"/>
                                </a:rPr>
                                <m:t>𝜏</m:t>
                              </m:r>
                            </m:e>
                            <m:sub>
                              <m:r>
                                <a:rPr lang="en-US" altLang="zh-CN" i="1">
                                  <a:solidFill>
                                    <a:srgbClr val="00B0F0"/>
                                  </a:solidFill>
                                  <a:latin typeface="Cambria Math" panose="02040503050406030204" pitchFamily="18" charset="0"/>
                                </a:rPr>
                                <m:t>𝑧</m:t>
                              </m:r>
                              <m:r>
                                <a:rPr lang="en-US" altLang="zh-CN" b="0" i="1" smtClean="0">
                                  <a:solidFill>
                                    <a:srgbClr val="00B0F0"/>
                                  </a:solidFill>
                                  <a:latin typeface="Cambria Math" panose="02040503050406030204" pitchFamily="18" charset="0"/>
                                </a:rPr>
                                <m:t>𝑧</m:t>
                              </m:r>
                            </m:sub>
                          </m:sSub>
                        </m:num>
                        <m:den>
                          <m:r>
                            <a:rPr lang="en-US" i="1">
                              <a:solidFill>
                                <a:srgbClr val="00B0F0"/>
                              </a:solidFill>
                              <a:latin typeface="Cambria Math" panose="02040503050406030204" pitchFamily="18" charset="0"/>
                            </a:rPr>
                            <m:t>𝜕</m:t>
                          </m:r>
                          <m:r>
                            <a:rPr lang="en-US" i="1">
                              <a:solidFill>
                                <a:srgbClr val="00B0F0"/>
                              </a:solidFill>
                              <a:latin typeface="Cambria Math" panose="02040503050406030204" pitchFamily="18" charset="0"/>
                            </a:rPr>
                            <m:t>𝑧</m:t>
                          </m:r>
                        </m:den>
                      </m:f>
                      <m:r>
                        <a:rPr lang="en-US" b="0" i="1" smtClean="0">
                          <a:solidFill>
                            <a:schemeClr val="tx1"/>
                          </a:solidFill>
                          <a:latin typeface="Cambria Math" panose="02040503050406030204" pitchFamily="18" charset="0"/>
                        </a:rPr>
                        <m:t>−</m:t>
                      </m:r>
                      <m:f>
                        <m:fPr>
                          <m:ctrlPr>
                            <a:rPr lang="en-US" i="1">
                              <a:solidFill>
                                <a:srgbClr val="7030A0"/>
                              </a:solidFill>
                              <a:latin typeface="Cambria Math" panose="02040503050406030204" pitchFamily="18" charset="0"/>
                            </a:rPr>
                          </m:ctrlPr>
                        </m:fPr>
                        <m:num>
                          <m:r>
                            <a:rPr lang="en-US" i="1">
                              <a:solidFill>
                                <a:srgbClr val="7030A0"/>
                              </a:solidFill>
                              <a:latin typeface="Cambria Math" panose="02040503050406030204" pitchFamily="18" charset="0"/>
                            </a:rPr>
                            <m:t>𝜕</m:t>
                          </m:r>
                          <m:sSub>
                            <m:sSubPr>
                              <m:ctrlPr>
                                <a:rPr lang="en-US" altLang="zh-CN" i="1">
                                  <a:solidFill>
                                    <a:srgbClr val="7030A0"/>
                                  </a:solidFill>
                                  <a:latin typeface="Cambria Math" panose="02040503050406030204" pitchFamily="18" charset="0"/>
                                </a:rPr>
                              </m:ctrlPr>
                            </m:sSubPr>
                            <m:e>
                              <m:r>
                                <a:rPr lang="en-US" altLang="zh-CN" i="1">
                                  <a:solidFill>
                                    <a:srgbClr val="7030A0"/>
                                  </a:solidFill>
                                  <a:latin typeface="Cambria Math" panose="02040503050406030204" pitchFamily="18" charset="0"/>
                                </a:rPr>
                                <m:t>(</m:t>
                              </m:r>
                              <m:r>
                                <a:rPr lang="en-US" altLang="zh-CN" i="1">
                                  <a:solidFill>
                                    <a:srgbClr val="7030A0"/>
                                  </a:solidFill>
                                  <a:latin typeface="Cambria Math" panose="02040503050406030204" pitchFamily="18" charset="0"/>
                                </a:rPr>
                                <m:t>𝑓</m:t>
                              </m:r>
                            </m:e>
                            <m:sub>
                              <m:r>
                                <a:rPr lang="en-US" altLang="zh-CN" i="1">
                                  <a:solidFill>
                                    <a:srgbClr val="7030A0"/>
                                  </a:solidFill>
                                  <a:latin typeface="Cambria Math" panose="02040503050406030204" pitchFamily="18" charset="0"/>
                                </a:rPr>
                                <m:t>𝐿</m:t>
                              </m:r>
                            </m:sub>
                          </m:sSub>
                          <m:r>
                            <a:rPr lang="en-US" altLang="zh-CN" i="1">
                              <a:solidFill>
                                <a:srgbClr val="7030A0"/>
                              </a:solidFill>
                              <a:latin typeface="Cambria Math" panose="02040503050406030204" pitchFamily="18" charset="0"/>
                            </a:rPr>
                            <m:t>𝑃</m:t>
                          </m:r>
                          <m:r>
                            <a:rPr lang="en-US" altLang="zh-CN" i="1">
                              <a:solidFill>
                                <a:srgbClr val="7030A0"/>
                              </a:solidFill>
                              <a:latin typeface="Cambria Math" panose="02040503050406030204" pitchFamily="18" charset="0"/>
                            </a:rPr>
                            <m:t>)</m:t>
                          </m:r>
                        </m:num>
                        <m:den>
                          <m:r>
                            <a:rPr lang="en-US" i="1">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𝑧</m:t>
                          </m:r>
                        </m:den>
                      </m:f>
                      <m:r>
                        <a:rPr lang="en-US" b="0" i="1" smtClean="0">
                          <a:solidFill>
                            <a:schemeClr val="tx1"/>
                          </a:solidFill>
                          <a:latin typeface="Cambria Math" panose="02040503050406030204" pitchFamily="18" charset="0"/>
                        </a:rPr>
                        <m:t>−</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𝜇</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𝑓</m:t>
                                  </m:r>
                                </m:e>
                                <m:sub>
                                  <m:r>
                                    <a:rPr lang="en-US" altLang="zh-CN" i="1">
                                      <a:latin typeface="Cambria Math" panose="02040503050406030204" pitchFamily="18" charset="0"/>
                                    </a:rPr>
                                    <m:t>𝐿</m:t>
                                  </m:r>
                                </m:sub>
                                <m:sup>
                                  <m:r>
                                    <a:rPr lang="en-US" altLang="zh-CN" i="1">
                                      <a:latin typeface="Cambria Math" panose="02040503050406030204" pitchFamily="18" charset="0"/>
                                    </a:rPr>
                                    <m:t>2</m:t>
                                  </m:r>
                                </m:sup>
                              </m:sSubSup>
                            </m:num>
                            <m:den>
                              <m:r>
                                <a:rPr lang="en-US" altLang="zh-CN" i="1">
                                  <a:latin typeface="Cambria Math" panose="02040503050406030204" pitchFamily="18" charset="0"/>
                                </a:rPr>
                                <m:t>𝐾</m:t>
                              </m:r>
                            </m:den>
                          </m:f>
                        </m:e>
                      </m:d>
                      <m:r>
                        <a:rPr lang="en-US" altLang="zh-CN" i="1">
                          <a:latin typeface="Cambria Math" panose="02040503050406030204" pitchFamily="18" charset="0"/>
                        </a:rPr>
                        <m:t>𝑣</m:t>
                      </m:r>
                      <m:r>
                        <a:rPr lang="en-US" altLang="zh-CN" b="0" i="1" smtClean="0">
                          <a:latin typeface="Cambria Math" panose="02040503050406030204" pitchFamily="18" charset="0"/>
                        </a:rPr>
                        <m:t>𝑧</m:t>
                      </m:r>
                    </m:oMath>
                  </m:oMathPara>
                </a14:m>
                <a:endParaRPr lang="en-US" altLang="zh-CN" dirty="0"/>
              </a:p>
              <a:p>
                <a:pPr marL="285750" indent="-285750">
                  <a:buFont typeface="Wingdings" panose="05000000000000000000" pitchFamily="2" charset="2"/>
                  <a:buChar char="§"/>
                </a:pPr>
                <a:r>
                  <a:rPr lang="zh-CN" altLang="en-US" dirty="0"/>
                  <a:t>上式速度去掉了“平均”，旨在说明该方程是</a:t>
                </a:r>
                <a:r>
                  <a:rPr lang="zh-CN" altLang="en-US" dirty="0" smtClean="0"/>
                  <a:t>在速度网格点上求</a:t>
                </a:r>
                <a:r>
                  <a:rPr lang="zh-CN" altLang="en-US" dirty="0"/>
                  <a:t>值的</a:t>
                </a:r>
                <a:endParaRPr lang="en-US" altLang="zh-CN" dirty="0"/>
              </a:p>
              <a:p>
                <a:pPr marL="285750" indent="-285750">
                  <a:buFont typeface="Wingdings" panose="05000000000000000000" pitchFamily="2" charset="2"/>
                  <a:buChar char="§"/>
                </a:pPr>
                <a:r>
                  <a:rPr lang="zh-CN" altLang="en-US" dirty="0"/>
                  <a:t>量纲：</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𝑘𝑔</m:t>
                        </m:r>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𝑚</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𝑠𝑒𝑐</m:t>
                            </m:r>
                          </m:e>
                          <m:sup>
                            <m:r>
                              <a:rPr lang="en-US" altLang="zh-CN" i="1">
                                <a:latin typeface="Cambria Math" panose="02040503050406030204" pitchFamily="18" charset="0"/>
                              </a:rPr>
                              <m:t>2</m:t>
                            </m:r>
                          </m:sup>
                        </m:sSup>
                        <m:r>
                          <a:rPr lang="en-US" altLang="zh-CN" i="1">
                            <a:latin typeface="Cambria Math" panose="02040503050406030204" pitchFamily="18" charset="0"/>
                          </a:rPr>
                          <m:t> </m:t>
                        </m:r>
                      </m:den>
                    </m:f>
                  </m:oMath>
                </a14:m>
                <a:endParaRPr lang="en-US" dirty="0" smtClean="0"/>
              </a:p>
            </p:txBody>
          </p:sp>
        </mc:Choice>
        <mc:Fallback xmlns="">
          <p:sp>
            <p:nvSpPr>
              <p:cNvPr id="3" name="Rectangle 2"/>
              <p:cNvSpPr>
                <a:spLocks noRot="1" noChangeAspect="1" noMove="1" noResize="1" noEditPoints="1" noAdjustHandles="1" noChangeArrowheads="1" noChangeShapeType="1" noTextEdit="1"/>
              </p:cNvSpPr>
              <p:nvPr/>
            </p:nvSpPr>
            <p:spPr>
              <a:xfrm>
                <a:off x="877147" y="862469"/>
                <a:ext cx="10910993" cy="4769447"/>
              </a:xfrm>
              <a:prstGeom prst="rect">
                <a:avLst/>
              </a:prstGeom>
              <a:blipFill>
                <a:blip r:embed="rId2"/>
                <a:stretch>
                  <a:fillRect l="-391" t="-11622"/>
                </a:stretch>
              </a:blipFill>
            </p:spPr>
            <p:txBody>
              <a:bodyPr/>
              <a:lstStyle/>
              <a:p>
                <a:r>
                  <a:rPr lang="en-US">
                    <a:noFill/>
                  </a:rPr>
                  <a:t> </a:t>
                </a:r>
              </a:p>
            </p:txBody>
          </p:sp>
        </mc:Fallback>
      </mc:AlternateContent>
    </p:spTree>
    <p:extLst>
      <p:ext uri="{BB962C8B-B14F-4D97-AF65-F5344CB8AC3E}">
        <p14:creationId xmlns:p14="http://schemas.microsoft.com/office/powerpoint/2010/main" val="3714747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3697" y="2300748"/>
            <a:ext cx="5884606" cy="1754326"/>
          </a:xfrm>
          <a:prstGeom prst="rect">
            <a:avLst/>
          </a:prstGeom>
          <a:noFill/>
        </p:spPr>
        <p:txBody>
          <a:bodyPr wrap="square" rtlCol="0">
            <a:spAutoFit/>
          </a:bodyPr>
          <a:lstStyle/>
          <a:p>
            <a:pPr algn="ctr"/>
            <a:r>
              <a:rPr lang="zh-CN" altLang="en-US" sz="3600" b="1" dirty="0" smtClean="0"/>
              <a:t>第二部分</a:t>
            </a:r>
            <a:endParaRPr lang="en-US" altLang="zh-CN" sz="3600" b="1" dirty="0" smtClean="0"/>
          </a:p>
          <a:p>
            <a:pPr algn="ctr"/>
            <a:endParaRPr lang="en-US" sz="3600" b="1" dirty="0"/>
          </a:p>
          <a:p>
            <a:pPr algn="ctr"/>
            <a:r>
              <a:rPr lang="zh-CN" altLang="en-US" sz="3600" b="1" dirty="0" smtClean="0"/>
              <a:t>控制方程的离散</a:t>
            </a:r>
            <a:endParaRPr lang="en-US" sz="3600" b="1" dirty="0"/>
          </a:p>
        </p:txBody>
      </p:sp>
    </p:spTree>
    <p:extLst>
      <p:ext uri="{BB962C8B-B14F-4D97-AF65-F5344CB8AC3E}">
        <p14:creationId xmlns:p14="http://schemas.microsoft.com/office/powerpoint/2010/main" val="12368868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8303" y="3016045"/>
            <a:ext cx="1460091" cy="1460091"/>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688394" y="3016044"/>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768212" y="3016043"/>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228303" y="1555951"/>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28302" y="4476134"/>
            <a:ext cx="1460091" cy="1460091"/>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1079541" y="390832"/>
            <a:ext cx="2474820" cy="1939413"/>
            <a:chOff x="1079541" y="390832"/>
            <a:chExt cx="2474820" cy="1939413"/>
          </a:xfrm>
        </p:grpSpPr>
        <p:cxnSp>
          <p:nvCxnSpPr>
            <p:cNvPr id="8" name="Straight Arrow Connector 7"/>
            <p:cNvCxnSpPr/>
            <p:nvPr/>
          </p:nvCxnSpPr>
          <p:spPr>
            <a:xfrm>
              <a:off x="1541206" y="707923"/>
              <a:ext cx="17255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548581" y="707923"/>
              <a:ext cx="0" cy="1578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2403987" y="390832"/>
                  <a:ext cx="11503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𝑗</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03987" y="390832"/>
                  <a:ext cx="1150374" cy="369332"/>
                </a:xfrm>
                <a:prstGeom prst="rect">
                  <a:avLst/>
                </a:prstGeom>
                <a:blipFill>
                  <a:blip r:embed="rId2"/>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rot="10800000">
                  <a:off x="1079541" y="1430593"/>
                  <a:ext cx="461665" cy="899652"/>
                </a:xfrm>
                <a:prstGeom prst="rect">
                  <a:avLst/>
                </a:prstGeom>
                <a:noFill/>
              </p:spPr>
              <p:txBody>
                <a:bodyPr vert="eaVert"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𝑘</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rot="10800000">
                  <a:off x="1079541" y="1430593"/>
                  <a:ext cx="461665" cy="899652"/>
                </a:xfrm>
                <a:prstGeom prst="rect">
                  <a:avLst/>
                </a:prstGeom>
                <a:blipFill>
                  <a:blip r:embed="rId3"/>
                  <a:stretch>
                    <a:fillRect/>
                  </a:stretch>
                </a:blipFill>
              </p:spPr>
              <p:txBody>
                <a:bodyPr/>
                <a:lstStyle/>
                <a:p>
                  <a:r>
                    <a:rPr lang="en-US">
                      <a:noFill/>
                    </a:rPr>
                    <a:t> </a:t>
                  </a:r>
                </a:p>
              </p:txBody>
            </p:sp>
          </mc:Fallback>
        </mc:AlternateContent>
      </p:grpSp>
      <p:cxnSp>
        <p:nvCxnSpPr>
          <p:cNvPr id="15" name="Straight Connector 14"/>
          <p:cNvCxnSpPr/>
          <p:nvPr/>
        </p:nvCxnSpPr>
        <p:spPr>
          <a:xfrm flipV="1">
            <a:off x="3768212" y="760164"/>
            <a:ext cx="0" cy="22558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5228302" y="760164"/>
            <a:ext cx="0" cy="7957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678561" y="765084"/>
            <a:ext cx="0" cy="7957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8146026" y="765081"/>
            <a:ext cx="0" cy="225587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768212" y="943897"/>
            <a:ext cx="14600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228302" y="943897"/>
            <a:ext cx="146009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88393" y="943897"/>
            <a:ext cx="145763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p:cNvSpPr txBox="1"/>
              <p:nvPr/>
            </p:nvSpPr>
            <p:spPr>
              <a:xfrm>
                <a:off x="4026310" y="553066"/>
                <a:ext cx="9881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4026310" y="553066"/>
                <a:ext cx="988142" cy="391646"/>
              </a:xfrm>
              <a:prstGeom prst="rect">
                <a:avLst/>
              </a:prstGeom>
              <a:blipFill>
                <a:blip r:embed="rId4"/>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98691" y="565360"/>
                <a:ext cx="9881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5498691" y="565360"/>
                <a:ext cx="988142" cy="391646"/>
              </a:xfrm>
              <a:prstGeom prst="rect">
                <a:avLst/>
              </a:prstGeom>
              <a:blipFill>
                <a:blip r:embed="rId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6948948" y="555530"/>
                <a:ext cx="988142"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+1</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6948948" y="555530"/>
                <a:ext cx="988142" cy="391646"/>
              </a:xfrm>
              <a:prstGeom prst="rect">
                <a:avLst/>
              </a:prstGeom>
              <a:blipFill>
                <a:blip r:embed="rId6"/>
                <a:stretch>
                  <a:fillRect b="-9375"/>
                </a:stretch>
              </a:blipFill>
            </p:spPr>
            <p:txBody>
              <a:bodyPr/>
              <a:lstStyle/>
              <a:p>
                <a:r>
                  <a:rPr lang="en-US">
                    <a:noFill/>
                  </a:rPr>
                  <a:t> </a:t>
                </a:r>
              </a:p>
            </p:txBody>
          </p:sp>
        </mc:Fallback>
      </mc:AlternateContent>
      <p:cxnSp>
        <p:nvCxnSpPr>
          <p:cNvPr id="28" name="Straight Connector 27"/>
          <p:cNvCxnSpPr/>
          <p:nvPr/>
        </p:nvCxnSpPr>
        <p:spPr>
          <a:xfrm>
            <a:off x="6678561" y="1555951"/>
            <a:ext cx="25834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690849" y="5926391"/>
            <a:ext cx="2583426"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146026" y="3016042"/>
            <a:ext cx="9684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43569" y="4466301"/>
            <a:ext cx="96847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8767916" y="2050018"/>
                <a:ext cx="98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8767916" y="2050018"/>
                <a:ext cx="988142" cy="369332"/>
              </a:xfrm>
              <a:prstGeom prst="rect">
                <a:avLst/>
              </a:prstGeom>
              <a:blipFill>
                <a:blip r:embed="rId7"/>
                <a:stretch>
                  <a:fillRect b="-6557"/>
                </a:stretch>
              </a:blipFill>
            </p:spPr>
            <p:txBody>
              <a:bodyPr/>
              <a:lstStyle/>
              <a:p>
                <a:r>
                  <a:rPr lang="en-US">
                    <a:noFill/>
                  </a:rPr>
                  <a:t> </a:t>
                </a:r>
              </a:p>
            </p:txBody>
          </p:sp>
        </mc:Fallback>
      </mc:AlternateContent>
      <p:cxnSp>
        <p:nvCxnSpPr>
          <p:cNvPr id="35" name="Straight Arrow Connector 34"/>
          <p:cNvCxnSpPr/>
          <p:nvPr/>
        </p:nvCxnSpPr>
        <p:spPr>
          <a:xfrm>
            <a:off x="8863781" y="1555951"/>
            <a:ext cx="0" cy="14600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861322" y="3013587"/>
            <a:ext cx="0" cy="14600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8684342" y="3545132"/>
                <a:ext cx="98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8684342" y="3545132"/>
                <a:ext cx="988142" cy="369332"/>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8684342" y="5002767"/>
                <a:ext cx="98814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8684342" y="5002767"/>
                <a:ext cx="988142" cy="369332"/>
              </a:xfrm>
              <a:prstGeom prst="rect">
                <a:avLst/>
              </a:prstGeom>
              <a:blipFill>
                <a:blip r:embed="rId9"/>
                <a:stretch>
                  <a:fillRect b="-6667"/>
                </a:stretch>
              </a:blipFill>
            </p:spPr>
            <p:txBody>
              <a:bodyPr/>
              <a:lstStyle/>
              <a:p>
                <a:r>
                  <a:rPr lang="en-US">
                    <a:noFill/>
                  </a:rPr>
                  <a:t> </a:t>
                </a:r>
              </a:p>
            </p:txBody>
          </p:sp>
        </mc:Fallback>
      </mc:AlternateContent>
      <p:cxnSp>
        <p:nvCxnSpPr>
          <p:cNvPr id="39" name="Straight Arrow Connector 38"/>
          <p:cNvCxnSpPr/>
          <p:nvPr/>
        </p:nvCxnSpPr>
        <p:spPr>
          <a:xfrm>
            <a:off x="8866242" y="4485973"/>
            <a:ext cx="0" cy="14600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899355" y="3664974"/>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364361" y="3655146"/>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899355" y="2240516"/>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424515" y="3664974"/>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899355" y="5125063"/>
            <a:ext cx="147484" cy="147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p:cNvSpPr txBox="1"/>
              <p:nvPr/>
            </p:nvSpPr>
            <p:spPr>
              <a:xfrm>
                <a:off x="5550309" y="315348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oMath>
                  </m:oMathPara>
                </a14:m>
                <a:endParaRPr lang="en-US" dirty="0"/>
              </a:p>
            </p:txBody>
          </p:sp>
        </mc:Choice>
        <mc:Fallback xmlns="">
          <p:sp>
            <p:nvSpPr>
              <p:cNvPr id="45" name="TextBox 44"/>
              <p:cNvSpPr txBox="1">
                <a:spLocks noRot="1" noChangeAspect="1" noMove="1" noResize="1" noEditPoints="1" noAdjustHandles="1" noChangeArrowheads="1" noChangeShapeType="1" noTextEdit="1"/>
              </p:cNvSpPr>
              <p:nvPr/>
            </p:nvSpPr>
            <p:spPr>
              <a:xfrm>
                <a:off x="5550309" y="3153486"/>
                <a:ext cx="882446" cy="391646"/>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5646177" y="173047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5646177" y="1730476"/>
                <a:ext cx="882446" cy="391646"/>
              </a:xfrm>
              <a:prstGeom prst="rect">
                <a:avLst/>
              </a:prstGeom>
              <a:blipFill>
                <a:blip r:embed="rId11"/>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961241" y="315348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6961241" y="3153486"/>
                <a:ext cx="882446" cy="391646"/>
              </a:xfrm>
              <a:prstGeom prst="rect">
                <a:avLst/>
              </a:prstGeom>
              <a:blipFill>
                <a:blip r:embed="rId12"/>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5652325" y="4618711"/>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Sub>
                    </m:oMath>
                  </m:oMathPara>
                </a14:m>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5652325" y="4618711"/>
                <a:ext cx="882446" cy="391646"/>
              </a:xfrm>
              <a:prstGeom prst="rect">
                <a:avLst/>
              </a:prstGeom>
              <a:blipFill>
                <a:blip r:embed="rId13"/>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4184854" y="3153486"/>
                <a:ext cx="882446"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Sub>
                    </m:oMath>
                  </m:oMathPara>
                </a14:m>
                <a:endParaRPr lang="en-US" dirty="0"/>
              </a:p>
            </p:txBody>
          </p:sp>
        </mc:Choice>
        <mc:Fallback xmlns="">
          <p:sp>
            <p:nvSpPr>
              <p:cNvPr id="49" name="TextBox 48"/>
              <p:cNvSpPr txBox="1">
                <a:spLocks noRot="1" noChangeAspect="1" noMove="1" noResize="1" noEditPoints="1" noAdjustHandles="1" noChangeArrowheads="1" noChangeShapeType="1" noTextEdit="1"/>
              </p:cNvSpPr>
              <p:nvPr/>
            </p:nvSpPr>
            <p:spPr>
              <a:xfrm>
                <a:off x="4184854" y="3153486"/>
                <a:ext cx="882446" cy="391646"/>
              </a:xfrm>
              <a:prstGeom prst="rect">
                <a:avLst/>
              </a:prstGeom>
              <a:blipFill>
                <a:blip r:embed="rId14"/>
                <a:stretch>
                  <a:fillRect b="-7692"/>
                </a:stretch>
              </a:blipFill>
            </p:spPr>
            <p:txBody>
              <a:bodyPr/>
              <a:lstStyle/>
              <a:p>
                <a:r>
                  <a:rPr lang="en-US">
                    <a:noFill/>
                  </a:rPr>
                  <a:t> </a:t>
                </a:r>
              </a:p>
            </p:txBody>
          </p:sp>
        </mc:Fallback>
      </mc:AlternateContent>
      <p:cxnSp>
        <p:nvCxnSpPr>
          <p:cNvPr id="51" name="Straight Arrow Connector 50"/>
          <p:cNvCxnSpPr/>
          <p:nvPr/>
        </p:nvCxnSpPr>
        <p:spPr>
          <a:xfrm>
            <a:off x="5067300" y="3746088"/>
            <a:ext cx="367481"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528623" y="3751002"/>
            <a:ext cx="367481" cy="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973097" y="2898058"/>
            <a:ext cx="0" cy="25542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973097" y="4306529"/>
            <a:ext cx="0" cy="31218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5653551" y="3996817"/>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5653551" y="3996817"/>
                <a:ext cx="695629" cy="391646"/>
              </a:xfrm>
              <a:prstGeom prst="rect">
                <a:avLst/>
              </a:prstGeom>
              <a:blipFill>
                <a:blip r:embed="rId15"/>
                <a:stretch>
                  <a:fillRect r="-38261"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665845" y="2556390"/>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Sub>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5665845" y="2556390"/>
                <a:ext cx="695629" cy="391646"/>
              </a:xfrm>
              <a:prstGeom prst="rect">
                <a:avLst/>
              </a:prstGeom>
              <a:blipFill>
                <a:blip r:embed="rId16"/>
                <a:stretch>
                  <a:fillRect r="-38261"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378681" y="3689561"/>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6378681" y="3689561"/>
                <a:ext cx="695629" cy="391646"/>
              </a:xfrm>
              <a:prstGeom prst="rect">
                <a:avLst/>
              </a:prstGeom>
              <a:blipFill>
                <a:blip r:embed="rId17"/>
                <a:stretch>
                  <a:fillRect r="-37719"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643286" y="3672359"/>
                <a:ext cx="695629" cy="39164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4643286" y="3672359"/>
                <a:ext cx="695629" cy="391646"/>
              </a:xfrm>
              <a:prstGeom prst="rect">
                <a:avLst/>
              </a:prstGeom>
              <a:blipFill>
                <a:blip r:embed="rId18"/>
                <a:stretch>
                  <a:fillRect r="-37719" b="-7692"/>
                </a:stretch>
              </a:blipFill>
            </p:spPr>
            <p:txBody>
              <a:bodyPr/>
              <a:lstStyle/>
              <a:p>
                <a:r>
                  <a:rPr lang="en-US">
                    <a:noFill/>
                  </a:rPr>
                  <a:t> </a:t>
                </a:r>
              </a:p>
            </p:txBody>
          </p:sp>
        </mc:Fallback>
      </mc:AlternateContent>
      <p:sp>
        <p:nvSpPr>
          <p:cNvPr id="50" name="Rectangle 49"/>
          <p:cNvSpPr/>
          <p:nvPr/>
        </p:nvSpPr>
        <p:spPr>
          <a:xfrm>
            <a:off x="5982317" y="3013587"/>
            <a:ext cx="1460091" cy="1460091"/>
          </a:xfrm>
          <a:prstGeom prst="rect">
            <a:avLst/>
          </a:prstGeom>
          <a:noFill/>
          <a:ln w="2540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072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802888" y="941952"/>
                <a:ext cx="11389112" cy="8088625"/>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思路：晶体在熔体的对流冲击下不断地加速或减速，因而晶体处于非稳态；熔体也处于非稳态。因此，整个体系是非均匀，非稳态的。从微分思路出发，在体系中任意位置取一微小控制单元，在微小时间步长</a:t>
                </a:r>
                <a:r>
                  <a:rPr lang="en-US" altLang="zh-CN" dirty="0" err="1" smtClean="0"/>
                  <a:t>dt</a:t>
                </a:r>
                <a:r>
                  <a:rPr lang="zh-CN" altLang="en-US" dirty="0" smtClean="0"/>
                  <a:t>内，液相流场可以认为是均匀的稳态的。这样，晶体的运动可以被描述为均匀稳态流场中晶体的非稳态运动。对整个体系空间及时间进行积分便得到晶体在非均匀非稳态流场中的非稳态运动。</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zh-CN" altLang="en-US" dirty="0" smtClean="0"/>
                  <a:t>体系中任意取一微小控制单元（简称晶体运动微元），其大</a:t>
                </a:r>
                <a:r>
                  <a:rPr lang="zh-CN" altLang="en-US" dirty="0"/>
                  <a:t>小</a:t>
                </a:r>
                <a:r>
                  <a:rPr lang="zh-CN" altLang="en-US" dirty="0" smtClean="0"/>
                  <a:t>为</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oMath>
                </a14:m>
                <a:r>
                  <a:rPr lang="zh-CN" altLang="en-US" dirty="0" smtClean="0"/>
                  <a:t>。特别注意（</a:t>
                </a:r>
                <a:r>
                  <a:rPr lang="en-US" altLang="zh-CN" dirty="0" smtClean="0"/>
                  <a:t>1</a:t>
                </a:r>
                <a:r>
                  <a:rPr lang="zh-CN" altLang="en-US" dirty="0" smtClean="0"/>
                  <a:t>）晶体运动单元是任意选取的，它与典型微元体（主网格单元）在空间上是否重合，我们并不知道；（</a:t>
                </a:r>
                <a:r>
                  <a:rPr lang="en-US" altLang="zh-CN" dirty="0" smtClean="0"/>
                  <a:t>2</a:t>
                </a:r>
                <a:r>
                  <a:rPr lang="zh-CN" altLang="en-US" dirty="0" smtClean="0"/>
                  <a:t>）晶体运动微元的大小和典型微元体的大小虽然都使用</a:t>
                </a:r>
                <a14:m>
                  <m:oMath xmlns:m="http://schemas.openxmlformats.org/officeDocument/2006/math">
                    <m:r>
                      <a:rPr lang="zh-CN" altLang="en-US" i="1">
                        <a:latin typeface="Cambria Math" panose="02040503050406030204" pitchFamily="18" charset="0"/>
                      </a:rPr>
                      <m:t>∆</m:t>
                    </m:r>
                    <m:r>
                      <a:rPr lang="en-US" altLang="zh-CN" i="1">
                        <a:latin typeface="Cambria Math" panose="02040503050406030204" pitchFamily="18" charset="0"/>
                      </a:rPr>
                      <m:t>𝑥</m:t>
                    </m:r>
                  </m:oMath>
                </a14:m>
                <a:r>
                  <a:rPr lang="zh-CN" altLang="en-US" dirty="0"/>
                  <a:t>，</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𝑦</m:t>
                    </m:r>
                  </m:oMath>
                </a14:m>
                <a:r>
                  <a:rPr lang="zh-CN" altLang="en-US" dirty="0"/>
                  <a:t>，</a:t>
                </a:r>
                <a14:m>
                  <m:oMath xmlns:m="http://schemas.openxmlformats.org/officeDocument/2006/math">
                    <m:r>
                      <a:rPr lang="en-US" altLang="zh-CN" i="1" dirty="0">
                        <a:latin typeface="Cambria Math" panose="02040503050406030204" pitchFamily="18" charset="0"/>
                      </a:rPr>
                      <m:t>∆</m:t>
                    </m:r>
                    <m:r>
                      <a:rPr lang="en-US" altLang="zh-CN" i="1" dirty="0">
                        <a:latin typeface="Cambria Math" panose="02040503050406030204" pitchFamily="18" charset="0"/>
                      </a:rPr>
                      <m:t>𝑧</m:t>
                    </m:r>
                  </m:oMath>
                </a14:m>
                <a:r>
                  <a:rPr lang="zh-CN" altLang="en-US" dirty="0" smtClean="0"/>
                  <a:t>来标识，但它们之间的大小都是任取的，因此可能两者并不相等。当然，为了分析计算方便，我们将</a:t>
                </a:r>
                <a:r>
                  <a:rPr lang="zh-CN" altLang="en-US" dirty="0"/>
                  <a:t>晶体运动微元大小设置为典型微元体大</a:t>
                </a:r>
                <a:r>
                  <a:rPr lang="zh-CN" altLang="en-US" dirty="0" smtClean="0"/>
                  <a:t>小。</a:t>
                </a:r>
                <a:endParaRPr lang="en-US" altLang="zh-CN"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根据牛顿第二定律：晶体所受合力</a:t>
                </a:r>
                <a:r>
                  <a:rPr lang="en-US" altLang="zh-CN" dirty="0" smtClean="0"/>
                  <a:t>=</a:t>
                </a:r>
                <a:r>
                  <a:rPr lang="zh-CN" altLang="en-US" dirty="0" smtClean="0"/>
                  <a:t>晶体的加速度*质量</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𝐹</m:t>
                          </m:r>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e>
                            <m:sup>
                              <m:r>
                                <a:rPr lang="en-US" altLang="zh-CN" b="0" i="1" smtClean="0">
                                  <a:latin typeface="Cambria Math" panose="02040503050406030204" pitchFamily="18" charset="0"/>
                                </a:rPr>
                                <m:t>′</m:t>
                              </m:r>
                            </m:sup>
                          </m:sSup>
                        </m:num>
                        <m:den>
                          <m:r>
                            <a:rPr lang="en-US" altLang="zh-CN" b="0" i="1" smtClean="0">
                              <a:latin typeface="Cambria Math" panose="02040503050406030204" pitchFamily="18" charset="0"/>
                            </a:rPr>
                            <m:t>𝑑𝑡</m:t>
                          </m:r>
                        </m:den>
                      </m:f>
                    </m:oMath>
                  </m:oMathPara>
                </a14:m>
                <a:endParaRPr lang="en-US" altLang="zh-CN" b="0" dirty="0" smtClean="0"/>
              </a:p>
              <a:p>
                <a:r>
                  <a:rPr lang="zh-CN" altLang="en-US" dirty="0" smtClean="0"/>
                  <a:t>其中，合力包括体积力</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𝑉</m:t>
                            </m:r>
                          </m:sub>
                        </m:sSub>
                      </m:e>
                    </m:acc>
                  </m:oMath>
                </a14:m>
                <a:r>
                  <a:rPr lang="zh-CN" altLang="en-US" dirty="0" smtClean="0"/>
                  <a:t>，粘滞阻力</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𝐷</m:t>
                            </m:r>
                          </m:sub>
                        </m:sSub>
                      </m:e>
                    </m:acc>
                  </m:oMath>
                </a14:m>
                <a:r>
                  <a:rPr lang="zh-CN" altLang="en-US" dirty="0" smtClean="0"/>
                  <a:t>，液体附加力</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𝐴</m:t>
                            </m:r>
                          </m:sub>
                        </m:sSub>
                      </m:e>
                    </m:acc>
                    <m:r>
                      <a:rPr lang="zh-CN" altLang="en-US" i="1">
                        <a:latin typeface="Cambria Math" panose="02040503050406030204" pitchFamily="18" charset="0"/>
                      </a:rPr>
                      <m:t>，</m:t>
                    </m:r>
                  </m:oMath>
                </a14:m>
                <a:r>
                  <a:rPr lang="zh-CN" altLang="en-US" dirty="0" smtClean="0"/>
                  <a:t>历史修正量</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𝐻</m:t>
                            </m:r>
                          </m:sub>
                        </m:sSub>
                      </m:e>
                    </m:acc>
                  </m:oMath>
                </a14:m>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𝑉</m:t>
                              </m:r>
                            </m:sub>
                          </m:sSub>
                        </m:e>
                      </m:acc>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𝑔</m:t>
                          </m:r>
                        </m:e>
                      </m:acc>
                    </m:oMath>
                  </m:oMathPara>
                </a14:m>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𝐷</m:t>
                              </m:r>
                            </m:sub>
                          </m:sSub>
                        </m:e>
                      </m:acc>
                      <m:r>
                        <a:rPr lang="en-US" altLang="zh-CN" b="0" i="1" smtClean="0">
                          <a:latin typeface="Cambria Math" panose="02040503050406030204" pitchFamily="18" charset="0"/>
                        </a:rPr>
                        <m:t>=−6</m:t>
                      </m:r>
                      <m:r>
                        <a:rPr lang="en-US" altLang="zh-CN" b="0" i="1" smtClean="0">
                          <a:latin typeface="Cambria Math" panose="02040503050406030204" pitchFamily="18" charset="0"/>
                        </a:rPr>
                        <m:t>𝜋</m:t>
                      </m:r>
                      <m:r>
                        <a:rPr lang="en-US" altLang="zh-CN" b="0" i="1" smtClean="0">
                          <a:latin typeface="Cambria Math" panose="02040503050406030204" pitchFamily="18" charset="0"/>
                        </a:rPr>
                        <m:t>𝑅</m:t>
                      </m:r>
                      <m:r>
                        <a:rPr lang="en-US" altLang="zh-CN" b="0" i="1" smtClean="0">
                          <a:latin typeface="Cambria Math" panose="02040503050406030204" pitchFamily="18" charset="0"/>
                        </a:rPr>
                        <m:t>𝜇</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e>
                        <m:sup>
                          <m:r>
                            <a:rPr lang="en-US" altLang="zh-CN" b="0" i="1" smtClean="0">
                              <a:latin typeface="Cambria Math" panose="02040503050406030204" pitchFamily="18" charset="0"/>
                            </a:rPr>
                            <m:t>′</m:t>
                          </m:r>
                        </m:sup>
                      </m:sSup>
                    </m:oMath>
                  </m:oMathPara>
                </a14:m>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𝐴</m:t>
                              </m:r>
                            </m:sub>
                          </m:sSub>
                        </m:e>
                      </m:ac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 ∆</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e>
                            <m:sup>
                              <m:r>
                                <a:rPr lang="en-US" altLang="zh-CN" b="0" i="1" smtClean="0">
                                  <a:latin typeface="Cambria Math" panose="02040503050406030204" pitchFamily="18" charset="0"/>
                                </a:rPr>
                                <m:t>′</m:t>
                              </m:r>
                            </m:sup>
                          </m:sSup>
                        </m:num>
                        <m:den>
                          <m:r>
                            <a:rPr lang="en-US" altLang="zh-CN" b="0" i="1" smtClean="0">
                              <a:latin typeface="Cambria Math" panose="02040503050406030204" pitchFamily="18" charset="0"/>
                            </a:rPr>
                            <m:t>𝑑𝑡</m:t>
                          </m:r>
                        </m:den>
                      </m:f>
                    </m:oMath>
                  </m:oMathPara>
                </a14:m>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𝐻</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𝐻</m:t>
                          </m:r>
                        </m:sub>
                      </m:sSub>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2</m:t>
                          </m:r>
                        </m:sup>
                      </m:sSup>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𝜋</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𝜇</m:t>
                          </m:r>
                        </m:e>
                      </m:rad>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r>
                            <a:rPr lang="en-US" altLang="zh-CN" b="0" i="1" smtClean="0">
                              <a:latin typeface="Cambria Math" panose="02040503050406030204" pitchFamily="18" charset="0"/>
                            </a:rPr>
                            <m:t>𝑡</m:t>
                          </m:r>
                        </m:sup>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m:t>
                              </m:r>
                              <m:sSup>
                                <m:sSupPr>
                                  <m:ctrlPr>
                                    <a:rPr lang="en-US" altLang="zh-CN" b="0" i="1" smtClean="0">
                                      <a:latin typeface="Cambria Math" panose="02040503050406030204" pitchFamily="18" charset="0"/>
                                    </a:rPr>
                                  </m:ctrlPr>
                                </m:sSup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num>
                            <m:den>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rad>
                                <m:radPr>
                                  <m:degHide m:val="on"/>
                                  <m:ctrlPr>
                                    <a:rPr lang="en-US" altLang="zh-CN" b="0" i="1" smtClean="0">
                                      <a:latin typeface="Cambria Math" panose="02040503050406030204" pitchFamily="18" charset="0"/>
                                    </a:rPr>
                                  </m:ctrlPr>
                                </m:radPr>
                                <m:deg/>
                                <m:e>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e>
                              </m:rad>
                            </m:den>
                          </m:f>
                        </m:e>
                      </m:nary>
                    </m:oMath>
                  </m:oMathPara>
                </a14:m>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𝑀</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oMath>
                  </m:oMathPara>
                </a14:m>
                <a:endParaRPr lang="en-US" altLang="zh-CN" dirty="0" smtClean="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𝑣𝑠𝑥𝑟</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𝑣𝑠𝑦𝑟</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𝑣𝑠𝑧𝑟</m:t>
                      </m:r>
                      <m:r>
                        <a:rPr lang="en-US" altLang="zh-CN" b="0" i="1" smtClean="0">
                          <a:latin typeface="Cambria Math" panose="02040503050406030204" pitchFamily="18" charset="0"/>
                        </a:rPr>
                        <m:t>)</m:t>
                      </m:r>
                    </m:oMath>
                  </m:oMathPara>
                </a14:m>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𝑆</m:t>
                              </m:r>
                            </m:sub>
                          </m:sSub>
                        </m:e>
                      </m:acc>
                      <m:r>
                        <a:rPr lang="en-US" altLang="zh-CN" b="0" i="1" smtClean="0">
                          <a:latin typeface="Cambria Math" panose="02040503050406030204" pitchFamily="18" charset="0"/>
                        </a:rPr>
                        <m:t>=(</m:t>
                      </m:r>
                      <m:r>
                        <a:rPr lang="en-US" altLang="zh-CN" b="0" i="1" smtClean="0">
                          <a:latin typeface="Cambria Math" panose="02040503050406030204" pitchFamily="18" charset="0"/>
                        </a:rPr>
                        <m:t>𝑣𝑠𝑥</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𝑣𝑠𝑦</m:t>
                      </m:r>
                      <m:r>
                        <a:rPr lang="en-US" altLang="zh-CN" b="0" i="1" smtClean="0">
                          <a:latin typeface="Cambria Math" panose="02040503050406030204" pitchFamily="18" charset="0"/>
                        </a:rPr>
                        <m:t>,</m:t>
                      </m:r>
                      <m:r>
                        <a:rPr lang="en-US" altLang="zh-CN" b="0" i="1" smtClean="0">
                          <a:latin typeface="Cambria Math" panose="02040503050406030204" pitchFamily="18" charset="0"/>
                        </a:rPr>
                        <m:t>𝑣𝑠𝑧</m:t>
                      </m:r>
                      <m:r>
                        <a:rPr lang="en-US" altLang="zh-CN" b="0" i="1" smtClean="0">
                          <a:latin typeface="Cambria Math" panose="02040503050406030204" pitchFamily="18" charset="0"/>
                        </a:rPr>
                        <m:t>)</m:t>
                      </m:r>
                    </m:oMath>
                  </m:oMathPara>
                </a14:m>
                <a:endParaRPr lang="en-US" altLang="zh-CN" dirty="0" smtClean="0"/>
              </a:p>
              <a:p>
                <a:r>
                  <a:rPr lang="zh-CN" altLang="en-US" dirty="0">
                    <a:solidFill>
                      <a:srgbClr val="FF0000"/>
                    </a:solidFill>
                  </a:rPr>
                  <a:t>注</a:t>
                </a:r>
                <a:r>
                  <a:rPr lang="zh-CN" altLang="en-US" dirty="0" smtClean="0">
                    <a:solidFill>
                      <a:srgbClr val="FF0000"/>
                    </a:solidFill>
                  </a:rPr>
                  <a:t>意，此处的</a:t>
                </a:r>
                <a:r>
                  <a:rPr lang="en-US" altLang="zh-CN" dirty="0" smtClean="0">
                    <a:solidFill>
                      <a:srgbClr val="FF0000"/>
                    </a:solidFill>
                  </a:rPr>
                  <a:t>fs</a:t>
                </a:r>
                <a:r>
                  <a:rPr lang="zh-CN" altLang="en-US" dirty="0" smtClean="0">
                    <a:solidFill>
                      <a:srgbClr val="FF0000"/>
                    </a:solidFill>
                  </a:rPr>
                  <a:t>既是指晶体运动微元中的总固相体积分数，也是指可移动晶体体积分数，因为当晶体运动微元中总固相体积分数</a:t>
                </a:r>
                <a:r>
                  <a:rPr lang="en-US" altLang="zh-CN" dirty="0" smtClean="0">
                    <a:solidFill>
                      <a:srgbClr val="FF0000"/>
                    </a:solidFill>
                  </a:rPr>
                  <a:t>fs&lt;0.34</a:t>
                </a:r>
                <a:r>
                  <a:rPr lang="zh-CN" altLang="en-US" dirty="0" smtClean="0">
                    <a:solidFill>
                      <a:srgbClr val="FF0000"/>
                    </a:solidFill>
                  </a:rPr>
                  <a:t>时，所有晶体都可自由运动。一旦</a:t>
                </a:r>
                <a:r>
                  <a:rPr lang="en-US" altLang="zh-CN" dirty="0" smtClean="0">
                    <a:solidFill>
                      <a:srgbClr val="FF0000"/>
                    </a:solidFill>
                  </a:rPr>
                  <a:t>fs&gt;0.34</a:t>
                </a:r>
                <a:r>
                  <a:rPr lang="zh-CN" altLang="en-US" dirty="0" smtClean="0">
                    <a:solidFill>
                      <a:srgbClr val="FF0000"/>
                    </a:solidFill>
                  </a:rPr>
                  <a:t>，则整个微元中的固体将不再运动，而不是</a:t>
                </a:r>
                <a:r>
                  <a:rPr lang="en-US" altLang="zh-CN" dirty="0" smtClean="0">
                    <a:solidFill>
                      <a:srgbClr val="FF0000"/>
                    </a:solidFill>
                  </a:rPr>
                  <a:t>fs-0.34</a:t>
                </a:r>
                <a:r>
                  <a:rPr lang="zh-CN" altLang="en-US" dirty="0" smtClean="0">
                    <a:solidFill>
                      <a:srgbClr val="FF0000"/>
                    </a:solidFill>
                  </a:rPr>
                  <a:t>发生运动。另外，</a:t>
                </a:r>
                <a:r>
                  <a:rPr lang="en-US" altLang="zh-CN" dirty="0" smtClean="0">
                    <a:solidFill>
                      <a:srgbClr val="FF0000"/>
                    </a:solidFill>
                  </a:rPr>
                  <a:t>Stokes</a:t>
                </a:r>
                <a:r>
                  <a:rPr lang="zh-CN" altLang="en-US" dirty="0" smtClean="0">
                    <a:solidFill>
                      <a:srgbClr val="FF0000"/>
                    </a:solidFill>
                  </a:rPr>
                  <a:t>阻力是指纯液相部分对固体的粘滞阻力，因此此处的粘度是液相的粘度，而不是固液混合物的粘度。这也就是说不考虑晶体之间的粘滞阻力（如粘连，碰撞等）。</a:t>
                </a:r>
                <a:endParaRPr lang="en-US" altLang="zh-CN" dirty="0" smtClean="0">
                  <a:solidFill>
                    <a:srgbClr val="FF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02888" y="941952"/>
                <a:ext cx="11389112" cy="8088625"/>
              </a:xfrm>
              <a:prstGeom prst="rect">
                <a:avLst/>
              </a:prstGeom>
              <a:blipFill>
                <a:blip r:embed="rId3"/>
                <a:stretch>
                  <a:fillRect l="-482" t="-452" r="-107" b="-302"/>
                </a:stretch>
              </a:blipFill>
            </p:spPr>
            <p:txBody>
              <a:bodyPr/>
              <a:lstStyle/>
              <a:p>
                <a:r>
                  <a:rPr lang="en-US">
                    <a:noFill/>
                  </a:rPr>
                  <a:t> </a:t>
                </a:r>
              </a:p>
            </p:txBody>
          </p:sp>
        </mc:Fallback>
      </mc:AlternateContent>
      <p:sp>
        <p:nvSpPr>
          <p:cNvPr id="5" name="TextBox 4"/>
          <p:cNvSpPr txBox="1"/>
          <p:nvPr/>
        </p:nvSpPr>
        <p:spPr>
          <a:xfrm>
            <a:off x="3216378" y="280223"/>
            <a:ext cx="5759245" cy="523220"/>
          </a:xfrm>
          <a:prstGeom prst="rect">
            <a:avLst/>
          </a:prstGeom>
          <a:noFill/>
        </p:spPr>
        <p:txBody>
          <a:bodyPr wrap="square" rtlCol="0">
            <a:spAutoFit/>
          </a:bodyPr>
          <a:lstStyle/>
          <a:p>
            <a:pPr algn="ctr"/>
            <a:r>
              <a:rPr lang="zh-CN" altLang="en-US" sz="2800" dirty="0" smtClean="0"/>
              <a:t>晶体在流场中的运动</a:t>
            </a:r>
            <a:endParaRPr lang="en-US" sz="2800" dirty="0"/>
          </a:p>
        </p:txBody>
      </p:sp>
      <p:sp>
        <p:nvSpPr>
          <p:cNvPr id="2" name="TextBox 1"/>
          <p:cNvSpPr txBox="1"/>
          <p:nvPr/>
        </p:nvSpPr>
        <p:spPr>
          <a:xfrm>
            <a:off x="7584141" y="5217459"/>
            <a:ext cx="4080222" cy="369332"/>
          </a:xfrm>
          <a:prstGeom prst="rect">
            <a:avLst/>
          </a:prstGeom>
          <a:noFill/>
        </p:spPr>
        <p:txBody>
          <a:bodyPr wrap="square" rtlCol="0">
            <a:spAutoFit/>
          </a:bodyPr>
          <a:lstStyle/>
          <a:p>
            <a:r>
              <a:rPr lang="en-US" altLang="zh-CN" dirty="0" err="1" smtClean="0"/>
              <a:t>Stokes’s</a:t>
            </a:r>
            <a:r>
              <a:rPr lang="en-US" altLang="zh-CN" dirty="0" smtClean="0"/>
              <a:t> drag, </a:t>
            </a:r>
            <a:r>
              <a:rPr lang="el-GR" altLang="zh-CN" dirty="0"/>
              <a:t>μ</a:t>
            </a:r>
            <a:r>
              <a:rPr lang="en-US" altLang="zh-CN" dirty="0" smtClean="0"/>
              <a:t>=dynamic viscosity (</a:t>
            </a:r>
            <a:r>
              <a:rPr lang="en-US" altLang="zh-CN" dirty="0" err="1" smtClean="0"/>
              <a:t>Pa.sec</a:t>
            </a:r>
            <a:r>
              <a:rPr lang="en-US" altLang="zh-CN" dirty="0" smtClean="0"/>
              <a:t>)</a:t>
            </a:r>
            <a:endParaRPr lang="en-US" dirty="0"/>
          </a:p>
        </p:txBody>
      </p:sp>
      <p:sp>
        <p:nvSpPr>
          <p:cNvPr id="3" name="TextBox 2"/>
          <p:cNvSpPr txBox="1"/>
          <p:nvPr/>
        </p:nvSpPr>
        <p:spPr>
          <a:xfrm>
            <a:off x="-545690" y="5217459"/>
            <a:ext cx="4889090" cy="646331"/>
          </a:xfrm>
          <a:prstGeom prst="rect">
            <a:avLst/>
          </a:prstGeom>
          <a:solidFill>
            <a:srgbClr val="0000FF"/>
          </a:solidFill>
        </p:spPr>
        <p:txBody>
          <a:bodyPr wrap="square" rtlCol="0">
            <a:spAutoFit/>
          </a:bodyPr>
          <a:lstStyle/>
          <a:p>
            <a:r>
              <a:rPr lang="zh-CN" altLang="en-US" dirty="0" smtClean="0">
                <a:solidFill>
                  <a:srgbClr val="FF0000"/>
                </a:solidFill>
              </a:rPr>
              <a:t>注意：所有物理量都使用新时刻的值，因为新时刻的合力对应新时间间隔内的</a:t>
            </a:r>
            <a:r>
              <a:rPr lang="zh-CN" altLang="en-US" dirty="0">
                <a:solidFill>
                  <a:srgbClr val="FF0000"/>
                </a:solidFill>
              </a:rPr>
              <a:t>平均</a:t>
            </a:r>
            <a:r>
              <a:rPr lang="zh-CN" altLang="en-US" dirty="0" smtClean="0">
                <a:solidFill>
                  <a:srgbClr val="FF0000"/>
                </a:solidFill>
              </a:rPr>
              <a:t>加速度！</a:t>
            </a:r>
            <a:endParaRPr lang="en-US" dirty="0">
              <a:solidFill>
                <a:srgbClr val="FF0000"/>
              </a:solidFill>
            </a:endParaRPr>
          </a:p>
        </p:txBody>
      </p:sp>
    </p:spTree>
    <p:extLst>
      <p:ext uri="{BB962C8B-B14F-4D97-AF65-F5344CB8AC3E}">
        <p14:creationId xmlns:p14="http://schemas.microsoft.com/office/powerpoint/2010/main" val="2611342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53697" y="2300748"/>
                <a:ext cx="5884606" cy="1754326"/>
              </a:xfrm>
              <a:prstGeom prst="rect">
                <a:avLst/>
              </a:prstGeom>
              <a:noFill/>
            </p:spPr>
            <p:txBody>
              <a:bodyPr wrap="square" rtlCol="0">
                <a:spAutoFit/>
              </a:bodyPr>
              <a:lstStyle/>
              <a:p>
                <a:pPr algn="ctr"/>
                <a:r>
                  <a:rPr lang="en-US" sz="3600" b="1" dirty="0" smtClean="0"/>
                  <a:t>I</a:t>
                </a:r>
              </a:p>
              <a:p>
                <a:pPr algn="ctr"/>
                <a:endParaRPr lang="en-US" sz="3600" b="1" dirty="0" smtClean="0"/>
              </a:p>
              <a:p>
                <a:pPr algn="ctr"/>
                <a:r>
                  <a:rPr lang="zh-CN" altLang="en-US" sz="3600" b="1" dirty="0" smtClean="0"/>
                  <a:t> </a:t>
                </a:r>
                <a14:m>
                  <m:oMath xmlns:m="http://schemas.openxmlformats.org/officeDocument/2006/math">
                    <m:r>
                      <a:rPr lang="en-US" sz="3600" i="1">
                        <a:latin typeface="Cambria Math" panose="02040503050406030204" pitchFamily="18" charset="0"/>
                      </a:rPr>
                      <m:t>𝑇</m:t>
                    </m:r>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𝑓</m:t>
                        </m:r>
                      </m:e>
                      <m:sub>
                        <m:r>
                          <a:rPr lang="en-US" sz="3600" i="1">
                            <a:latin typeface="Cambria Math" panose="02040503050406030204" pitchFamily="18" charset="0"/>
                          </a:rPr>
                          <m:t>𝑆</m:t>
                        </m:r>
                      </m:sub>
                    </m:sSub>
                    <m:r>
                      <a:rPr lang="en-US" sz="3600" i="1">
                        <a:latin typeface="Cambria Math" panose="02040503050406030204" pitchFamily="18" charset="0"/>
                      </a:rPr>
                      <m:t>−</m:t>
                    </m:r>
                    <m:sSub>
                      <m:sSubPr>
                        <m:ctrlPr>
                          <a:rPr lang="en-US" sz="3600" i="1">
                            <a:latin typeface="Cambria Math" panose="02040503050406030204" pitchFamily="18" charset="0"/>
                          </a:rPr>
                        </m:ctrlPr>
                      </m:sSubPr>
                      <m:e>
                        <m:r>
                          <a:rPr lang="en-US" sz="3600" i="1">
                            <a:latin typeface="Cambria Math" panose="02040503050406030204" pitchFamily="18" charset="0"/>
                          </a:rPr>
                          <m:t>𝐶</m:t>
                        </m:r>
                      </m:e>
                      <m:sub>
                        <m:r>
                          <a:rPr lang="en-US" sz="3600" i="1">
                            <a:latin typeface="Cambria Math" panose="02040503050406030204" pitchFamily="18" charset="0"/>
                          </a:rPr>
                          <m:t>𝐿</m:t>
                        </m:r>
                      </m:sub>
                    </m:sSub>
                  </m:oMath>
                </a14:m>
                <a:r>
                  <a:rPr lang="zh-CN" altLang="en-US" sz="3600" b="1" dirty="0" smtClean="0"/>
                  <a:t> 关系</a:t>
                </a:r>
                <a:endParaRPr lang="en-US" sz="3600" b="1"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3153697" y="2300748"/>
                <a:ext cx="5884606" cy="1754326"/>
              </a:xfrm>
              <a:prstGeom prst="rect">
                <a:avLst/>
              </a:prstGeom>
              <a:blipFill>
                <a:blip r:embed="rId2"/>
                <a:stretch>
                  <a:fillRect t="-5208" b="-12153"/>
                </a:stretch>
              </a:blipFill>
            </p:spPr>
            <p:txBody>
              <a:bodyPr/>
              <a:lstStyle/>
              <a:p>
                <a:r>
                  <a:rPr lang="en-US">
                    <a:noFill/>
                  </a:rPr>
                  <a:t> </a:t>
                </a:r>
              </a:p>
            </p:txBody>
          </p:sp>
        </mc:Fallback>
      </mc:AlternateContent>
    </p:spTree>
    <p:extLst>
      <p:ext uri="{BB962C8B-B14F-4D97-AF65-F5344CB8AC3E}">
        <p14:creationId xmlns:p14="http://schemas.microsoft.com/office/powerpoint/2010/main" val="40650735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sz="2800" b="0" i="1" smtClean="0">
                        <a:latin typeface="Cambria Math" panose="02040503050406030204" pitchFamily="18" charset="0"/>
                      </a:rPr>
                      <m:t>𝑇</m:t>
                    </m:r>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41555" y="1032387"/>
                <a:ext cx="11550445" cy="5633465"/>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𝐻𝐼</m:t>
                        </m:r>
                      </m:sub>
                    </m:sSub>
                  </m:oMath>
                </a14:m>
                <a:endParaRPr lang="en-US" altLang="zh-CN" dirty="0" smtClean="0"/>
              </a:p>
              <a:p>
                <a:pPr marL="285750" indent="-285750">
                  <a:buFont typeface="Wingdings" panose="05000000000000000000" pitchFamily="2" charset="2"/>
                  <a:buChar char="§"/>
                </a:pPr>
                <a:r>
                  <a:rPr lang="zh-CN" altLang="en-US" dirty="0" smtClean="0"/>
                  <a:t>单元</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smtClean="0"/>
                  <a:t>内热量的增量为：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𝐻𝐼</m:t>
                        </m:r>
                      </m:sub>
                    </m:sSub>
                    <m:r>
                      <a:rPr lang="en-US" altLang="zh-CN" b="0" i="1" smtClean="0">
                        <a:latin typeface="Cambria Math" panose="02040503050406030204" pitchFamily="18" charset="0"/>
                      </a:rPr>
                      <m:t>=</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Sup>
                      <m:sSubSupPr>
                        <m:ctrlPr>
                          <a:rPr lang="en-US" b="0" i="1" smtClean="0">
                            <a:latin typeface="Cambria Math" panose="02040503050406030204" pitchFamily="18" charset="0"/>
                          </a:rPr>
                        </m:ctrlPr>
                      </m:sSubSupPr>
                      <m:e>
                        <m:d>
                          <m:dPr>
                            <m:begChr m:val="["/>
                            <m:ctrlPr>
                              <a:rPr lang="en-US" i="1">
                                <a:latin typeface="Cambria Math" panose="02040503050406030204" pitchFamily="18" charset="0"/>
                              </a:rPr>
                            </m:ctrlPr>
                          </m:dPr>
                          <m:e>
                            <m:r>
                              <a:rPr lang="en-US"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𝑆</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𝑆</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𝑝</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sub>
                                </m:sSub>
                              </m:e>
                            </m:acc>
                            <m:r>
                              <a:rPr lang="en-US" altLang="zh-CN"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e>
                        </m:d>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m:t>
                    </m:r>
                    <m:sSubSup>
                      <m:sSubSupPr>
                        <m:ctrlPr>
                          <a:rPr lang="en-US" b="0" i="1" smtClean="0">
                            <a:latin typeface="Cambria Math" panose="02040503050406030204" pitchFamily="18" charset="0"/>
                          </a:rPr>
                        </m:ctrlPr>
                      </m:sSubSupPr>
                      <m:e>
                        <m:d>
                          <m:dPr>
                            <m:begChr m:val="["/>
                            <m:ctrlPr>
                              <a:rPr lang="en-US" i="1">
                                <a:latin typeface="Cambria Math" panose="02040503050406030204" pitchFamily="18" charset="0"/>
                              </a:rPr>
                            </m:ctrlPr>
                          </m:dPr>
                          <m:e>
                            <m:r>
                              <a:rPr lang="en-US" b="0" i="1" smtClean="0">
                                <a:latin typeface="Cambria Math" panose="02040503050406030204" pitchFamily="18" charset="0"/>
                              </a:rPr>
                              <m:t>(</m:t>
                            </m:r>
                            <m:acc>
                              <m:accPr>
                                <m:chr m:val="̅"/>
                                <m:ctrlPr>
                                  <a:rPr lang="en-US" altLang="zh-CN" b="0" i="1" smtClean="0">
                                    <a:solidFill>
                                      <a:schemeClr val="tx1"/>
                                    </a:solidFill>
                                    <a:latin typeface="Cambria Math" panose="02040503050406030204" pitchFamily="18" charset="0"/>
                                  </a:rPr>
                                </m:ctrlPr>
                              </m:acc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𝑓</m:t>
                                    </m:r>
                                  </m:e>
                                  <m:sub>
                                    <m:r>
                                      <a:rPr lang="en-US" i="1">
                                        <a:solidFill>
                                          <a:schemeClr val="tx1"/>
                                        </a:solidFill>
                                        <a:latin typeface="Cambria Math" panose="02040503050406030204" pitchFamily="18" charset="0"/>
                                      </a:rPr>
                                      <m:t>𝑆</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𝜌</m:t>
                                    </m:r>
                                  </m:e>
                                  <m:sub>
                                    <m:r>
                                      <a:rPr lang="en-US" i="1">
                                        <a:solidFill>
                                          <a:schemeClr val="tx1"/>
                                        </a:solidFill>
                                        <a:latin typeface="Cambria Math" panose="02040503050406030204" pitchFamily="18" charset="0"/>
                                      </a:rPr>
                                      <m:t>𝑆</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𝐶</m:t>
                                    </m:r>
                                  </m:e>
                                  <m:sub>
                                    <m:r>
                                      <a:rPr lang="en-US" i="1">
                                        <a:solidFill>
                                          <a:schemeClr val="tx1"/>
                                        </a:solidFill>
                                        <a:latin typeface="Cambria Math" panose="02040503050406030204" pitchFamily="18" charset="0"/>
                                      </a:rPr>
                                      <m:t>𝑝</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𝑆</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e>
                        </m:d>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i="1">
                        <a:latin typeface="Cambria Math" panose="02040503050406030204" pitchFamily="18" charset="0"/>
                      </a:rPr>
                      <m:t>}</m:t>
                    </m:r>
                  </m:oMath>
                </a14:m>
                <a:endParaRPr lang="en-US" dirty="0" smtClean="0"/>
              </a:p>
              <a:p>
                <a:pPr marL="285750" indent="-285750">
                  <a:buFont typeface="Wingdings" panose="05000000000000000000" pitchFamily="2" charset="2"/>
                  <a:buChar char="§"/>
                </a:pPr>
                <a:r>
                  <a:rPr lang="zh-CN" altLang="en-US" dirty="0"/>
                  <a:t>如</a:t>
                </a:r>
                <a:r>
                  <a:rPr lang="zh-CN" altLang="en-US" dirty="0" smtClean="0"/>
                  <a:t>果时间步长较小（如采用显式差分），则有如下近似：</a:t>
                </a:r>
                <a14:m>
                  <m:oMath xmlns:m="http://schemas.openxmlformats.org/officeDocument/2006/math">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𝑛</m:t>
                        </m:r>
                      </m:sup>
                    </m:sSubSup>
                  </m:oMath>
                </a14:m>
                <a:r>
                  <a:rPr lang="en-US" dirty="0" smtClean="0"/>
                  <a:t>; </a:t>
                </a:r>
                <a14:m>
                  <m:oMath xmlns:m="http://schemas.openxmlformats.org/officeDocument/2006/math">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b="0" i="1" smtClean="0">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𝐿</m:t>
                                </m:r>
                              </m:sub>
                            </m:sSub>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b="0" i="1" smtClean="0">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b="0" i="1" smtClean="0">
                                    <a:latin typeface="Cambria Math" panose="02040503050406030204" pitchFamily="18" charset="0"/>
                                  </a:rPr>
                                  <m:t>𝐿</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𝑛</m:t>
                        </m:r>
                      </m:sup>
                    </m:sSubSup>
                  </m:oMath>
                </a14:m>
                <a:endParaRPr lang="en-US" dirty="0" smtClean="0"/>
              </a:p>
              <a:p>
                <a:pPr marL="285750" indent="-285750">
                  <a:buFont typeface="Wingdings" panose="05000000000000000000" pitchFamily="2" charset="2"/>
                  <a:buChar char="§"/>
                </a:pPr>
                <a:r>
                  <a:rPr lang="zh-CN" altLang="en-US" dirty="0" smtClean="0"/>
                  <a:t>由上面两式可得：</a:t>
                </a:r>
                <a:endParaRPr lang="en-US" altLang="zh-CN" dirty="0" smtClean="0"/>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𝐻𝐼</m:t>
                          </m:r>
                        </m:sub>
                      </m:sSub>
                      <m:r>
                        <a:rPr lang="en-US" altLang="zh-CN"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𝑘</m:t>
                          </m:r>
                        </m:sub>
                      </m:sSub>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d>
                                        <m:dPr>
                                          <m:ctrlPr>
                                            <a:rPr lang="en-US" b="0" i="1" smtClean="0">
                                              <a:solidFill>
                                                <a:schemeClr val="tx1"/>
                                              </a:solidFill>
                                              <a:latin typeface="Cambria Math" panose="02040503050406030204" pitchFamily="18" charset="0"/>
                                            </a:rPr>
                                          </m:ctrlPr>
                                        </m:dPr>
                                        <m:e>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m:t>
                                                  </m:r>
                                                </m:sub>
                                              </m:s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𝑆</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sub>
                                              </m:sSub>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m:t>
                                                  </m:r>
                                                </m:sub>
                                              </m:sSub>
                                              <m:r>
                                                <a:rPr lang="en-US" b="0" i="1" smtClean="0">
                                                  <a:solidFill>
                                                    <a:schemeClr val="tx1"/>
                                                  </a:solidFill>
                                                  <a:latin typeface="Cambria Math" panose="02040503050406030204" pitchFamily="18" charset="0"/>
                                                </a:rPr>
                                                <m:t>′</m:t>
                                              </m:r>
                                            </m:e>
                                          </m:nary>
                                        </m:e>
                                      </m:d>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m:t>
                                      </m:r>
                                    </m:sub>
                                  </m:sSub>
                                </m:e>
                              </m:nary>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𝑘</m:t>
                          </m:r>
                        </m:sub>
                      </m:sSub>
                      <m:d>
                        <m:dPr>
                          <m:begChr m:val="{"/>
                          <m:endChr m:val="}"/>
                          <m:ctrlPr>
                            <a:rPr lang="en-US" b="0" i="1" smtClean="0">
                              <a:solidFill>
                                <a:schemeClr val="tx1"/>
                              </a:solidFill>
                              <a:latin typeface="Cambria Math" panose="02040503050406030204" pitchFamily="18" charset="0"/>
                            </a:rPr>
                          </m:ctrlPr>
                        </m:dPr>
                        <m:e>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d>
                                    <m:dPr>
                                      <m:begChr m:val="["/>
                                      <m:endChr m:val="]"/>
                                      <m:ctrlPr>
                                        <a:rPr lang="en-US" b="0" i="1" smtClean="0">
                                          <a:solidFill>
                                            <a:schemeClr val="tx1"/>
                                          </a:solidFill>
                                          <a:latin typeface="Cambria Math" panose="02040503050406030204" pitchFamily="18" charset="0"/>
                                        </a:rPr>
                                      </m:ctrlPr>
                                    </m:dPr>
                                    <m:e>
                                      <m:sSubSup>
                                        <m:sSubSupPr>
                                          <m:ctrlPr>
                                            <a:rPr lang="en-US" b="0" i="1" smtClean="0">
                                              <a:solidFill>
                                                <a:schemeClr val="tx1"/>
                                              </a:solidFill>
                                              <a:latin typeface="Cambria Math" panose="02040503050406030204" pitchFamily="18" charset="0"/>
                                            </a:rPr>
                                          </m:ctrlPr>
                                        </m:sSub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𝑆</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sub>
                                              </m:sSub>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Sub>
                                    </m:e>
                                  </m:d>
                                </m:e>
                                <m:sub>
                                  <m:r>
                                    <a:rPr lang="en-US" b="0" i="1" smtClean="0">
                                      <a:solidFill>
                                        <a:schemeClr val="tx1"/>
                                      </a:solidFill>
                                      <a:latin typeface="Cambria Math" panose="02040503050406030204" pitchFamily="18" charset="0"/>
                                    </a:rPr>
                                    <m:t>𝑖</m:t>
                                  </m:r>
                                </m:sub>
                              </m:sSub>
                            </m:e>
                          </m:nary>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m:t>
                                      </m:r>
                                    </m:sub>
                                  </m:sSub>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sup>
                          </m:sSubSup>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Sub>
                                    </m:e>
                                  </m:d>
                                </m:e>
                                <m:sub>
                                  <m:r>
                                    <a:rPr lang="en-US" b="0" i="1" smtClean="0">
                                      <a:solidFill>
                                        <a:schemeClr val="tx1"/>
                                      </a:solidFill>
                                      <a:latin typeface="Cambria Math" panose="02040503050406030204" pitchFamily="18" charset="0"/>
                                    </a:rPr>
                                    <m:t>𝑖</m:t>
                                  </m:r>
                                </m:sub>
                              </m:sSub>
                            </m:e>
                          </m:nary>
                        </m:e>
                      </m:d>
                      <m:r>
                        <a:rPr lang="en-US" b="0" i="1" smtClean="0">
                          <a:solidFill>
                            <a:schemeClr val="tx1"/>
                          </a:solidFill>
                          <a:latin typeface="Cambria Math" panose="02040503050406030204" pitchFamily="18" charset="0"/>
                        </a:rPr>
                        <m:t>∗</m:t>
                      </m:r>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𝑇</m:t>
                          </m:r>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+1</m:t>
                          </m:r>
                        </m:sup>
                      </m:sSubSup>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𝑗</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𝑘</m:t>
                          </m:r>
                        </m:sub>
                      </m:sSub>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d>
                                        <m:dPr>
                                          <m:ctrlPr>
                                            <a:rPr lang="en-US" b="0" i="1" smtClean="0">
                                              <a:solidFill>
                                                <a:schemeClr val="tx1"/>
                                              </a:solidFill>
                                              <a:latin typeface="Cambria Math" panose="02040503050406030204" pitchFamily="18" charset="0"/>
                                            </a:rPr>
                                          </m:ctrlPr>
                                        </m:dPr>
                                        <m:e>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m:t>
                                                  </m:r>
                                                </m:sub>
                                              </m:s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𝑆</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sub>
                                              </m:sSub>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m:t>
                                                  </m:r>
                                                </m:sub>
                                              </m:sSub>
                                              <m:r>
                                                <a:rPr lang="en-US" b="0" i="1" smtClean="0">
                                                  <a:solidFill>
                                                    <a:schemeClr val="tx1"/>
                                                  </a:solidFill>
                                                  <a:latin typeface="Cambria Math" panose="02040503050406030204" pitchFamily="18" charset="0"/>
                                                </a:rPr>
                                                <m:t>′</m:t>
                                              </m:r>
                                            </m:e>
                                          </m:nary>
                                        </m:e>
                                      </m:d>
                                    </m:e>
                                    <m:sub>
                                      <m:r>
                                        <a:rPr lang="en-US" b="0" i="1" smtClean="0">
                                          <a:solidFill>
                                            <a:schemeClr val="tx1"/>
                                          </a:solidFill>
                                          <a:latin typeface="Cambria Math" panose="02040503050406030204" pitchFamily="18" charset="0"/>
                                        </a:rPr>
                                        <m:t>𝑖</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m:t>
                                      </m:r>
                                    </m:sub>
                                  </m:sSub>
                                </m:e>
                              </m:nary>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sup>
                      </m:sSubSup>
                      <m:r>
                        <a:rPr lang="en-US" b="0" i="1" smtClean="0">
                          <a:solidFill>
                            <a:schemeClr val="tx1"/>
                          </a:solidFill>
                          <a:latin typeface="Cambria Math" panose="02040503050406030204" pitchFamily="18" charset="0"/>
                        </a:rPr>
                        <m:t>∗</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𝑇</m:t>
                          </m:r>
                        </m:e>
                        <m:sub>
                          <m:r>
                            <a:rPr lang="en-US" i="1">
                              <a:solidFill>
                                <a:schemeClr val="tx1"/>
                              </a:solidFill>
                              <a:latin typeface="Cambria Math" panose="02040503050406030204" pitchFamily="18" charset="0"/>
                            </a:rPr>
                            <m:t>𝑗</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𝑘</m:t>
                          </m:r>
                        </m:sub>
                        <m:sup>
                          <m:r>
                            <a:rPr lang="en-US" i="1">
                              <a:solidFill>
                                <a:schemeClr val="tx1"/>
                              </a:solidFill>
                              <a:latin typeface="Cambria Math" panose="02040503050406030204" pitchFamily="18" charset="0"/>
                            </a:rPr>
                            <m:t>𝑛</m:t>
                          </m:r>
                        </m:sup>
                      </m:sSubSup>
                    </m:oMath>
                  </m:oMathPara>
                </a14:m>
                <a:endParaRPr lang="en-US" dirty="0" smtClean="0"/>
              </a:p>
              <a:p>
                <a:r>
                  <a:rPr lang="zh-CN" altLang="en-US" dirty="0"/>
                  <a:t>其</a:t>
                </a:r>
                <a:r>
                  <a:rPr lang="zh-CN" altLang="en-US" dirty="0" smtClean="0"/>
                  <a:t>中，对于每种晶体</a:t>
                </a:r>
                <a:r>
                  <a:rPr lang="en-US" altLang="zh-CN" dirty="0" smtClean="0"/>
                  <a:t>i</a:t>
                </a:r>
                <a:r>
                  <a:rPr lang="zh-CN" altLang="en-US" dirty="0" smtClean="0"/>
                  <a:t>而言，</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𝑖</m:t>
                        </m:r>
                      </m:sub>
                    </m:sSub>
                  </m:oMath>
                </a14:m>
                <a:r>
                  <a:rPr lang="zh-CN" altLang="en-US" dirty="0" smtClean="0"/>
                  <a:t>代表</a:t>
                </a:r>
                <a:r>
                  <a:rPr lang="en-US" altLang="zh-CN" dirty="0" smtClean="0"/>
                  <a:t>n+1</a:t>
                </a:r>
                <a:r>
                  <a:rPr lang="zh-CN" altLang="en-US" dirty="0" smtClean="0"/>
                  <a:t>时刻相对于</a:t>
                </a:r>
                <a:r>
                  <a:rPr lang="en-US" altLang="zh-CN" dirty="0" smtClean="0"/>
                  <a:t>n</a:t>
                </a:r>
                <a:r>
                  <a:rPr lang="zh-CN" altLang="en-US" dirty="0" smtClean="0"/>
                  <a:t>时刻固相体积分数的变化量：</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oMath>
                </a14:m>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zh-CN" altLang="en-US" b="1" dirty="0">
                    <a:solidFill>
                      <a:srgbClr val="FF0000"/>
                    </a:solidFill>
                  </a:rPr>
                  <a:t>隐</a:t>
                </a:r>
                <a:r>
                  <a:rPr lang="zh-CN" altLang="en-US" b="1" dirty="0" smtClean="0">
                    <a:solidFill>
                      <a:srgbClr val="FF0000"/>
                    </a:solidFill>
                  </a:rPr>
                  <a:t>患：上面的两个近似在使用</a:t>
                </a:r>
                <a:r>
                  <a:rPr lang="en-US" altLang="zh-CN" b="1" dirty="0" smtClean="0">
                    <a:solidFill>
                      <a:srgbClr val="FF0000"/>
                    </a:solidFill>
                  </a:rPr>
                  <a:t>Crank-</a:t>
                </a:r>
                <a:r>
                  <a:rPr lang="en-US" altLang="zh-CN" b="1" dirty="0" err="1" smtClean="0">
                    <a:solidFill>
                      <a:srgbClr val="FF0000"/>
                    </a:solidFill>
                  </a:rPr>
                  <a:t>Nicohlson</a:t>
                </a:r>
                <a:r>
                  <a:rPr lang="zh-CN" altLang="en-US" b="1" dirty="0" smtClean="0">
                    <a:solidFill>
                      <a:srgbClr val="FF0000"/>
                    </a:solidFill>
                  </a:rPr>
                  <a:t>格式时可能并不成立！</a:t>
                </a:r>
                <a:endParaRPr lang="en-US" altLang="zh-CN" b="1" dirty="0" smtClean="0">
                  <a:solidFill>
                    <a:srgbClr val="FF0000"/>
                  </a:solidFill>
                </a:endParaRPr>
              </a:p>
              <a:p>
                <a:pPr marL="285750" indent="-285750">
                  <a:buFont typeface="Wingdings" panose="05000000000000000000" pitchFamily="2" charset="2"/>
                  <a:buChar char="§"/>
                </a:pPr>
                <a:r>
                  <a:rPr lang="zh-CN" altLang="en-US" b="1" dirty="0">
                    <a:solidFill>
                      <a:srgbClr val="FF0000"/>
                    </a:solidFill>
                  </a:rPr>
                  <a:t>注</a:t>
                </a:r>
                <a:r>
                  <a:rPr lang="zh-CN" altLang="en-US" b="1" dirty="0" smtClean="0">
                    <a:solidFill>
                      <a:srgbClr val="FF0000"/>
                    </a:solidFill>
                  </a:rPr>
                  <a:t>意：此式的取值都是在微元体中心</a:t>
                </a:r>
                <a:r>
                  <a:rPr lang="en-US" altLang="zh-CN" b="1" dirty="0" smtClean="0">
                    <a:solidFill>
                      <a:srgbClr val="FF0000"/>
                    </a:solidFill>
                  </a:rPr>
                  <a:t>P</a:t>
                </a:r>
                <a:r>
                  <a:rPr lang="zh-CN" altLang="en-US" b="1" dirty="0" smtClean="0">
                    <a:solidFill>
                      <a:srgbClr val="FF0000"/>
                    </a:solidFill>
                  </a:rPr>
                  <a:t>点！</a:t>
                </a:r>
                <a:endParaRPr lang="en-US" altLang="zh-CN" b="1" dirty="0" smtClean="0">
                  <a:solidFill>
                    <a:srgbClr val="FF0000"/>
                  </a:solidFill>
                </a:endParaRPr>
              </a:p>
              <a:p>
                <a:pPr marL="285750" indent="-285750">
                  <a:buFont typeface="Wingdings" panose="05000000000000000000" pitchFamily="2" charset="2"/>
                  <a:buChar char="§"/>
                </a:pPr>
                <a:r>
                  <a:rPr lang="zh-CN" altLang="en-US" b="1" dirty="0">
                    <a:solidFill>
                      <a:srgbClr val="FF0000"/>
                    </a:solidFill>
                  </a:rPr>
                  <a:t>注</a:t>
                </a:r>
                <a:r>
                  <a:rPr lang="zh-CN" altLang="en-US" b="1" dirty="0" smtClean="0">
                    <a:solidFill>
                      <a:srgbClr val="FF0000"/>
                    </a:solidFill>
                  </a:rPr>
                  <a:t>意：微元体已结晶的固体密度、成分、比热容和热导率并不均一</a:t>
                </a:r>
                <a:r>
                  <a:rPr lang="zh-CN" altLang="en-US" b="1" dirty="0">
                    <a:solidFill>
                      <a:srgbClr val="FF0000"/>
                    </a:solidFill>
                  </a:rPr>
                  <a:t>，</a:t>
                </a:r>
                <a:r>
                  <a:rPr lang="zh-CN" altLang="en-US" b="1" dirty="0" smtClean="0">
                    <a:solidFill>
                      <a:srgbClr val="FF0000"/>
                    </a:solidFill>
                  </a:rPr>
                  <a:t>故应当使用</a:t>
                </a:r>
                <a14:m>
                  <m:oMath xmlns:m="http://schemas.openxmlformats.org/officeDocument/2006/math">
                    <m:acc>
                      <m:accPr>
                        <m:chr m:val="̅"/>
                        <m:ctrlPr>
                          <a:rPr lang="en-US" altLang="zh-CN" i="1" smtClean="0">
                            <a:solidFill>
                              <a:srgbClr val="FF0000"/>
                            </a:solidFill>
                            <a:latin typeface="Cambria Math" panose="02040503050406030204" pitchFamily="18" charset="0"/>
                          </a:rPr>
                        </m:ctrlPr>
                      </m:acc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acc>
                    <m:r>
                      <a:rPr lang="en-US" b="0" i="1" smtClean="0">
                        <a:solidFill>
                          <a:srgbClr val="FF0000"/>
                        </a:solidFill>
                        <a:latin typeface="Cambria Math" panose="02040503050406030204" pitchFamily="18" charset="0"/>
                      </a:rPr>
                      <m:t>=</m:t>
                    </m:r>
                    <m:nary>
                      <m:naryPr>
                        <m:chr m:val="∑"/>
                        <m:supHide m:val="on"/>
                        <m:ctrlPr>
                          <a:rPr lang="en-US" b="0" i="1" smtClean="0">
                            <a:solidFill>
                              <a:srgbClr val="FF0000"/>
                            </a:solidFill>
                            <a:latin typeface="Cambria Math" panose="02040503050406030204" pitchFamily="18" charset="0"/>
                          </a:rPr>
                        </m:ctrlPr>
                      </m:naryPr>
                      <m:sub>
                        <m:r>
                          <m:rPr>
                            <m:brk m:alnAt="7"/>
                          </m:rPr>
                          <a:rPr lang="en-US" b="0" i="1" smtClean="0">
                            <a:solidFill>
                              <a:srgbClr val="FF0000"/>
                            </a:solidFill>
                            <a:latin typeface="Cambria Math" panose="02040503050406030204" pitchFamily="18" charset="0"/>
                          </a:rPr>
                          <m:t>𝑖</m:t>
                        </m:r>
                      </m:sub>
                      <m:sup/>
                      <m:e>
                        <m:sSub>
                          <m:sSubPr>
                            <m:ctrlPr>
                              <a:rPr lang="en-US" b="0" i="1" smtClean="0">
                                <a:solidFill>
                                  <a:srgbClr val="FF0000"/>
                                </a:solidFill>
                                <a:latin typeface="Cambria Math" panose="02040503050406030204" pitchFamily="18" charset="0"/>
                              </a:rPr>
                            </m:ctrlPr>
                          </m:sSubPr>
                          <m:e>
                            <m:d>
                              <m:dPr>
                                <m:ctrlPr>
                                  <a:rPr lang="en-US" b="0" i="1" smtClean="0">
                                    <a:solidFill>
                                      <a:srgbClr val="FF0000"/>
                                    </a:solidFill>
                                    <a:latin typeface="Cambria Math" panose="02040503050406030204" pitchFamily="18" charset="0"/>
                                  </a:rPr>
                                </m:ctrlPr>
                              </m:dPr>
                              <m:e>
                                <m:nary>
                                  <m:naryPr>
                                    <m:ctrlPr>
                                      <a:rPr lang="en-US" b="0" i="1" smtClean="0">
                                        <a:solidFill>
                                          <a:srgbClr val="FF0000"/>
                                        </a:solidFill>
                                        <a:latin typeface="Cambria Math" panose="02040503050406030204" pitchFamily="18" charset="0"/>
                                      </a:rPr>
                                    </m:ctrlPr>
                                  </m:naryPr>
                                  <m:sub>
                                    <m:r>
                                      <m:rPr>
                                        <m:brk m:alnAt="23"/>
                                      </m:rPr>
                                      <a:rPr lang="en-US" b="0" i="1" smtClean="0">
                                        <a:solidFill>
                                          <a:srgbClr val="FF0000"/>
                                        </a:solidFill>
                                        <a:latin typeface="Cambria Math" panose="02040503050406030204" pitchFamily="18" charset="0"/>
                                      </a:rPr>
                                      <m:t>0</m:t>
                                    </m:r>
                                  </m:sub>
                                  <m:sup>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sup>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𝜌</m:t>
                                        </m:r>
                                      </m:e>
                                      <m:sub>
                                        <m:r>
                                          <a:rPr lang="en-US" b="0" i="1" smtClean="0">
                                            <a:solidFill>
                                              <a:srgbClr val="FF0000"/>
                                            </a:solidFill>
                                            <a:latin typeface="Cambria Math" panose="02040503050406030204" pitchFamily="18" charset="0"/>
                                          </a:rPr>
                                          <m:t>𝑆</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𝑝</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𝑑</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𝑓</m:t>
                                        </m:r>
                                      </m:e>
                                      <m:sub>
                                        <m:r>
                                          <a:rPr lang="en-US" b="0" i="1" smtClean="0">
                                            <a:solidFill>
                                              <a:srgbClr val="FF0000"/>
                                            </a:solidFill>
                                            <a:latin typeface="Cambria Math" panose="02040503050406030204" pitchFamily="18" charset="0"/>
                                          </a:rPr>
                                          <m:t>𝑆</m:t>
                                        </m:r>
                                      </m:sub>
                                    </m:sSub>
                                    <m:r>
                                      <a:rPr lang="en-US" b="0" i="1" smtClean="0">
                                        <a:solidFill>
                                          <a:srgbClr val="FF0000"/>
                                        </a:solidFill>
                                        <a:latin typeface="Cambria Math" panose="02040503050406030204" pitchFamily="18" charset="0"/>
                                      </a:rPr>
                                      <m:t>′</m:t>
                                    </m:r>
                                  </m:e>
                                </m:nary>
                              </m:e>
                            </m:d>
                          </m:e>
                          <m:sub>
                            <m:r>
                              <a:rPr lang="en-US" b="0" i="1" smtClean="0">
                                <a:solidFill>
                                  <a:srgbClr val="FF0000"/>
                                </a:solidFill>
                                <a:latin typeface="Cambria Math" panose="02040503050406030204" pitchFamily="18" charset="0"/>
                              </a:rPr>
                              <m:t>𝑖</m:t>
                            </m:r>
                          </m:sub>
                        </m:sSub>
                      </m:e>
                    </m:nary>
                    <m:r>
                      <a:rPr lang="zh-CN" altLang="en-US" i="1">
                        <a:solidFill>
                          <a:srgbClr val="FF0000"/>
                        </a:solidFill>
                        <a:latin typeface="Cambria Math" panose="02040503050406030204" pitchFamily="18" charset="0"/>
                      </a:rPr>
                      <m:t>，</m:t>
                    </m:r>
                  </m:oMath>
                </a14:m>
                <a:r>
                  <a:rPr lang="zh-CN" altLang="en-US" b="1" dirty="0" smtClean="0">
                    <a:solidFill>
                      <a:srgbClr val="FF0000"/>
                    </a:solidFill>
                  </a:rPr>
                  <a:t>该式代表了</a:t>
                </a:r>
                <a:r>
                  <a:rPr lang="en-US" altLang="zh-CN" b="1" dirty="0" smtClean="0">
                    <a:solidFill>
                      <a:srgbClr val="FF0000"/>
                    </a:solidFill>
                  </a:rPr>
                  <a:t>1-&gt;n</a:t>
                </a:r>
                <a:r>
                  <a:rPr lang="zh-CN" altLang="en-US" b="1" dirty="0" smtClean="0">
                    <a:solidFill>
                      <a:srgbClr val="FF0000"/>
                    </a:solidFill>
                  </a:rPr>
                  <a:t>时刻的累积平均值；</a:t>
                </a:r>
                <a14:m>
                  <m:oMath xmlns:m="http://schemas.openxmlformats.org/officeDocument/2006/math">
                    <m:sSubSup>
                      <m:sSubSupPr>
                        <m:ctrlPr>
                          <a:rPr lang="en-US" i="1">
                            <a:solidFill>
                              <a:srgbClr val="FF0000"/>
                            </a:solidFill>
                            <a:latin typeface="Cambria Math" panose="02040503050406030204" pitchFamily="18" charset="0"/>
                            <a:ea typeface="Cambria Math" panose="02040503050406030204" pitchFamily="18" charset="0"/>
                          </a:rPr>
                        </m:ctrlPr>
                      </m:sSubSupPr>
                      <m:e>
                        <m:d>
                          <m:dPr>
                            <m:ctrlPr>
                              <a:rPr lang="en-US" i="1">
                                <a:solidFill>
                                  <a:srgbClr val="FF0000"/>
                                </a:solidFill>
                                <a:latin typeface="Cambria Math" panose="02040503050406030204" pitchFamily="18" charset="0"/>
                                <a:ea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d>
                      </m:e>
                      <m:sub>
                        <m:r>
                          <a:rPr lang="en-US" i="1">
                            <a:solidFill>
                              <a:srgbClr val="FF0000"/>
                            </a:solidFill>
                            <a:latin typeface="Cambria Math" panose="02040503050406030204" pitchFamily="18" charset="0"/>
                            <a:ea typeface="Cambria Math" panose="02040503050406030204" pitchFamily="18" charset="0"/>
                          </a:rPr>
                          <m:t>𝑗</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sub>
                      <m:sup>
                        <m:r>
                          <a:rPr lang="en-US" i="1">
                            <a:solidFill>
                              <a:srgbClr val="FF0000"/>
                            </a:solidFill>
                            <a:latin typeface="Cambria Math" panose="02040503050406030204" pitchFamily="18" charset="0"/>
                            <a:ea typeface="Cambria Math" panose="02040503050406030204" pitchFamily="18" charset="0"/>
                          </a:rPr>
                          <m:t>𝑛</m:t>
                        </m:r>
                      </m:sup>
                    </m:sSubSup>
                  </m:oMath>
                </a14:m>
                <a:r>
                  <a:rPr lang="zh-CN" altLang="en-US" b="1" dirty="0" smtClean="0">
                    <a:solidFill>
                      <a:srgbClr val="FF0000"/>
                    </a:solidFill>
                  </a:rPr>
                  <a:t>，</a:t>
                </a:r>
                <a14:m>
                  <m:oMath xmlns:m="http://schemas.openxmlformats.org/officeDocument/2006/math">
                    <m:sSubSup>
                      <m:sSubSupPr>
                        <m:ctrlPr>
                          <a:rPr lang="en-US" i="1">
                            <a:solidFill>
                              <a:srgbClr val="FF0000"/>
                            </a:solidFill>
                            <a:latin typeface="Cambria Math" panose="02040503050406030204" pitchFamily="18" charset="0"/>
                            <a:ea typeface="Cambria Math" panose="02040503050406030204" pitchFamily="18" charset="0"/>
                          </a:rPr>
                        </m:ctrlPr>
                      </m:sSubSupPr>
                      <m:e>
                        <m:d>
                          <m:dPr>
                            <m:ctrlPr>
                              <a:rPr lang="en-US" i="1">
                                <a:solidFill>
                                  <a:srgbClr val="FF0000"/>
                                </a:solidFill>
                                <a:latin typeface="Cambria Math" panose="02040503050406030204" pitchFamily="18" charset="0"/>
                                <a:ea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sub>
                            </m:sSub>
                          </m:e>
                        </m:d>
                      </m:e>
                      <m:sub>
                        <m:r>
                          <a:rPr lang="en-US" i="1">
                            <a:solidFill>
                              <a:srgbClr val="FF0000"/>
                            </a:solidFill>
                            <a:latin typeface="Cambria Math" panose="02040503050406030204" pitchFamily="18" charset="0"/>
                            <a:ea typeface="Cambria Math" panose="02040503050406030204" pitchFamily="18" charset="0"/>
                          </a:rPr>
                          <m:t>𝑗</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sub>
                      <m:sup>
                        <m:r>
                          <a:rPr lang="en-US" i="1">
                            <a:solidFill>
                              <a:srgbClr val="FF0000"/>
                            </a:solidFill>
                            <a:latin typeface="Cambria Math" panose="02040503050406030204" pitchFamily="18" charset="0"/>
                            <a:ea typeface="Cambria Math" panose="02040503050406030204" pitchFamily="18" charset="0"/>
                          </a:rPr>
                          <m:t>𝑛</m:t>
                        </m:r>
                      </m:sup>
                    </m:sSubSup>
                  </m:oMath>
                </a14:m>
                <a:r>
                  <a:rPr lang="zh-CN" altLang="en-US" b="1" dirty="0" smtClean="0">
                    <a:solidFill>
                      <a:srgbClr val="FF0000"/>
                    </a:solidFill>
                  </a:rPr>
                  <a:t>代表</a:t>
                </a:r>
                <a:r>
                  <a:rPr lang="en-US" altLang="zh-CN" b="1" dirty="0" smtClean="0">
                    <a:solidFill>
                      <a:srgbClr val="FF0000"/>
                    </a:solidFill>
                  </a:rPr>
                  <a:t>n</a:t>
                </a:r>
                <a:r>
                  <a:rPr lang="zh-CN" altLang="en-US" b="1" dirty="0" smtClean="0">
                    <a:solidFill>
                      <a:srgbClr val="FF0000"/>
                    </a:solidFill>
                  </a:rPr>
                  <a:t>时刻的值（</a:t>
                </a:r>
                <a:r>
                  <a:rPr lang="en-US" altLang="zh-CN" b="1" dirty="0" smtClean="0">
                    <a:solidFill>
                      <a:srgbClr val="FF0000"/>
                    </a:solidFill>
                  </a:rPr>
                  <a:t>n+1</a:t>
                </a:r>
                <a:r>
                  <a:rPr lang="zh-CN" altLang="en-US" b="1" dirty="0" smtClean="0">
                    <a:solidFill>
                      <a:srgbClr val="FF0000"/>
                    </a:solidFill>
                  </a:rPr>
                  <a:t>时刻的近似值），而不是平均值！</a:t>
                </a:r>
                <a:r>
                  <a:rPr lang="zh-CN" altLang="en-US" b="1" dirty="0">
                    <a:solidFill>
                      <a:srgbClr val="00B0F0"/>
                    </a:solidFill>
                    <a:hlinkClick r:id="rId3" action="ppaction://hlinksldjump"/>
                  </a:rPr>
                  <a:t>在</a:t>
                </a:r>
                <a:r>
                  <a:rPr lang="zh-CN" altLang="en-US" b="1" dirty="0" smtClean="0">
                    <a:solidFill>
                      <a:srgbClr val="00B0F0"/>
                    </a:solidFill>
                    <a:hlinkClick r:id="rId3" action="ppaction://hlinksldjump"/>
                  </a:rPr>
                  <a:t>做能量守恒检验时，也是使用旧时刻的物性参数。</a:t>
                </a:r>
                <a:endParaRPr lang="en-US" altLang="zh-CN" b="1" dirty="0" smtClean="0">
                  <a:solidFill>
                    <a:srgbClr val="00B0F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41555" y="1032387"/>
                <a:ext cx="11550445" cy="5633465"/>
              </a:xfrm>
              <a:prstGeom prst="rect">
                <a:avLst/>
              </a:prstGeom>
              <a:blipFill>
                <a:blip r:embed="rId4"/>
                <a:stretch>
                  <a:fillRect l="-422" t="-216" b="-6494"/>
                </a:stretch>
              </a:blipFill>
            </p:spPr>
            <p:txBody>
              <a:bodyPr/>
              <a:lstStyle/>
              <a:p>
                <a:r>
                  <a:rPr lang="en-US">
                    <a:noFill/>
                  </a:rPr>
                  <a:t> </a:t>
                </a:r>
              </a:p>
            </p:txBody>
          </p:sp>
        </mc:Fallback>
      </mc:AlternateContent>
    </p:spTree>
    <p:extLst>
      <p:ext uri="{BB962C8B-B14F-4D97-AF65-F5344CB8AC3E}">
        <p14:creationId xmlns:p14="http://schemas.microsoft.com/office/powerpoint/2010/main" val="15744061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sz="2800" b="0" i="1" smtClean="0">
                        <a:latin typeface="Cambria Math" panose="02040503050406030204" pitchFamily="18" charset="0"/>
                      </a:rPr>
                      <m:t>𝑇</m:t>
                    </m:r>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0439" y="996814"/>
                <a:ext cx="11127658" cy="6233951"/>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𝐿𝐹</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𝑣</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𝑇</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𝑣</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𝑇</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𝑣</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𝑇</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𝑣</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Sup>
                      <m:sSubSupPr>
                        <m:ctrlPr>
                          <a:rPr lang="en-US" i="1">
                            <a:latin typeface="Cambria Math" panose="02040503050406030204" pitchFamily="18" charset="0"/>
                          </a:rPr>
                        </m:ctrlPr>
                      </m:sSub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𝑇</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oMath>
                </a14:m>
                <a:endParaRPr lang="en-US" dirty="0"/>
              </a:p>
              <a:p>
                <a:pPr marL="285750" indent="-285750">
                  <a:buFont typeface="Wingdings" panose="05000000000000000000" pitchFamily="2" charset="2"/>
                  <a:buChar char="§"/>
                </a:pPr>
                <a:r>
                  <a:rPr lang="zh-CN" altLang="en-US" dirty="0"/>
                  <a:t>上式中速度在交错网格中的的取值是准确的；而其他物理量的取值应当取相邻微元的平均值：</a:t>
                </a:r>
                <a:endParaRPr lang="en-US" altLang="zh-CN"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=0.5∗(</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oMath>
                  </m:oMathPara>
                </a14:m>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𝑠𝑖𝑔𝑛</m:t>
                      </m:r>
                      <m:r>
                        <a:rPr lang="en-US" altLang="zh-CN" b="0" i="1" smtClean="0">
                          <a:latin typeface="Cambria Math" panose="02040503050406030204" pitchFamily="18" charset="0"/>
                        </a:rPr>
                        <m:t>(</m:t>
                      </m:r>
                      <m:r>
                        <a:rPr lang="en-US" altLang="zh-CN" b="0" i="1" smtClean="0">
                          <a:latin typeface="Cambria Math" panose="02040503050406030204" pitchFamily="18" charset="0"/>
                        </a:rPr>
                        <m:t>𝑣𝑦</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pPr marL="285750" indent="-285750">
                  <a:buFont typeface="Wingdings" panose="05000000000000000000" pitchFamily="2" charset="2"/>
                  <a:buChar char="§"/>
                </a:pPr>
                <a:r>
                  <a:rPr lang="zh-CN" altLang="en-US" dirty="0"/>
                  <a:t>注</a:t>
                </a:r>
                <a:r>
                  <a:rPr lang="zh-CN" altLang="en-US" dirty="0" smtClean="0"/>
                  <a:t>意</a:t>
                </a:r>
                <a:r>
                  <a:rPr lang="en-US" altLang="zh-CN" dirty="0" smtClean="0"/>
                  <a:t>1</a:t>
                </a:r>
                <a:r>
                  <a:rPr lang="zh-CN" altLang="en-US" dirty="0" smtClean="0"/>
                  <a:t>：</a:t>
                </a:r>
                <a:r>
                  <a:rPr lang="zh-CN" altLang="en-US" dirty="0"/>
                  <a:t>徐达</a:t>
                </a:r>
                <a:r>
                  <a:rPr lang="zh-CN" altLang="en-US" dirty="0" smtClean="0"/>
                  <a:t>鸣使用近似</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0.5,</m:t>
                        </m:r>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m:rPr>
                        <m:nor/>
                      </m:rPr>
                      <a:rPr lang="zh-CN" altLang="en-US" dirty="0"/>
                      <m:t>物</m:t>
                    </m:r>
                  </m:oMath>
                </a14:m>
                <a:r>
                  <a:rPr lang="zh-CN" altLang="en-US" dirty="0"/>
                  <a:t>理意义上可能不妥，因为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r>
                  <a:rPr lang="zh-CN" altLang="en-US" dirty="0"/>
                  <a:t>既可以作为微元</a:t>
                </a:r>
                <a:r>
                  <a:rPr lang="en-US" altLang="zh-CN" dirty="0"/>
                  <a:t>(</a:t>
                </a:r>
                <a:r>
                  <a:rPr lang="en-US" altLang="zh-CN" dirty="0" err="1"/>
                  <a:t>j,k</a:t>
                </a:r>
                <a:r>
                  <a:rPr lang="en-US" altLang="zh-CN" dirty="0"/>
                  <a:t>)</a:t>
                </a:r>
                <a:r>
                  <a:rPr lang="zh-CN" altLang="en-US" dirty="0"/>
                  <a:t>的东面，也可以作为微元</a:t>
                </a:r>
                <a:r>
                  <a:rPr lang="en-US" altLang="zh-CN" dirty="0"/>
                  <a:t>(j+1,k)</a:t>
                </a:r>
                <a:r>
                  <a:rPr lang="zh-CN" altLang="en-US" dirty="0"/>
                  <a:t>的西面，这样</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𝐿</m:t>
                        </m:r>
                      </m:sub>
                    </m:sSub>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r>
                  <a:rPr lang="zh-CN" altLang="en-US" dirty="0"/>
                  <a:t>既可以取值</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oMath>
                </a14:m>
                <a:r>
                  <a:rPr lang="zh-CN" altLang="en-US" dirty="0"/>
                  <a:t>，也可以取值</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altLang="zh-CN"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oMath>
                </a14:m>
                <a:r>
                  <a:rPr lang="zh-CN" altLang="en-US" dirty="0"/>
                  <a:t>。数值上两者可能相差很小，但物理意义上不允许。</a:t>
                </a:r>
                <a:endParaRPr lang="en-US"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a:t>注</a:t>
                </a:r>
                <a:r>
                  <a:rPr lang="zh-CN" altLang="en-US" dirty="0" smtClean="0"/>
                  <a:t>意</a:t>
                </a:r>
                <a:r>
                  <a:rPr lang="en-US" altLang="zh-CN" dirty="0" smtClean="0"/>
                  <a:t>2</a:t>
                </a:r>
                <a:r>
                  <a:rPr lang="zh-CN" altLang="en-US" dirty="0" smtClean="0"/>
                  <a:t>：针对注意</a:t>
                </a:r>
                <a:r>
                  <a:rPr lang="en-US" altLang="zh-CN" dirty="0" smtClean="0"/>
                  <a:t>1</a:t>
                </a:r>
                <a:r>
                  <a:rPr lang="zh-CN" altLang="en-US" dirty="0" smtClean="0"/>
                  <a:t>中的情况，从总体上来看可以使用以下近似：</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oMath>
                </a14:m>
                <a:r>
                  <a:rPr lang="zh-CN" altLang="en-US" dirty="0" smtClean="0"/>
                  <a:t>，但实际上此式本来是计算</a:t>
                </a:r>
                <a:r>
                  <a:rPr lang="en-US" altLang="zh-CN" dirty="0" smtClean="0"/>
                  <a:t>(</a:t>
                </a:r>
                <a:r>
                  <a:rPr lang="en-US" altLang="zh-CN" dirty="0" err="1" smtClean="0"/>
                  <a:t>j,k</a:t>
                </a:r>
                <a:r>
                  <a:rPr lang="en-US" altLang="zh-CN" dirty="0" smtClean="0"/>
                  <a:t>)</a:t>
                </a:r>
                <a:r>
                  <a:rPr lang="zh-CN" altLang="en-US" dirty="0" smtClean="0"/>
                  <a:t>单元内部因流动造成的能量变化，故后文直接使用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smtClean="0"/>
                  <a:t>；</a:t>
                </a:r>
                <a:endParaRPr lang="en-US" altLang="zh-CN"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注意</a:t>
                </a:r>
                <a:r>
                  <a:rPr lang="en-US" altLang="zh-CN" dirty="0"/>
                  <a:t>3</a:t>
                </a:r>
                <a:r>
                  <a:rPr lang="zh-CN" altLang="en-US" dirty="0" smtClean="0"/>
                  <a:t>：交错网格中的温度取值遵循迎风格式，即流体温度取上游的温度。符号函数</a:t>
                </a:r>
                <a:r>
                  <a:rPr lang="en-US" altLang="zh-CN" dirty="0" smtClean="0"/>
                  <a:t>sign</a:t>
                </a:r>
                <a:r>
                  <a:rPr lang="zh-CN" altLang="en-US" dirty="0"/>
                  <a:t>用</a:t>
                </a:r>
                <a:r>
                  <a:rPr lang="zh-CN" altLang="en-US" dirty="0" smtClean="0"/>
                  <a:t>以判别速度的方向是正方向还是负方向。迎风格式在下一页。</a:t>
                </a:r>
                <a:endParaRPr lang="en-US" altLang="zh-CN" dirty="0" smtClean="0"/>
              </a:p>
              <a:p>
                <a:pPr marL="285750" indent="-285750">
                  <a:buFont typeface="Wingdings" panose="05000000000000000000" pitchFamily="2" charset="2"/>
                  <a:buChar char="§"/>
                </a:pP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0439" y="996814"/>
                <a:ext cx="11127658" cy="6233951"/>
              </a:xfrm>
              <a:prstGeom prst="rect">
                <a:avLst/>
              </a:prstGeom>
              <a:blipFill>
                <a:blip r:embed="rId4"/>
                <a:stretch>
                  <a:fillRect l="-384" r="-329"/>
                </a:stretch>
              </a:blipFill>
            </p:spPr>
            <p:txBody>
              <a:bodyPr/>
              <a:lstStyle/>
              <a:p>
                <a:r>
                  <a:rPr lang="en-US">
                    <a:noFill/>
                  </a:rPr>
                  <a:t> </a:t>
                </a:r>
              </a:p>
            </p:txBody>
          </p:sp>
        </mc:Fallback>
      </mc:AlternateContent>
    </p:spTree>
    <p:extLst>
      <p:ext uri="{BB962C8B-B14F-4D97-AF65-F5344CB8AC3E}">
        <p14:creationId xmlns:p14="http://schemas.microsoft.com/office/powerpoint/2010/main" val="3165368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721077" y="4920286"/>
            <a:ext cx="5891979" cy="30801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2713701" y="4578848"/>
            <a:ext cx="5899355" cy="34143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721077" y="4232787"/>
            <a:ext cx="5766620" cy="32446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252698" y="3810761"/>
            <a:ext cx="5788742" cy="324465"/>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sz="2800" b="0" i="1" smtClean="0">
                        <a:latin typeface="Cambria Math" panose="02040503050406030204" pitchFamily="18" charset="0"/>
                      </a:rPr>
                      <m:t>𝑇</m:t>
                    </m:r>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74290" y="1047815"/>
                <a:ext cx="11135718" cy="5626284"/>
              </a:xfrm>
              <a:prstGeom prst="rect">
                <a:avLst/>
              </a:prstGeom>
              <a:noFill/>
              <a:ln>
                <a:noFill/>
              </a:ln>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a:t>
                </a:r>
                <a:endParaRPr lang="en-US" altLang="zh-CN" dirty="0" smtClean="0"/>
              </a:p>
              <a:p>
                <a:r>
                  <a:rPr lang="en-US" dirty="0" smtClean="0"/>
                  <a:t>1).</a:t>
                </a:r>
                <a:r>
                  <a:rPr lang="zh-CN" altLang="en-US" dirty="0" smtClean="0"/>
                  <a:t>若</a:t>
                </a:r>
                <a:r>
                  <a:rPr lang="en-US" altLang="zh-CN" dirty="0" err="1" smtClean="0"/>
                  <a:t>vx</a:t>
                </a:r>
                <a:r>
                  <a:rPr lang="zh-CN" altLang="en-US" dirty="0" smtClean="0"/>
                  <a:t>是沿着</a:t>
                </a:r>
                <a:r>
                  <a:rPr lang="en-US" altLang="zh-CN" dirty="0" smtClean="0"/>
                  <a:t>x</a:t>
                </a:r>
                <a:r>
                  <a:rPr lang="zh-CN" altLang="en-US" dirty="0" smtClean="0"/>
                  <a:t>正方向</a:t>
                </a:r>
                <a:r>
                  <a:rPr lang="zh-CN" altLang="en-US" dirty="0"/>
                  <a:t>流出</a:t>
                </a:r>
                <a:r>
                  <a:rPr lang="zh-CN" altLang="en-US" dirty="0" smtClean="0"/>
                  <a:t>，则：</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oMath>
                </a14:m>
                <a:r>
                  <a:rPr lang="zh-CN" altLang="en-US" dirty="0" smtClean="0"/>
                  <a:t>；否则</a:t>
                </a:r>
                <a:r>
                  <a:rPr lang="en-US" altLang="zh-CN" dirty="0" err="1" smtClean="0"/>
                  <a:t>vx</a:t>
                </a:r>
                <a:r>
                  <a:rPr lang="zh-CN" altLang="en-US" dirty="0" smtClean="0"/>
                  <a:t>沿着</a:t>
                </a:r>
                <a:r>
                  <a:rPr lang="en-US" altLang="zh-CN" dirty="0" smtClean="0"/>
                  <a:t>x</a:t>
                </a:r>
                <a:r>
                  <a:rPr lang="zh-CN" altLang="en-US" dirty="0" smtClean="0"/>
                  <a:t>负方向流入，则：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endParaRPr lang="en-US" dirty="0" smtClean="0"/>
              </a:p>
              <a:p>
                <a:r>
                  <a:rPr lang="en-US" dirty="0" smtClean="0"/>
                  <a:t>2).</a:t>
                </a:r>
                <a:r>
                  <a:rPr lang="zh-CN" altLang="en-US" dirty="0" smtClean="0"/>
                  <a:t>若</a:t>
                </a:r>
                <a:r>
                  <a:rPr lang="en-US" altLang="zh-CN" dirty="0" err="1" smtClean="0"/>
                  <a:t>vx</a:t>
                </a:r>
                <a:r>
                  <a:rPr lang="zh-CN" altLang="en-US" dirty="0" smtClean="0"/>
                  <a:t>是沿着</a:t>
                </a:r>
                <a:r>
                  <a:rPr lang="en-US" altLang="zh-CN" dirty="0" smtClean="0"/>
                  <a:t>x</a:t>
                </a:r>
                <a:r>
                  <a:rPr lang="zh-CN" altLang="en-US" dirty="0" smtClean="0"/>
                  <a:t>正方向流入，则：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r>
                  <a:rPr lang="zh-CN" altLang="en-US" dirty="0" smtClean="0"/>
                  <a:t>；否则</a:t>
                </a:r>
                <a:r>
                  <a:rPr lang="en-US" altLang="zh-CN" dirty="0" err="1" smtClean="0"/>
                  <a:t>vx</a:t>
                </a:r>
                <a:r>
                  <a:rPr lang="zh-CN" altLang="en-US" dirty="0" smtClean="0"/>
                  <a:t>沿着</a:t>
                </a:r>
                <a:r>
                  <a:rPr lang="en-US" altLang="zh-CN" dirty="0"/>
                  <a:t>x</a:t>
                </a:r>
                <a:r>
                  <a:rPr lang="zh-CN" altLang="en-US" dirty="0"/>
                  <a:t>负方向</a:t>
                </a:r>
                <a:r>
                  <a:rPr lang="zh-CN" altLang="en-US" dirty="0" smtClean="0"/>
                  <a:t>流出，</a:t>
                </a:r>
                <a:r>
                  <a:rPr lang="zh-CN" altLang="en-US" dirty="0"/>
                  <a:t>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smtClean="0"/>
                  <a:t>方向</a:t>
                </a:r>
                <a:endParaRPr lang="en-US" altLang="zh-CN" dirty="0" smtClean="0"/>
              </a:p>
              <a:p>
                <a:r>
                  <a:rPr lang="en-US" dirty="0" smtClean="0"/>
                  <a:t>1).</a:t>
                </a:r>
                <a:r>
                  <a:rPr lang="zh-CN" altLang="en-US" dirty="0"/>
                  <a:t>若</a:t>
                </a:r>
                <a:r>
                  <a:rPr lang="en-US" altLang="zh-CN" dirty="0" err="1" smtClean="0"/>
                  <a:t>vy</a:t>
                </a:r>
                <a:r>
                  <a:rPr lang="zh-CN" altLang="en-US" dirty="0" smtClean="0"/>
                  <a:t>是</a:t>
                </a:r>
                <a:r>
                  <a:rPr lang="zh-CN" altLang="en-US" dirty="0"/>
                  <a:t>沿</a:t>
                </a:r>
                <a:r>
                  <a:rPr lang="zh-CN" altLang="en-US" dirty="0" smtClean="0"/>
                  <a:t>着</a:t>
                </a:r>
                <a:r>
                  <a:rPr lang="en-US" altLang="zh-CN" dirty="0" smtClean="0"/>
                  <a:t>y</a:t>
                </a:r>
                <a:r>
                  <a:rPr lang="zh-CN" altLang="en-US" dirty="0" smtClean="0"/>
                  <a:t>正</a:t>
                </a:r>
                <a:r>
                  <a:rPr lang="zh-CN" altLang="en-US" dirty="0"/>
                  <a:t>方向流出，则：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r>
                  <a:rPr lang="zh-CN" altLang="en-US" dirty="0"/>
                  <a:t>；否则</a:t>
                </a:r>
                <a:r>
                  <a:rPr lang="en-US" altLang="zh-CN" dirty="0" err="1" smtClean="0"/>
                  <a:t>vy</a:t>
                </a:r>
                <a:r>
                  <a:rPr lang="zh-CN" altLang="en-US" dirty="0" smtClean="0"/>
                  <a:t>沿着</a:t>
                </a:r>
                <a:r>
                  <a:rPr lang="en-US" altLang="zh-CN" dirty="0" smtClean="0"/>
                  <a:t>y</a:t>
                </a:r>
                <a:r>
                  <a:rPr lang="zh-CN" altLang="en-US" dirty="0" smtClean="0"/>
                  <a:t>负</a:t>
                </a:r>
                <a:r>
                  <a:rPr lang="zh-CN" altLang="en-US" dirty="0"/>
                  <a:t>方向流入，则：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oMath>
                </a14:m>
                <a:endParaRPr lang="en-US" dirty="0" smtClean="0"/>
              </a:p>
              <a:p>
                <a:r>
                  <a:rPr lang="en-US" dirty="0" smtClean="0"/>
                  <a:t>2).</a:t>
                </a:r>
                <a:r>
                  <a:rPr lang="zh-CN" altLang="en-US" dirty="0"/>
                  <a:t>若</a:t>
                </a:r>
                <a:r>
                  <a:rPr lang="en-US" altLang="zh-CN" dirty="0" err="1" smtClean="0"/>
                  <a:t>vy</a:t>
                </a:r>
                <a:r>
                  <a:rPr lang="zh-CN" altLang="en-US" dirty="0" smtClean="0"/>
                  <a:t>是</a:t>
                </a:r>
                <a:r>
                  <a:rPr lang="zh-CN" altLang="en-US" dirty="0"/>
                  <a:t>沿</a:t>
                </a:r>
                <a:r>
                  <a:rPr lang="zh-CN" altLang="en-US" dirty="0" smtClean="0"/>
                  <a:t>着</a:t>
                </a:r>
                <a:r>
                  <a:rPr lang="en-US" altLang="zh-CN" dirty="0" smtClean="0"/>
                  <a:t>y</a:t>
                </a:r>
                <a:r>
                  <a:rPr lang="zh-CN" altLang="en-US" dirty="0" smtClean="0"/>
                  <a:t>正</a:t>
                </a:r>
                <a:r>
                  <a:rPr lang="zh-CN" altLang="en-US" dirty="0"/>
                  <a:t>方向流入，则：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oMath>
                </a14:m>
                <a:r>
                  <a:rPr lang="zh-CN" altLang="en-US" dirty="0"/>
                  <a:t>；否则</a:t>
                </a:r>
                <a:r>
                  <a:rPr lang="en-US" altLang="zh-CN" dirty="0" err="1" smtClean="0"/>
                  <a:t>vy</a:t>
                </a:r>
                <a:r>
                  <a:rPr lang="zh-CN" altLang="en-US" dirty="0" smtClean="0"/>
                  <a:t>沿着</a:t>
                </a:r>
                <a:r>
                  <a:rPr lang="en-US" altLang="zh-CN" dirty="0"/>
                  <a:t>y</a:t>
                </a:r>
                <a:r>
                  <a:rPr lang="zh-CN" altLang="en-US" dirty="0" smtClean="0"/>
                  <a:t>负</a:t>
                </a:r>
                <a:r>
                  <a:rPr lang="zh-CN" altLang="en-US" dirty="0"/>
                  <a:t>方向流出，则：</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oMath>
                </a14:m>
                <a:endParaRPr lang="en-US" dirty="0" smtClean="0"/>
              </a:p>
              <a:p>
                <a:endParaRPr lang="en-US" dirty="0"/>
              </a:p>
              <a:p>
                <a:pPr marL="285750" indent="-285750">
                  <a:buFont typeface="Wingdings" panose="05000000000000000000" pitchFamily="2" charset="2"/>
                  <a:buChar char="§"/>
                </a:pPr>
                <a:r>
                  <a:rPr lang="zh-CN" altLang="en-US" strike="sngStrike" dirty="0" smtClean="0"/>
                  <a:t>假设</a:t>
                </a:r>
                <a14:m>
                  <m:oMath xmlns:m="http://schemas.openxmlformats.org/officeDocument/2006/math">
                    <m:sSub>
                      <m:sSubPr>
                        <m:ctrlPr>
                          <a:rPr lang="en-US" i="1" strike="sngStrike">
                            <a:latin typeface="Cambria Math" panose="02040503050406030204" pitchFamily="18" charset="0"/>
                          </a:rPr>
                        </m:ctrlPr>
                      </m:sSubPr>
                      <m:e>
                        <m:r>
                          <a:rPr lang="en-US" i="1" strike="sngStrike">
                            <a:latin typeface="Cambria Math" panose="02040503050406030204" pitchFamily="18" charset="0"/>
                          </a:rPr>
                          <m:t>𝐶</m:t>
                        </m:r>
                      </m:e>
                      <m:sub>
                        <m:r>
                          <a:rPr lang="en-US" i="1" strike="sngStrike">
                            <a:latin typeface="Cambria Math" panose="02040503050406030204" pitchFamily="18" charset="0"/>
                          </a:rPr>
                          <m:t>𝑝</m:t>
                        </m:r>
                        <m:r>
                          <a:rPr lang="en-US" i="1" strike="sngStrike">
                            <a:latin typeface="Cambria Math" panose="02040503050406030204" pitchFamily="18" charset="0"/>
                          </a:rPr>
                          <m:t>,</m:t>
                        </m:r>
                        <m:r>
                          <a:rPr lang="en-US" i="1" strike="sngStrike">
                            <a:latin typeface="Cambria Math" panose="02040503050406030204" pitchFamily="18" charset="0"/>
                          </a:rPr>
                          <m:t>𝐿</m:t>
                        </m:r>
                      </m:sub>
                    </m:sSub>
                    <m:sSubSup>
                      <m:sSubSupPr>
                        <m:ctrlPr>
                          <a:rPr lang="en-US" i="1" strike="sngStrike">
                            <a:latin typeface="Cambria Math" panose="02040503050406030204" pitchFamily="18" charset="0"/>
                          </a:rPr>
                        </m:ctrlPr>
                      </m:sSubSupPr>
                      <m:e>
                        <m:d>
                          <m:dPr>
                            <m:begChr m:val=""/>
                            <m:endChr m:val="|"/>
                            <m:ctrlPr>
                              <a:rPr lang="en-US" i="1" strike="sngStrike">
                                <a:latin typeface="Cambria Math" panose="02040503050406030204" pitchFamily="18" charset="0"/>
                              </a:rPr>
                            </m:ctrlPr>
                          </m:dPr>
                          <m:e>
                            <m:r>
                              <a:rPr lang="en-US" strike="sngStrike">
                                <a:latin typeface="Cambria Math" panose="02040503050406030204" pitchFamily="18" charset="0"/>
                              </a:rPr>
                              <m:t>​</m:t>
                            </m:r>
                          </m:e>
                        </m:d>
                      </m:e>
                      <m:sub>
                        <m:r>
                          <a:rPr lang="en-US" i="1" strike="sngStrike">
                            <a:latin typeface="Cambria Math" panose="02040503050406030204" pitchFamily="18" charset="0"/>
                          </a:rPr>
                          <m:t>𝑗</m:t>
                        </m:r>
                        <m:r>
                          <a:rPr lang="en-US" i="1" strike="sngStrike">
                            <a:latin typeface="Cambria Math" panose="02040503050406030204" pitchFamily="18" charset="0"/>
                            <a:ea typeface="Cambria Math" panose="02040503050406030204" pitchFamily="18" charset="0"/>
                          </a:rPr>
                          <m:t>±</m:t>
                        </m:r>
                        <m:r>
                          <a:rPr lang="en-US" i="1" strike="sngStrike">
                            <a:latin typeface="Cambria Math" panose="02040503050406030204" pitchFamily="18" charset="0"/>
                          </a:rPr>
                          <m:t>0.5,</m:t>
                        </m:r>
                        <m:r>
                          <a:rPr lang="en-US" i="1" strike="sngStrike">
                            <a:latin typeface="Cambria Math" panose="02040503050406030204" pitchFamily="18" charset="0"/>
                          </a:rPr>
                          <m:t>𝑘</m:t>
                        </m:r>
                        <m:r>
                          <a:rPr lang="en-US" i="1" strike="sngStrike">
                            <a:latin typeface="Cambria Math" panose="02040503050406030204" pitchFamily="18" charset="0"/>
                            <a:ea typeface="Cambria Math" panose="02040503050406030204" pitchFamily="18" charset="0"/>
                          </a:rPr>
                          <m:t>±0.5</m:t>
                        </m:r>
                      </m:sub>
                      <m:sup>
                        <m:r>
                          <a:rPr lang="en-US" i="1" strike="sngStrike">
                            <a:latin typeface="Cambria Math" panose="02040503050406030204" pitchFamily="18" charset="0"/>
                          </a:rPr>
                          <m:t>𝑛</m:t>
                        </m:r>
                      </m:sup>
                    </m:sSubSup>
                    <m:r>
                      <a:rPr lang="en-US" i="1" strike="sngStrike">
                        <a:latin typeface="Cambria Math" panose="02040503050406030204" pitchFamily="18" charset="0"/>
                      </a:rPr>
                      <m:t>=</m:t>
                    </m:r>
                    <m:sSub>
                      <m:sSubPr>
                        <m:ctrlPr>
                          <a:rPr lang="en-US" i="1" strike="sngStrike">
                            <a:latin typeface="Cambria Math" panose="02040503050406030204" pitchFamily="18" charset="0"/>
                          </a:rPr>
                        </m:ctrlPr>
                      </m:sSubPr>
                      <m:e>
                        <m:r>
                          <a:rPr lang="en-US" i="1" strike="sngStrike">
                            <a:latin typeface="Cambria Math" panose="02040503050406030204" pitchFamily="18" charset="0"/>
                          </a:rPr>
                          <m:t>𝐶</m:t>
                        </m:r>
                      </m:e>
                      <m:sub>
                        <m:r>
                          <a:rPr lang="en-US" i="1" strike="sngStrike">
                            <a:latin typeface="Cambria Math" panose="02040503050406030204" pitchFamily="18" charset="0"/>
                          </a:rPr>
                          <m:t>𝑝</m:t>
                        </m:r>
                        <m:r>
                          <a:rPr lang="en-US" i="1" strike="sngStrike">
                            <a:latin typeface="Cambria Math" panose="02040503050406030204" pitchFamily="18" charset="0"/>
                          </a:rPr>
                          <m:t>,</m:t>
                        </m:r>
                        <m:r>
                          <a:rPr lang="en-US" i="1" strike="sngStrike">
                            <a:latin typeface="Cambria Math" panose="02040503050406030204" pitchFamily="18" charset="0"/>
                          </a:rPr>
                          <m:t>𝐿</m:t>
                        </m:r>
                      </m:sub>
                    </m:sSub>
                    <m:sSubSup>
                      <m:sSubSupPr>
                        <m:ctrlPr>
                          <a:rPr lang="en-US" i="1" strike="sngStrike">
                            <a:latin typeface="Cambria Math" panose="02040503050406030204" pitchFamily="18" charset="0"/>
                          </a:rPr>
                        </m:ctrlPr>
                      </m:sSubSupPr>
                      <m:e>
                        <m:d>
                          <m:dPr>
                            <m:begChr m:val=""/>
                            <m:endChr m:val="|"/>
                            <m:ctrlPr>
                              <a:rPr lang="en-US" i="1" strike="sngStrike">
                                <a:latin typeface="Cambria Math" panose="02040503050406030204" pitchFamily="18" charset="0"/>
                              </a:rPr>
                            </m:ctrlPr>
                          </m:dPr>
                          <m:e>
                            <m:r>
                              <a:rPr lang="en-US" i="1" strike="sngStrike">
                                <a:latin typeface="Cambria Math" panose="02040503050406030204" pitchFamily="18" charset="0"/>
                              </a:rPr>
                              <m:t>​</m:t>
                            </m:r>
                          </m:e>
                        </m:d>
                      </m:e>
                      <m:sub>
                        <m:r>
                          <a:rPr lang="en-US" i="1" strike="sngStrike">
                            <a:latin typeface="Cambria Math" panose="02040503050406030204" pitchFamily="18" charset="0"/>
                          </a:rPr>
                          <m:t>𝑗</m:t>
                        </m:r>
                        <m:r>
                          <a:rPr lang="en-US" i="1" strike="sngStrike">
                            <a:latin typeface="Cambria Math" panose="02040503050406030204" pitchFamily="18" charset="0"/>
                          </a:rPr>
                          <m:t>,</m:t>
                        </m:r>
                        <m:r>
                          <a:rPr lang="en-US" i="1" strike="sngStrike">
                            <a:latin typeface="Cambria Math" panose="02040503050406030204" pitchFamily="18" charset="0"/>
                          </a:rPr>
                          <m:t>𝑘</m:t>
                        </m:r>
                      </m:sub>
                      <m:sup>
                        <m:r>
                          <a:rPr lang="en-US" i="1" strike="sngStrike">
                            <a:latin typeface="Cambria Math" panose="02040503050406030204" pitchFamily="18" charset="0"/>
                          </a:rPr>
                          <m:t>𝑛</m:t>
                        </m:r>
                      </m:sup>
                    </m:sSubSup>
                  </m:oMath>
                </a14:m>
                <a:r>
                  <a:rPr lang="zh-CN" altLang="en-US" dirty="0" smtClean="0"/>
                  <a:t>，令</a:t>
                </a:r>
                <a14:m>
                  <m:oMath xmlns:m="http://schemas.openxmlformats.org/officeDocument/2006/math">
                    <m:r>
                      <a:rPr lang="en-US" altLang="zh-CN" b="1" i="1" smtClean="0">
                        <a:solidFill>
                          <a:srgbClr val="FF0000"/>
                        </a:solidFill>
                        <a:latin typeface="Cambria Math" panose="02040503050406030204" pitchFamily="18" charset="0"/>
                      </a:rPr>
                      <m:t>𝑹𝑭𝑽𝑿</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𝑳</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𝑳</m:t>
                        </m:r>
                      </m:sub>
                    </m:sSub>
                    <m:r>
                      <a:rPr lang="en-US" altLang="zh-CN" b="1" i="1" smtClean="0">
                        <a:solidFill>
                          <a:srgbClr val="FF0000"/>
                        </a:solidFill>
                        <a:latin typeface="Cambria Math" panose="02040503050406030204" pitchFamily="18" charset="0"/>
                      </a:rPr>
                      <m:t>𝒗𝒙</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𝑹𝑭𝑽𝒀</m:t>
                    </m:r>
                    <m:r>
                      <a:rPr lang="en-US" altLang="zh-CN" b="1" i="1" smtClean="0">
                        <a:solidFill>
                          <a:srgbClr val="FF0000"/>
                        </a:solidFill>
                        <a:latin typeface="Cambria Math" panose="02040503050406030204" pitchFamily="18" charset="0"/>
                      </a:rPr>
                      <m:t>=</m:t>
                    </m:r>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𝝆</m:t>
                        </m:r>
                      </m:e>
                      <m:sub>
                        <m:r>
                          <a:rPr lang="en-US" altLang="zh-CN" b="1" i="1">
                            <a:solidFill>
                              <a:srgbClr val="FF0000"/>
                            </a:solidFill>
                            <a:latin typeface="Cambria Math" panose="02040503050406030204" pitchFamily="18" charset="0"/>
                          </a:rPr>
                          <m:t>𝑳</m:t>
                        </m:r>
                      </m:sub>
                    </m:sSub>
                    <m:sSub>
                      <m:sSubPr>
                        <m:ctrlPr>
                          <a:rPr lang="en-US" altLang="zh-CN" b="1" i="1">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𝒇</m:t>
                        </m:r>
                      </m:e>
                      <m:sub>
                        <m:r>
                          <a:rPr lang="en-US" altLang="zh-CN" b="1" i="1">
                            <a:solidFill>
                              <a:srgbClr val="FF0000"/>
                            </a:solidFill>
                            <a:latin typeface="Cambria Math" panose="02040503050406030204" pitchFamily="18" charset="0"/>
                          </a:rPr>
                          <m:t>𝑳</m:t>
                        </m:r>
                      </m:sub>
                    </m:sSub>
                    <m:r>
                      <a:rPr lang="en-US" altLang="zh-CN" b="1" i="1">
                        <a:solidFill>
                          <a:srgbClr val="FF0000"/>
                        </a:solidFill>
                        <a:latin typeface="Cambria Math" panose="02040503050406030204" pitchFamily="18" charset="0"/>
                      </a:rPr>
                      <m:t>𝒗</m:t>
                    </m:r>
                    <m:r>
                      <a:rPr lang="en-US" altLang="zh-CN" b="1" i="1" smtClean="0">
                        <a:solidFill>
                          <a:srgbClr val="FF0000"/>
                        </a:solidFill>
                        <a:latin typeface="Cambria Math" panose="02040503050406030204" pitchFamily="18" charset="0"/>
                      </a:rPr>
                      <m:t>𝒚</m:t>
                    </m:r>
                    <m:r>
                      <a:rPr lang="zh-CN" altLang="en-US" i="1">
                        <a:latin typeface="Cambria Math" panose="02040503050406030204" pitchFamily="18" charset="0"/>
                      </a:rPr>
                      <m:t>，</m:t>
                    </m:r>
                  </m:oMath>
                </a14:m>
                <a:r>
                  <a:rPr lang="zh-CN" altLang="en-US" dirty="0" smtClean="0"/>
                  <a:t>则可得到简化的对流传热量：</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𝐿𝐹</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𝑅𝐹𝑉</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r>
                        <a:rPr lang="en-US" b="0" i="1" smtClean="0">
                          <a:latin typeface="Cambria Math" panose="02040503050406030204" pitchFamily="18" charset="0"/>
                        </a:rPr>
                        <m:t>}</m:t>
                      </m:r>
                    </m:oMath>
                  </m:oMathPara>
                </a14:m>
                <a:endParaRPr lang="en-US" dirty="0" smtClean="0"/>
              </a:p>
              <a:p>
                <a:endParaRPr lang="en-US" altLang="zh-CN" dirty="0" smtClean="0"/>
              </a:p>
              <a:p>
                <a:r>
                  <a:rPr lang="zh-CN" altLang="en-US" dirty="0" smtClean="0">
                    <a:solidFill>
                      <a:srgbClr val="00B0F0"/>
                    </a:solidFill>
                  </a:rPr>
                  <a:t>蓝色：微元</a:t>
                </a:r>
                <a:r>
                  <a:rPr lang="en-US" altLang="zh-CN" dirty="0" smtClean="0">
                    <a:solidFill>
                      <a:srgbClr val="00B0F0"/>
                    </a:solidFill>
                    <a:sym typeface="Wingdings" panose="05000000000000000000" pitchFamily="2" charset="2"/>
                  </a:rPr>
                  <a:t>(</a:t>
                </a:r>
                <a:r>
                  <a:rPr lang="en-US" altLang="zh-CN" dirty="0" err="1" smtClean="0">
                    <a:solidFill>
                      <a:srgbClr val="00B0F0"/>
                    </a:solidFill>
                    <a:sym typeface="Wingdings" panose="05000000000000000000" pitchFamily="2" charset="2"/>
                  </a:rPr>
                  <a:t>j,k</a:t>
                </a:r>
                <a:r>
                  <a:rPr lang="en-US" altLang="zh-CN" dirty="0" smtClean="0">
                    <a:solidFill>
                      <a:srgbClr val="00B0F0"/>
                    </a:solidFill>
                    <a:sym typeface="Wingdings" panose="05000000000000000000" pitchFamily="2" charset="2"/>
                  </a:rPr>
                  <a:t>)</a:t>
                </a:r>
                <a:r>
                  <a:rPr lang="zh-CN" altLang="en-US" dirty="0" smtClean="0">
                    <a:solidFill>
                      <a:srgbClr val="00B0F0"/>
                    </a:solidFill>
                    <a:sym typeface="Wingdings" panose="05000000000000000000" pitchFamily="2" charset="2"/>
                  </a:rPr>
                  <a:t>的东面</a:t>
                </a:r>
                <a:endParaRPr lang="en-US" altLang="zh-CN" dirty="0" smtClean="0">
                  <a:solidFill>
                    <a:srgbClr val="00B0F0"/>
                  </a:solidFill>
                  <a:sym typeface="Wingdings" panose="05000000000000000000" pitchFamily="2" charset="2"/>
                </a:endParaRPr>
              </a:p>
              <a:p>
                <a:r>
                  <a:rPr lang="zh-CN" altLang="en-US" dirty="0">
                    <a:solidFill>
                      <a:srgbClr val="92D050"/>
                    </a:solidFill>
                    <a:sym typeface="Wingdings" panose="05000000000000000000" pitchFamily="2" charset="2"/>
                  </a:rPr>
                  <a:t>绿</a:t>
                </a:r>
                <a:r>
                  <a:rPr lang="zh-CN" altLang="en-US" dirty="0" smtClean="0">
                    <a:solidFill>
                      <a:srgbClr val="92D050"/>
                    </a:solidFill>
                    <a:sym typeface="Wingdings" panose="05000000000000000000" pitchFamily="2" charset="2"/>
                  </a:rPr>
                  <a:t>色：</a:t>
                </a:r>
                <a:r>
                  <a:rPr lang="zh-CN" altLang="en-US" dirty="0">
                    <a:solidFill>
                      <a:srgbClr val="92D050"/>
                    </a:solidFill>
                  </a:rPr>
                  <a:t>微元</a:t>
                </a:r>
                <a:r>
                  <a:rPr lang="en-US" altLang="zh-CN" dirty="0">
                    <a:solidFill>
                      <a:srgbClr val="92D050"/>
                    </a:solidFill>
                    <a:sym typeface="Wingdings" panose="05000000000000000000" pitchFamily="2" charset="2"/>
                  </a:rPr>
                  <a:t>(</a:t>
                </a:r>
                <a:r>
                  <a:rPr lang="en-US" altLang="zh-CN" dirty="0" err="1">
                    <a:solidFill>
                      <a:srgbClr val="92D050"/>
                    </a:solidFill>
                    <a:sym typeface="Wingdings" panose="05000000000000000000" pitchFamily="2" charset="2"/>
                  </a:rPr>
                  <a:t>j,k</a:t>
                </a:r>
                <a:r>
                  <a:rPr lang="en-US" altLang="zh-CN" dirty="0">
                    <a:solidFill>
                      <a:srgbClr val="92D050"/>
                    </a:solidFill>
                    <a:sym typeface="Wingdings" panose="05000000000000000000" pitchFamily="2" charset="2"/>
                  </a:rPr>
                  <a:t>)</a:t>
                </a:r>
                <a:r>
                  <a:rPr lang="zh-CN" altLang="en-US" dirty="0" smtClean="0">
                    <a:solidFill>
                      <a:srgbClr val="92D050"/>
                    </a:solidFill>
                    <a:sym typeface="Wingdings" panose="05000000000000000000" pitchFamily="2" charset="2"/>
                  </a:rPr>
                  <a:t>的西面</a:t>
                </a:r>
                <a:endParaRPr lang="en-US" altLang="zh-CN" dirty="0" smtClean="0">
                  <a:solidFill>
                    <a:srgbClr val="92D050"/>
                  </a:solidFill>
                  <a:sym typeface="Wingdings" panose="05000000000000000000" pitchFamily="2" charset="2"/>
                </a:endParaRPr>
              </a:p>
              <a:p>
                <a:r>
                  <a:rPr lang="zh-CN" altLang="en-US" dirty="0" smtClean="0">
                    <a:solidFill>
                      <a:srgbClr val="FF0000"/>
                    </a:solidFill>
                    <a:sym typeface="Wingdings" panose="05000000000000000000" pitchFamily="2" charset="2"/>
                  </a:rPr>
                  <a:t>红色</a:t>
                </a:r>
                <a:r>
                  <a:rPr lang="zh-CN" altLang="en-US" dirty="0">
                    <a:solidFill>
                      <a:srgbClr val="FF0000"/>
                    </a:solidFill>
                    <a:sym typeface="Wingdings" panose="05000000000000000000" pitchFamily="2" charset="2"/>
                  </a:rPr>
                  <a:t>：</a:t>
                </a:r>
                <a:r>
                  <a:rPr lang="zh-CN" altLang="en-US" dirty="0">
                    <a:solidFill>
                      <a:srgbClr val="FF0000"/>
                    </a:solidFill>
                  </a:rPr>
                  <a:t>微元</a:t>
                </a:r>
                <a:r>
                  <a:rPr lang="en-US" altLang="zh-CN" dirty="0">
                    <a:solidFill>
                      <a:srgbClr val="FF0000"/>
                    </a:solidFill>
                    <a:sym typeface="Wingdings" panose="05000000000000000000" pitchFamily="2" charset="2"/>
                  </a:rPr>
                  <a:t>(</a:t>
                </a:r>
                <a:r>
                  <a:rPr lang="en-US" altLang="zh-CN" dirty="0" err="1">
                    <a:solidFill>
                      <a:srgbClr val="FF0000"/>
                    </a:solidFill>
                    <a:sym typeface="Wingdings" panose="05000000000000000000" pitchFamily="2" charset="2"/>
                  </a:rPr>
                  <a:t>j,k</a:t>
                </a:r>
                <a:r>
                  <a:rPr lang="en-US" altLang="zh-CN" dirty="0">
                    <a:solidFill>
                      <a:srgbClr val="FF0000"/>
                    </a:solidFill>
                    <a:sym typeface="Wingdings" panose="05000000000000000000" pitchFamily="2" charset="2"/>
                  </a:rPr>
                  <a:t>)</a:t>
                </a:r>
                <a:r>
                  <a:rPr lang="zh-CN" altLang="en-US" dirty="0" smtClean="0">
                    <a:solidFill>
                      <a:srgbClr val="FF0000"/>
                    </a:solidFill>
                    <a:sym typeface="Wingdings" panose="05000000000000000000" pitchFamily="2" charset="2"/>
                  </a:rPr>
                  <a:t>的南面</a:t>
                </a:r>
                <a:endParaRPr lang="en-US" dirty="0">
                  <a:solidFill>
                    <a:srgbClr val="FF0000"/>
                  </a:solidFill>
                </a:endParaRPr>
              </a:p>
              <a:p>
                <a:r>
                  <a:rPr lang="zh-CN" altLang="en-US" dirty="0" smtClean="0">
                    <a:solidFill>
                      <a:srgbClr val="7030A0"/>
                    </a:solidFill>
                    <a:sym typeface="Wingdings" panose="05000000000000000000" pitchFamily="2" charset="2"/>
                  </a:rPr>
                  <a:t>紫色</a:t>
                </a:r>
                <a:r>
                  <a:rPr lang="zh-CN" altLang="en-US" dirty="0">
                    <a:solidFill>
                      <a:srgbClr val="7030A0"/>
                    </a:solidFill>
                    <a:sym typeface="Wingdings" panose="05000000000000000000" pitchFamily="2" charset="2"/>
                  </a:rPr>
                  <a:t>：</a:t>
                </a:r>
                <a:r>
                  <a:rPr lang="zh-CN" altLang="en-US" dirty="0">
                    <a:solidFill>
                      <a:srgbClr val="7030A0"/>
                    </a:solidFill>
                  </a:rPr>
                  <a:t>微元</a:t>
                </a:r>
                <a:r>
                  <a:rPr lang="en-US" altLang="zh-CN" dirty="0">
                    <a:solidFill>
                      <a:srgbClr val="7030A0"/>
                    </a:solidFill>
                    <a:sym typeface="Wingdings" panose="05000000000000000000" pitchFamily="2" charset="2"/>
                  </a:rPr>
                  <a:t>(</a:t>
                </a:r>
                <a:r>
                  <a:rPr lang="en-US" altLang="zh-CN" dirty="0" err="1">
                    <a:solidFill>
                      <a:srgbClr val="7030A0"/>
                    </a:solidFill>
                    <a:sym typeface="Wingdings" panose="05000000000000000000" pitchFamily="2" charset="2"/>
                  </a:rPr>
                  <a:t>j,k</a:t>
                </a:r>
                <a:r>
                  <a:rPr lang="en-US" altLang="zh-CN" dirty="0">
                    <a:solidFill>
                      <a:srgbClr val="7030A0"/>
                    </a:solidFill>
                    <a:sym typeface="Wingdings" panose="05000000000000000000" pitchFamily="2" charset="2"/>
                  </a:rPr>
                  <a:t>)</a:t>
                </a:r>
                <a:r>
                  <a:rPr lang="zh-CN" altLang="en-US" dirty="0" smtClean="0">
                    <a:solidFill>
                      <a:srgbClr val="7030A0"/>
                    </a:solidFill>
                    <a:sym typeface="Wingdings" panose="05000000000000000000" pitchFamily="2" charset="2"/>
                  </a:rPr>
                  <a:t>的北面</a:t>
                </a:r>
                <a:endParaRPr lang="en-US" dirty="0">
                  <a:solidFill>
                    <a:srgbClr val="7030A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774290" y="1047815"/>
                <a:ext cx="11135718" cy="5626284"/>
              </a:xfrm>
              <a:prstGeom prst="rect">
                <a:avLst/>
              </a:prstGeom>
              <a:blipFill>
                <a:blip r:embed="rId4"/>
                <a:stretch>
                  <a:fillRect l="-438" t="-650" b="-758"/>
                </a:stretch>
              </a:blipFill>
              <a:ln>
                <a:noFill/>
              </a:ln>
            </p:spPr>
            <p:txBody>
              <a:bodyPr/>
              <a:lstStyle/>
              <a:p>
                <a:r>
                  <a:rPr lang="en-US">
                    <a:noFill/>
                  </a:rPr>
                  <a:t> </a:t>
                </a:r>
              </a:p>
            </p:txBody>
          </p:sp>
        </mc:Fallback>
      </mc:AlternateContent>
      <p:grpSp>
        <p:nvGrpSpPr>
          <p:cNvPr id="21" name="Group 20"/>
          <p:cNvGrpSpPr/>
          <p:nvPr/>
        </p:nvGrpSpPr>
        <p:grpSpPr>
          <a:xfrm>
            <a:off x="9224559" y="4092677"/>
            <a:ext cx="2967441" cy="2765323"/>
            <a:chOff x="9224559" y="4092677"/>
            <a:chExt cx="2967441" cy="2765323"/>
          </a:xfrm>
        </p:grpSpPr>
        <p:grpSp>
          <p:nvGrpSpPr>
            <p:cNvPr id="3" name="Group 2"/>
            <p:cNvGrpSpPr/>
            <p:nvPr/>
          </p:nvGrpSpPr>
          <p:grpSpPr>
            <a:xfrm>
              <a:off x="9822426" y="4637840"/>
              <a:ext cx="2369574" cy="2220160"/>
              <a:chOff x="6644149" y="1585452"/>
              <a:chExt cx="4151670" cy="3889886"/>
            </a:xfrm>
          </p:grpSpPr>
          <p:sp>
            <p:nvSpPr>
              <p:cNvPr id="4" name="Rectangle 3"/>
              <p:cNvSpPr/>
              <p:nvPr/>
            </p:nvSpPr>
            <p:spPr>
              <a:xfrm>
                <a:off x="7145593" y="1858296"/>
                <a:ext cx="3156155" cy="315615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6658897" y="3193026"/>
                <a:ext cx="9881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807677" y="3193026"/>
                <a:ext cx="9881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9778181" y="3664974"/>
                <a:ext cx="101763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644149" y="3664974"/>
                <a:ext cx="101763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377084" y="1585452"/>
                <a:ext cx="0" cy="921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377084" y="4553564"/>
                <a:ext cx="0" cy="921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9094840" y="1585452"/>
                <a:ext cx="0" cy="930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9089923" y="4544890"/>
                <a:ext cx="0" cy="930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9564330" y="4395019"/>
              <a:ext cx="1268361" cy="1305233"/>
              <a:chOff x="9822426" y="4395019"/>
              <a:chExt cx="1268361" cy="1305233"/>
            </a:xfrm>
          </p:grpSpPr>
          <p:cxnSp>
            <p:nvCxnSpPr>
              <p:cNvPr id="15" name="Straight Arrow Connector 14"/>
              <p:cNvCxnSpPr/>
              <p:nvPr/>
            </p:nvCxnSpPr>
            <p:spPr>
              <a:xfrm>
                <a:off x="9822426" y="4395019"/>
                <a:ext cx="12683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9830843" y="4402394"/>
                <a:ext cx="0" cy="1297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p:cNvSpPr txBox="1"/>
                <p:nvPr/>
              </p:nvSpPr>
              <p:spPr>
                <a:xfrm>
                  <a:off x="9977284" y="4092677"/>
                  <a:ext cx="730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9977284" y="4092677"/>
                  <a:ext cx="73004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224559" y="4979278"/>
                  <a:ext cx="4744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24559" y="4979278"/>
                  <a:ext cx="474407" cy="369332"/>
                </a:xfrm>
                <a:prstGeom prst="rect">
                  <a:avLst/>
                </a:prstGeom>
                <a:blipFill>
                  <a:blip r:embed="rId6"/>
                  <a:stretch>
                    <a:fillRect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TextBox 21"/>
              <p:cNvSpPr txBox="1"/>
              <p:nvPr/>
            </p:nvSpPr>
            <p:spPr>
              <a:xfrm>
                <a:off x="10707329" y="5488377"/>
                <a:ext cx="730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0707329" y="5488377"/>
                <a:ext cx="730045" cy="369332"/>
              </a:xfrm>
              <a:prstGeom prst="rect">
                <a:avLst/>
              </a:prstGeom>
              <a:blipFill>
                <a:blip r:embed="rId7"/>
                <a:stretch>
                  <a:fillRect b="-13115"/>
                </a:stretch>
              </a:blipFill>
            </p:spPr>
            <p:txBody>
              <a:bodyPr/>
              <a:lstStyle/>
              <a:p>
                <a:r>
                  <a:rPr lang="en-US">
                    <a:noFill/>
                  </a:rPr>
                  <a:t> </a:t>
                </a:r>
              </a:p>
            </p:txBody>
          </p:sp>
        </mc:Fallback>
      </mc:AlternateContent>
      <p:sp>
        <p:nvSpPr>
          <p:cNvPr id="23" name="TextBox 22"/>
          <p:cNvSpPr txBox="1"/>
          <p:nvPr/>
        </p:nvSpPr>
        <p:spPr>
          <a:xfrm>
            <a:off x="10832690" y="1075270"/>
            <a:ext cx="2728451" cy="2031325"/>
          </a:xfrm>
          <a:prstGeom prst="rect">
            <a:avLst/>
          </a:prstGeom>
          <a:noFill/>
        </p:spPr>
        <p:txBody>
          <a:bodyPr wrap="square" rtlCol="0">
            <a:spAutoFit/>
          </a:bodyPr>
          <a:lstStyle/>
          <a:p>
            <a:r>
              <a:rPr lang="zh-CN" altLang="en-US" dirty="0" smtClean="0"/>
              <a:t>式（</a:t>
            </a:r>
            <a:r>
              <a:rPr lang="en-US" altLang="zh-CN" dirty="0" smtClean="0"/>
              <a:t>3-2</a:t>
            </a:r>
            <a:r>
              <a:rPr lang="zh-CN" altLang="en-US" dirty="0" smtClean="0"/>
              <a:t>）中</a:t>
            </a:r>
            <a:endParaRPr lang="en-US" altLang="zh-CN" dirty="0" smtClean="0"/>
          </a:p>
          <a:p>
            <a:r>
              <a:rPr lang="zh-CN" altLang="en-US" dirty="0" smtClean="0"/>
              <a:t>第一方括号</a:t>
            </a:r>
            <a:r>
              <a:rPr lang="en-US" altLang="zh-CN" dirty="0" smtClean="0"/>
              <a:t>(</a:t>
            </a:r>
            <a:r>
              <a:rPr lang="zh-CN" altLang="en-US" dirty="0" smtClean="0"/>
              <a:t>微元东面</a:t>
            </a:r>
            <a:r>
              <a:rPr lang="en-US" altLang="zh-CN" dirty="0" smtClean="0"/>
              <a:t>)</a:t>
            </a:r>
          </a:p>
          <a:p>
            <a:r>
              <a:rPr lang="zh-CN" altLang="en-US" dirty="0" smtClean="0"/>
              <a:t>第二方</a:t>
            </a:r>
            <a:r>
              <a:rPr lang="zh-CN" altLang="en-US" dirty="0"/>
              <a:t>括</a:t>
            </a:r>
            <a:r>
              <a:rPr lang="zh-CN" altLang="en-US" dirty="0" smtClean="0"/>
              <a:t>号</a:t>
            </a:r>
            <a:r>
              <a:rPr lang="en-US" altLang="zh-CN" dirty="0"/>
              <a:t>(</a:t>
            </a:r>
            <a:r>
              <a:rPr lang="zh-CN" altLang="en-US" dirty="0"/>
              <a:t>微</a:t>
            </a:r>
            <a:r>
              <a:rPr lang="zh-CN" altLang="en-US" dirty="0" smtClean="0"/>
              <a:t>元西面</a:t>
            </a:r>
            <a:r>
              <a:rPr lang="en-US" altLang="zh-CN" dirty="0"/>
              <a:t>)</a:t>
            </a:r>
          </a:p>
          <a:p>
            <a:endParaRPr lang="en-US" dirty="0" smtClean="0"/>
          </a:p>
          <a:p>
            <a:r>
              <a:rPr lang="zh-CN" altLang="en-US" dirty="0" smtClean="0"/>
              <a:t>第三方</a:t>
            </a:r>
            <a:r>
              <a:rPr lang="zh-CN" altLang="en-US" dirty="0"/>
              <a:t>括</a:t>
            </a:r>
            <a:r>
              <a:rPr lang="zh-CN" altLang="en-US" dirty="0" smtClean="0"/>
              <a:t>号</a:t>
            </a:r>
            <a:r>
              <a:rPr lang="en-US" altLang="zh-CN" dirty="0"/>
              <a:t>(</a:t>
            </a:r>
            <a:r>
              <a:rPr lang="zh-CN" altLang="en-US" dirty="0"/>
              <a:t>微</a:t>
            </a:r>
            <a:r>
              <a:rPr lang="zh-CN" altLang="en-US" dirty="0" smtClean="0"/>
              <a:t>元南面</a:t>
            </a:r>
            <a:r>
              <a:rPr lang="en-US" altLang="zh-CN" dirty="0"/>
              <a:t>)</a:t>
            </a:r>
          </a:p>
          <a:p>
            <a:r>
              <a:rPr lang="zh-CN" altLang="en-US" dirty="0" smtClean="0"/>
              <a:t>第四方</a:t>
            </a:r>
            <a:r>
              <a:rPr lang="zh-CN" altLang="en-US" dirty="0"/>
              <a:t>括</a:t>
            </a:r>
            <a:r>
              <a:rPr lang="zh-CN" altLang="en-US" dirty="0" smtClean="0"/>
              <a:t>号</a:t>
            </a:r>
            <a:r>
              <a:rPr lang="en-US" altLang="zh-CN" dirty="0"/>
              <a:t>(</a:t>
            </a:r>
            <a:r>
              <a:rPr lang="zh-CN" altLang="en-US" dirty="0"/>
              <a:t>微</a:t>
            </a:r>
            <a:r>
              <a:rPr lang="zh-CN" altLang="en-US" dirty="0" smtClean="0"/>
              <a:t>元北面</a:t>
            </a:r>
            <a:r>
              <a:rPr lang="en-US" altLang="zh-CN" dirty="0"/>
              <a:t>)</a:t>
            </a:r>
          </a:p>
          <a:p>
            <a:endParaRPr lang="en-US" dirty="0"/>
          </a:p>
        </p:txBody>
      </p:sp>
    </p:spTree>
    <p:extLst>
      <p:ext uri="{BB962C8B-B14F-4D97-AF65-F5344CB8AC3E}">
        <p14:creationId xmlns:p14="http://schemas.microsoft.com/office/powerpoint/2010/main" val="32165619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2678338" y="4527079"/>
            <a:ext cx="6264229" cy="553528"/>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697253" y="3876011"/>
            <a:ext cx="6207584" cy="47144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39512" y="3198934"/>
            <a:ext cx="6385825" cy="49745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778839" y="2522683"/>
            <a:ext cx="6398224" cy="536306"/>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sz="2800" b="0" i="1" smtClean="0">
                        <a:latin typeface="Cambria Math" panose="02040503050406030204" pitchFamily="18" charset="0"/>
                      </a:rPr>
                      <m:t>𝑇</m:t>
                    </m:r>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p:grpSp>
        <p:nvGrpSpPr>
          <p:cNvPr id="3" name="Group 2"/>
          <p:cNvGrpSpPr/>
          <p:nvPr/>
        </p:nvGrpSpPr>
        <p:grpSpPr>
          <a:xfrm>
            <a:off x="9224559" y="4092677"/>
            <a:ext cx="2967441" cy="2765323"/>
            <a:chOff x="9224559" y="4092677"/>
            <a:chExt cx="2967441" cy="2765323"/>
          </a:xfrm>
        </p:grpSpPr>
        <p:grpSp>
          <p:nvGrpSpPr>
            <p:cNvPr id="4" name="Group 3"/>
            <p:cNvGrpSpPr/>
            <p:nvPr/>
          </p:nvGrpSpPr>
          <p:grpSpPr>
            <a:xfrm>
              <a:off x="9822426" y="4637840"/>
              <a:ext cx="2369574" cy="2220160"/>
              <a:chOff x="6644149" y="1585452"/>
              <a:chExt cx="4151670" cy="3889886"/>
            </a:xfrm>
          </p:grpSpPr>
          <p:sp>
            <p:nvSpPr>
              <p:cNvPr id="10" name="Rectangle 9"/>
              <p:cNvSpPr/>
              <p:nvPr/>
            </p:nvSpPr>
            <p:spPr>
              <a:xfrm>
                <a:off x="7145593" y="1858296"/>
                <a:ext cx="3156155" cy="315615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6658897" y="3193026"/>
                <a:ext cx="9881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807677" y="3193026"/>
                <a:ext cx="98814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9778181" y="3664974"/>
                <a:ext cx="101763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644149" y="3664974"/>
                <a:ext cx="101763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377084" y="1585452"/>
                <a:ext cx="0" cy="921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377084" y="4553564"/>
                <a:ext cx="0" cy="9217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094840" y="1585452"/>
                <a:ext cx="0" cy="930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089923" y="4544890"/>
                <a:ext cx="0" cy="9304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9564330" y="4395019"/>
              <a:ext cx="1268361" cy="1305233"/>
              <a:chOff x="9822426" y="4395019"/>
              <a:chExt cx="1268361" cy="1305233"/>
            </a:xfrm>
          </p:grpSpPr>
          <p:cxnSp>
            <p:nvCxnSpPr>
              <p:cNvPr id="8" name="Straight Arrow Connector 7"/>
              <p:cNvCxnSpPr/>
              <p:nvPr/>
            </p:nvCxnSpPr>
            <p:spPr>
              <a:xfrm>
                <a:off x="9822426" y="4395019"/>
                <a:ext cx="12683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830843" y="4402394"/>
                <a:ext cx="0" cy="12978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p:cNvSpPr txBox="1"/>
                <p:nvPr/>
              </p:nvSpPr>
              <p:spPr>
                <a:xfrm>
                  <a:off x="9977284" y="4092677"/>
                  <a:ext cx="730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9977284" y="4092677"/>
                  <a:ext cx="730045"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9224559" y="4979278"/>
                  <a:ext cx="47440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9224559" y="4979278"/>
                  <a:ext cx="474407" cy="369332"/>
                </a:xfrm>
                <a:prstGeom prst="rect">
                  <a:avLst/>
                </a:prstGeom>
                <a:blipFill>
                  <a:blip r:embed="rId6"/>
                  <a:stretch>
                    <a:fillRect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p:cNvSpPr txBox="1"/>
              <p:nvPr/>
            </p:nvSpPr>
            <p:spPr>
              <a:xfrm>
                <a:off x="789072" y="852410"/>
                <a:ext cx="10996645" cy="4336380"/>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𝑆𝑀</m:t>
                        </m:r>
                      </m:sub>
                    </m:sSub>
                  </m:oMath>
                </a14:m>
                <a:endParaRPr lang="en-US" dirty="0"/>
              </a:p>
              <a:p>
                <a:pPr marL="285750" indent="-285750">
                  <a:buFont typeface="Wingdings" panose="05000000000000000000" pitchFamily="2" charset="2"/>
                  <a:buChar char="§"/>
                </a:pPr>
                <a:r>
                  <a:rPr lang="en-US" dirty="0"/>
                  <a:t>X</a:t>
                </a:r>
                <a:r>
                  <a:rPr lang="zh-CN" altLang="en-US" dirty="0"/>
                  <a:t>方向流出</a:t>
                </a:r>
                <a:r>
                  <a:rPr lang="en-US" altLang="zh-CN" dirty="0"/>
                  <a:t>-</a:t>
                </a:r>
                <a:r>
                  <a:rPr lang="zh-CN" altLang="en-US" dirty="0"/>
                  <a:t>流入：</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𝑡</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𝑣𝑠𝑥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𝑆</m:t>
                                        </m:r>
                                      </m:sub>
                                    </m:sSub>
                                    <m:r>
                                      <a:rPr lang="en-US" altLang="zh-CN" i="1">
                                        <a:latin typeface="Cambria Math" panose="02040503050406030204" pitchFamily="18" charset="0"/>
                                      </a:rPr>
                                      <m:t>𝑇</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𝑣𝑠𝑥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𝑆</m:t>
                                        </m:r>
                                      </m:sub>
                                    </m:sSub>
                                    <m:r>
                                      <a:rPr lang="en-US" altLang="zh-CN" i="1">
                                        <a:latin typeface="Cambria Math" panose="02040503050406030204" pitchFamily="18" charset="0"/>
                                      </a:rPr>
                                      <m:t>𝑇</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e>
                            </m:d>
                          </m:e>
                          <m:sub>
                            <m:r>
                              <a:rPr lang="en-US" altLang="zh-CN" i="1">
                                <a:latin typeface="Cambria Math" panose="02040503050406030204" pitchFamily="18" charset="0"/>
                              </a:rPr>
                              <m:t>𝑖</m:t>
                            </m:r>
                          </m:sub>
                        </m:sSub>
                      </m:e>
                    </m:nary>
                  </m:oMath>
                </a14:m>
                <a:endParaRPr lang="en-US" dirty="0"/>
              </a:p>
              <a:p>
                <a:pPr marL="285750" indent="-285750">
                  <a:buFont typeface="Wingdings" panose="05000000000000000000" pitchFamily="2" charset="2"/>
                  <a:buChar char="§"/>
                </a:pPr>
                <a:r>
                  <a:rPr lang="en-US" dirty="0"/>
                  <a:t>Y</a:t>
                </a:r>
                <a:r>
                  <a:rPr lang="zh-CN" altLang="en-US" dirty="0"/>
                  <a:t>方向流出</a:t>
                </a:r>
                <a:r>
                  <a:rPr lang="en-US" altLang="zh-CN" dirty="0"/>
                  <a:t>-</a:t>
                </a:r>
                <a:r>
                  <a:rPr lang="zh-CN" altLang="en-US" dirty="0"/>
                  <a:t>流入：</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𝑡</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𝑖</m:t>
                        </m:r>
                      </m:sub>
                      <m:sup/>
                      <m:e>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𝑣𝑠𝑦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𝑆</m:t>
                                        </m:r>
                                      </m:sub>
                                    </m:sSub>
                                    <m:r>
                                      <a:rPr lang="en-US" altLang="zh-CN" i="1">
                                        <a:latin typeface="Cambria Math" panose="02040503050406030204" pitchFamily="18" charset="0"/>
                                      </a:rPr>
                                      <m:t>𝑇</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𝑣𝑠𝑦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𝑆</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𝑆</m:t>
                                        </m:r>
                                      </m:sub>
                                    </m:sSub>
                                    <m:r>
                                      <a:rPr lang="en-US" altLang="zh-CN" i="1">
                                        <a:latin typeface="Cambria Math" panose="02040503050406030204" pitchFamily="18" charset="0"/>
                                      </a:rPr>
                                      <m:t>𝑇</m:t>
                                    </m:r>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e>
                            </m:d>
                          </m:e>
                          <m:sub>
                            <m:r>
                              <a:rPr lang="en-US" altLang="zh-CN" i="1">
                                <a:latin typeface="Cambria Math" panose="02040503050406030204" pitchFamily="18" charset="0"/>
                              </a:rPr>
                              <m:t>𝑖</m:t>
                            </m:r>
                          </m:sub>
                        </m:sSub>
                      </m:e>
                    </m:nary>
                  </m:oMath>
                </a14:m>
                <a:endParaRPr lang="en-US" dirty="0" smtClean="0"/>
              </a:p>
              <a:p>
                <a:pPr marL="285750" indent="-285750">
                  <a:buFont typeface="Wingdings" panose="05000000000000000000" pitchFamily="2" charset="2"/>
                  <a:buChar char="§"/>
                </a:pPr>
                <a:r>
                  <a:rPr lang="zh-CN" altLang="en-US" dirty="0" smtClean="0"/>
                  <a:t>令</a:t>
                </a:r>
                <a14:m>
                  <m:oMath xmlns:m="http://schemas.openxmlformats.org/officeDocument/2006/math">
                    <m:r>
                      <a:rPr lang="en-US" altLang="zh-CN" b="1" i="1" smtClean="0">
                        <a:solidFill>
                          <a:srgbClr val="FF0000"/>
                        </a:solidFill>
                        <a:latin typeface="Cambria Math" panose="02040503050406030204" pitchFamily="18" charset="0"/>
                      </a:rPr>
                      <m:t>𝑹𝑭𝑽𝑺𝑿</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r>
                      <a:rPr lang="en-US" altLang="zh-CN" b="1" i="1" smtClean="0">
                        <a:solidFill>
                          <a:srgbClr val="FF0000"/>
                        </a:solidFill>
                        <a:latin typeface="Cambria Math" panose="02040503050406030204" pitchFamily="18" charset="0"/>
                      </a:rPr>
                      <m:t>𝒗𝒔𝒙</m:t>
                    </m:r>
                    <m:r>
                      <a:rPr lang="en-US" altLang="zh-CN" b="1" i="1" smtClean="0">
                        <a:solidFill>
                          <a:srgbClr val="FF0000"/>
                        </a:solidFill>
                        <a:latin typeface="Cambria Math" panose="02040503050406030204" pitchFamily="18" charset="0"/>
                      </a:rPr>
                      <m:t>, </m:t>
                    </m:r>
                    <m:r>
                      <a:rPr lang="en-US" altLang="zh-CN" b="1" i="1" smtClean="0">
                        <a:solidFill>
                          <a:srgbClr val="FF0000"/>
                        </a:solidFill>
                        <a:latin typeface="Cambria Math" panose="02040503050406030204" pitchFamily="18" charset="0"/>
                      </a:rPr>
                      <m:t>𝑹𝑭𝑽𝑺𝒀</m:t>
                    </m:r>
                    <m:r>
                      <a:rPr lang="en-US" altLang="zh-CN" b="1" i="1" smtClean="0">
                        <a:solidFill>
                          <a:srgbClr val="FF0000"/>
                        </a:solidFill>
                        <a:latin typeface="Cambria Math" panose="02040503050406030204" pitchFamily="18" charset="0"/>
                      </a:rPr>
                      <m:t>=</m:t>
                    </m:r>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r>
                      <a:rPr lang="en-US" altLang="zh-CN" b="1" i="1" smtClean="0">
                        <a:solidFill>
                          <a:srgbClr val="FF0000"/>
                        </a:solidFill>
                        <a:latin typeface="Cambria Math" panose="02040503050406030204" pitchFamily="18" charset="0"/>
                      </a:rPr>
                      <m:t>𝒗𝒔𝒚</m:t>
                    </m:r>
                  </m:oMath>
                </a14:m>
                <a:r>
                  <a:rPr lang="zh-CN" altLang="en-US" dirty="0" smtClean="0"/>
                  <a:t>，则由晶体运动导致的热量变化为：</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𝑆𝑀</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e>
                                      </m:func>
                                    </m:e>
                                  </m:d>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e>
                                  </m:d>
                                </m:e>
                              </m:d>
                            </m:e>
                            <m:sub>
                              <m:r>
                                <a:rPr lang="en-US" b="0" i="1" smtClean="0">
                                  <a:latin typeface="Cambria Math" panose="02040503050406030204" pitchFamily="18" charset="0"/>
                                </a:rPr>
                                <m:t>𝑖</m:t>
                              </m:r>
                            </m:sub>
                          </m:sSub>
                        </m:e>
                      </m:nary>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89072" y="852410"/>
                <a:ext cx="10996645" cy="4336380"/>
              </a:xfrm>
              <a:prstGeom prst="rect">
                <a:avLst/>
              </a:prstGeom>
              <a:blipFill>
                <a:blip r:embed="rId7"/>
                <a:stretch>
                  <a:fillRect l="-333" t="-33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0707329" y="5488377"/>
                <a:ext cx="7300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10707329" y="5488377"/>
                <a:ext cx="730045"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789072" y="5707626"/>
                <a:ext cx="8931100" cy="390748"/>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注意：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oMath>
                </a14:m>
                <a:r>
                  <a:rPr lang="zh-CN" altLang="en-US" dirty="0" smtClean="0"/>
                  <a:t>是针对每一种晶体而言的，因此将它放在求和符号之内！</a:t>
                </a:r>
                <a:r>
                  <a:rPr lang="en-US" altLang="zh-CN" b="1" dirty="0" smtClean="0">
                    <a:solidFill>
                      <a:srgbClr val="FF0000"/>
                    </a:solidFill>
                  </a:rPr>
                  <a:t>Fucking attention!</a:t>
                </a:r>
                <a:endParaRPr lang="en-US" b="1"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789072" y="5707626"/>
                <a:ext cx="8931100" cy="390748"/>
              </a:xfrm>
              <a:prstGeom prst="rect">
                <a:avLst/>
              </a:prstGeom>
              <a:blipFill>
                <a:blip r:embed="rId9"/>
                <a:stretch>
                  <a:fillRect l="-409" t="-6250" r="-1296" b="-20313"/>
                </a:stretch>
              </a:blipFill>
            </p:spPr>
            <p:txBody>
              <a:bodyPr/>
              <a:lstStyle/>
              <a:p>
                <a:r>
                  <a:rPr lang="en-US">
                    <a:noFill/>
                  </a:rPr>
                  <a:t> </a:t>
                </a:r>
              </a:p>
            </p:txBody>
          </p:sp>
        </mc:Fallback>
      </mc:AlternateContent>
    </p:spTree>
    <p:extLst>
      <p:ext uri="{BB962C8B-B14F-4D97-AF65-F5344CB8AC3E}">
        <p14:creationId xmlns:p14="http://schemas.microsoft.com/office/powerpoint/2010/main" val="2393201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r>
                      <a:rPr lang="en-US" sz="2800" b="0" i="1" smtClean="0">
                        <a:latin typeface="Cambria Math" panose="02040503050406030204" pitchFamily="18" charset="0"/>
                      </a:rPr>
                      <m:t>𝑇</m:t>
                    </m:r>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34180" y="871560"/>
                <a:ext cx="11557819" cy="5313955"/>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m:t>
                        </m:r>
                      </m:sub>
                    </m:sSub>
                  </m:oMath>
                </a14:m>
                <a:endParaRPr lang="en-US" b="0"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b="0" dirty="0" smtClean="0"/>
                  <a:t>方向流出</a:t>
                </a:r>
                <a:r>
                  <a:rPr lang="en-US" altLang="zh-CN" b="0" dirty="0" smtClean="0"/>
                  <a:t>-</a:t>
                </a:r>
                <a:r>
                  <a:rPr lang="zh-CN" altLang="en-US" b="0" dirty="0" smtClean="0"/>
                  <a:t>流入：</a:t>
                </a:r>
                <a14:m>
                  <m:oMath xmlns:m="http://schemas.openxmlformats.org/officeDocument/2006/math">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num>
                      <m:den>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2</m:t>
                                </m:r>
                              </m:den>
                            </m:f>
                          </m:e>
                        </m:d>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f>
                          <m:fPr>
                            <m:ctrlPr>
                              <a:rPr lang="en-US" altLang="zh-CN" b="0" i="1" smtClean="0">
                                <a:latin typeface="Cambria Math" panose="02040503050406030204" pitchFamily="18" charset="0"/>
                              </a:rPr>
                            </m:ctrlPr>
                          </m:fPr>
                          <m:num>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num>
                          <m:den>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num>
                                  <m:den>
                                    <m:r>
                                      <a:rPr lang="en-US" altLang="zh-CN" b="0" i="1" smtClean="0">
                                        <a:latin typeface="Cambria Math" panose="02040503050406030204" pitchFamily="18" charset="0"/>
                                      </a:rPr>
                                      <m:t>2</m:t>
                                    </m:r>
                                  </m:den>
                                </m:f>
                              </m:e>
                            </m:d>
                          </m:den>
                        </m:f>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𝑡</m:t>
                    </m:r>
                  </m:oMath>
                </a14:m>
                <a:endParaRPr lang="en-US" b="0"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向流出</a:t>
                </a:r>
                <a:r>
                  <a:rPr lang="en-US" altLang="zh-CN" dirty="0"/>
                  <a:t>-</a:t>
                </a:r>
                <a:r>
                  <a:rPr lang="zh-CN" altLang="en-US" dirty="0"/>
                  <a:t>流入：</a:t>
                </a:r>
                <a14:m>
                  <m:oMath xmlns:m="http://schemas.openxmlformats.org/officeDocument/2006/math">
                    <m:r>
                      <a:rPr lang="en-US" altLang="zh-CN" i="1">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e>
                        </m:d>
                      </m:den>
                    </m:f>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i="1">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num>
                                  <m:den>
                                    <m:r>
                                      <a:rPr lang="en-US" altLang="zh-CN" i="1">
                                        <a:latin typeface="Cambria Math" panose="02040503050406030204" pitchFamily="18" charset="0"/>
                                      </a:rPr>
                                      <m:t>2</m:t>
                                    </m:r>
                                  </m:den>
                                </m:f>
                              </m:e>
                            </m:d>
                          </m:den>
                        </m:f>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𝐻𝐷</m:t>
                          </m:r>
                        </m:sub>
                      </m:sSub>
                      <m:r>
                        <a:rPr lang="en-US" b="0" i="1" smtClean="0">
                          <a:latin typeface="Cambria Math" panose="02040503050406030204" pitchFamily="18" charset="0"/>
                        </a:rPr>
                        <m:t>=2∆</m:t>
                      </m:r>
                      <m:r>
                        <a:rPr lang="en-US" b="0" i="1" smtClean="0">
                          <a:latin typeface="Cambria Math" panose="02040503050406030204" pitchFamily="18" charset="0"/>
                        </a:rPr>
                        <m:t>𝑡</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
                            <m:dPr>
                              <m:begChr m:val="["/>
                              <m:endChr m:val="]"/>
                              <m:ctrlPr>
                                <a:rPr lang="en-US" b="0" i="1" smtClean="0">
                                  <a:latin typeface="Cambria Math" panose="02040503050406030204" pitchFamily="18" charset="0"/>
                                </a:rPr>
                              </m:ctrlPr>
                            </m:dPr>
                            <m:e>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den>
                              </m:f>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den>
                              </m:f>
                            </m:e>
                          </m:d>
                        </m:e>
                      </m:d>
                    </m:oMath>
                  </m:oMathPara>
                </a14:m>
                <a:endParaRPr lang="en-US" b="0"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𝐿𝐻</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𝐿𝐻𝑗</m:t>
                                    </m:r>
                                    <m:r>
                                      <a:rPr lang="en-US" b="0" i="1" smtClean="0">
                                        <a:latin typeface="Cambria Math" panose="02040503050406030204" pitchFamily="18" charset="0"/>
                                      </a:rPr>
                                      <m:t>,</m:t>
                                    </m:r>
                                    <m:r>
                                      <a:rPr lang="en-US" b="0" i="1" smtClean="0">
                                        <a:latin typeface="Cambria Math" panose="02040503050406030204" pitchFamily="18" charset="0"/>
                                      </a:rPr>
                                      <m:t>𝑘</m:t>
                                    </m:r>
                                  </m:sub>
                                </m:sSub>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 </m:t>
                    </m:r>
                  </m:oMath>
                </a14:m>
                <a:r>
                  <a:rPr lang="zh-CN" altLang="en-US" dirty="0" smtClean="0"/>
                  <a:t>，此处使用</a:t>
                </a:r>
                <a:r>
                  <a:rPr lang="en-US" altLang="zh-CN" dirty="0" smtClean="0"/>
                  <a:t>n</a:t>
                </a:r>
                <a:r>
                  <a:rPr lang="zh-CN" altLang="en-US" dirty="0" smtClean="0"/>
                  <a:t>时刻是显式的表达方式</a:t>
                </a:r>
                <a:endParaRPr lang="en-US" altLang="zh-CN"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至此，理论上由以下关系式可以求得</a:t>
                </a:r>
                <a:r>
                  <a:rPr lang="en-US" altLang="zh-CN" dirty="0" smtClean="0"/>
                  <a:t>n+1</a:t>
                </a:r>
                <a:r>
                  <a:rPr lang="zh-CN" altLang="en-US" dirty="0" smtClean="0"/>
                  <a:t>时刻的温度：</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𝐻𝐼</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𝐿𝐹</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𝐻𝐷</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𝐿𝐻</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𝑆𝑀</m:t>
                        </m:r>
                      </m:sub>
                    </m:sSub>
                    <m:r>
                      <a:rPr lang="en-US" altLang="zh-CN" b="0" i="1" smtClean="0">
                        <a:latin typeface="Cambria Math" panose="02040503050406030204" pitchFamily="18" charset="0"/>
                      </a:rPr>
                      <m:t>=0</m:t>
                    </m:r>
                    <m:r>
                      <a:rPr lang="zh-CN" altLang="en-US" i="1">
                        <a:latin typeface="Cambria Math" panose="02040503050406030204" pitchFamily="18" charset="0"/>
                      </a:rPr>
                      <m:t>；</m:t>
                    </m:r>
                  </m:oMath>
                </a14:m>
                <a:r>
                  <a:rPr lang="zh-CN" altLang="en-US" dirty="0" smtClean="0"/>
                  <a:t>但实际上，上式还是</a:t>
                </a:r>
                <a14:m>
                  <m:oMath xmlns:m="http://schemas.openxmlformats.org/officeDocument/2006/math">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𝑖</m:t>
                        </m:r>
                      </m:sub>
                    </m:sSub>
                  </m:oMath>
                </a14:m>
                <a:r>
                  <a:rPr lang="zh-CN" altLang="en-US" dirty="0" smtClean="0"/>
                  <a:t>的函数，故无法单独解出温度和结晶量。实际的算法是先不考虑结晶潜热项。</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34180" y="871560"/>
                <a:ext cx="11557819" cy="5313955"/>
              </a:xfrm>
              <a:prstGeom prst="rect">
                <a:avLst/>
              </a:prstGeom>
              <a:blipFill>
                <a:blip r:embed="rId3"/>
                <a:stretch>
                  <a:fillRect l="-316" t="-344" r="-475" b="-803"/>
                </a:stretch>
              </a:blipFill>
            </p:spPr>
            <p:txBody>
              <a:bodyPr/>
              <a:lstStyle/>
              <a:p>
                <a:r>
                  <a:rPr lang="en-US">
                    <a:noFill/>
                  </a:rPr>
                  <a:t> </a:t>
                </a:r>
              </a:p>
            </p:txBody>
          </p:sp>
        </mc:Fallback>
      </mc:AlternateContent>
    </p:spTree>
    <p:extLst>
      <p:ext uri="{BB962C8B-B14F-4D97-AF65-F5344CB8AC3E}">
        <p14:creationId xmlns:p14="http://schemas.microsoft.com/office/powerpoint/2010/main" val="19871224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774290" y="1061884"/>
                <a:ext cx="10825316" cy="6760440"/>
              </a:xfrm>
              <a:prstGeom prst="rect">
                <a:avLst/>
              </a:prstGeom>
              <a:noFill/>
            </p:spPr>
            <p:txBody>
              <a:bodyPr wrap="square" rtlCol="0">
                <a:spAutoFit/>
              </a:bodyPr>
              <a:lstStyle/>
              <a:p>
                <a:pPr marL="342900" indent="-34290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𝐶𝐼</m:t>
                        </m:r>
                      </m:sub>
                    </m:sSub>
                  </m:oMath>
                </a14:m>
                <a:r>
                  <a:rPr lang="zh-CN" altLang="en-US" dirty="0" smtClean="0">
                    <a:latin typeface="Cambria Math" panose="02040503050406030204" pitchFamily="18" charset="0"/>
                  </a:rPr>
                  <a:t>考虑忽略固相扩散，局部液相成分均匀</a:t>
                </a:r>
                <a:endParaRPr lang="en-US"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𝐶𝐼</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nary>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d>
                                </m:e>
                                <m:sub>
                                  <m:r>
                                    <a:rPr lang="en-US" b="0" i="1" smtClean="0">
                                      <a:latin typeface="Cambria Math" panose="02040503050406030204" pitchFamily="18" charset="0"/>
                                    </a:rPr>
                                    <m:t>𝑖</m:t>
                                  </m:r>
                                </m:sub>
                              </m:sSub>
                            </m:e>
                          </m:nary>
                        </m:e>
                      </m:d>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e>
                      </m:d>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sSubSup>
                                                    <m:sSubSupPr>
                                                      <m:ctrlPr>
                                                        <a:rPr lang="en-US" b="0" i="1" smtClean="0">
                                                          <a:latin typeface="Cambria Math" panose="02040503050406030204" pitchFamily="18" charset="0"/>
                                                        </a:rPr>
                                                      </m:ctrlPr>
                                                    </m:sSubSupPr>
                                                    <m:e>
                                                      <m:r>
                                                        <m:rPr>
                                                          <m:brk m:alnAt="23"/>
                                                        </m:rP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sup>
                                                  </m:sSubSup>
                                                </m:sub>
                                                <m:sup>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oMath>
                  </m:oMathPara>
                </a14:m>
                <a:endParaRPr lang="en-US" dirty="0" smtClean="0"/>
              </a:p>
              <a:p>
                <a:pPr marL="342900" indent="-342900">
                  <a:buFont typeface="Wingdings" panose="05000000000000000000" pitchFamily="2" charset="2"/>
                  <a:buChar char="§"/>
                </a:pPr>
                <a:endParaRPr lang="en-US" altLang="zh-CN" dirty="0" smtClean="0"/>
              </a:p>
              <a:p>
                <a:pPr marL="342900" indent="-342900">
                  <a:buFont typeface="Wingdings" panose="05000000000000000000" pitchFamily="2" charset="2"/>
                  <a:buChar char="§"/>
                </a:pPr>
                <a:r>
                  <a:rPr lang="zh-CN" altLang="en-US" dirty="0" smtClean="0"/>
                  <a:t>考虑以下关系式：</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𝑘</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oMath>
                  </m:oMathPara>
                </a14:m>
                <a:endParaRPr lang="en-US" altLang="zh-CN"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r>
                        <a:rPr lang="en-US" altLang="zh-CN" i="1" smtClean="0">
                          <a:latin typeface="Cambria Math" panose="02040503050406030204" pitchFamily="18" charset="0"/>
                        </a:rPr>
                        <m:t>𝑘</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𝐿𝑗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r>
                            <a:rPr lang="en-US" altLang="zh-CN" b="0" i="1" smtClean="0">
                              <a:latin typeface="Cambria Math" panose="02040503050406030204" pitchFamily="18" charset="0"/>
                            </a:rPr>
                            <m:t>+1</m:t>
                          </m:r>
                        </m:sup>
                      </m:sSubSup>
                    </m:oMath>
                  </m:oMathPara>
                </a14:m>
                <a:endParaRPr lang="en-US" altLang="zh-CN"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i="1">
                              <a:latin typeface="Cambria Math" panose="02040503050406030204" pitchFamily="18" charset="0"/>
                            </a:rPr>
                          </m:ctrlPr>
                        </m:dPr>
                        <m:e>
                          <m:nary>
                            <m:naryPr>
                              <m:ctrlPr>
                                <a:rPr lang="en-US" i="1">
                                  <a:latin typeface="Cambria Math" panose="02040503050406030204" pitchFamily="18" charset="0"/>
                                </a:rPr>
                              </m:ctrlPr>
                            </m:naryPr>
                            <m:sub>
                              <m:sSubSup>
                                <m:sSubSupPr>
                                  <m:ctrlPr>
                                    <a:rPr lang="en-US" i="1">
                                      <a:latin typeface="Cambria Math" panose="02040503050406030204" pitchFamily="18" charset="0"/>
                                    </a:rPr>
                                  </m:ctrlPr>
                                </m:sSubSupPr>
                                <m:e>
                                  <m:r>
                                    <m:rPr>
                                      <m:brk m:alnAt="23"/>
                                    </m:rPr>
                                    <a:rPr lang="en-US" i="1">
                                      <a:latin typeface="Cambria Math" panose="02040503050406030204" pitchFamily="18" charset="0"/>
                                    </a:rPr>
                                    <m:t>𝑓</m:t>
                                  </m:r>
                                </m:e>
                                <m:sub>
                                  <m:r>
                                    <a:rPr lang="en-US" i="1">
                                      <a:latin typeface="Cambria Math" panose="02040503050406030204" pitchFamily="18" charset="0"/>
                                    </a:rPr>
                                    <m:t>𝑆</m:t>
                                  </m:r>
                                </m:sub>
                                <m:sup>
                                  <m:r>
                                    <a:rPr lang="en-US" i="1">
                                      <a:latin typeface="Cambria Math" panose="02040503050406030204" pitchFamily="18" charset="0"/>
                                    </a:rPr>
                                    <m:t>𝑛</m:t>
                                  </m:r>
                                </m:sup>
                              </m:sSubSup>
                            </m:sub>
                            <m:sup>
                              <m:sSubSup>
                                <m:sSubSupPr>
                                  <m:ctrlPr>
                                    <a:rPr lang="en-US" i="1">
                                      <a:latin typeface="Cambria Math" panose="02040503050406030204" pitchFamily="18" charset="0"/>
                                    </a:rPr>
                                  </m:ctrlPr>
                                </m:sSubSupPr>
                                <m:e>
                                  <m:r>
                                    <a:rPr lang="en-US" i="1">
                                      <a:latin typeface="Cambria Math" panose="02040503050406030204" pitchFamily="18" charset="0"/>
                                    </a:rPr>
                                    <m:t>𝑓</m:t>
                                  </m:r>
                                </m:e>
                                <m:sub>
                                  <m:r>
                                    <a:rPr lang="en-US" i="1">
                                      <a:latin typeface="Cambria Math" panose="02040503050406030204" pitchFamily="18" charset="0"/>
                                    </a:rPr>
                                    <m:t>𝑆</m:t>
                                  </m:r>
                                </m:sub>
                                <m:sup>
                                  <m:r>
                                    <a:rPr lang="en-US" i="1">
                                      <a:latin typeface="Cambria Math" panose="02040503050406030204" pitchFamily="18" charset="0"/>
                                    </a:rPr>
                                    <m:t>𝑛</m:t>
                                  </m:r>
                                  <m:r>
                                    <a:rPr lang="en-US" i="1">
                                      <a:latin typeface="Cambria Math" panose="02040503050406030204" pitchFamily="18" charset="0"/>
                                    </a:rPr>
                                    <m:t>+1</m:t>
                                  </m:r>
                                </m:sup>
                              </m:sSubSup>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𝑆</m:t>
                                      </m:r>
                                    </m:sub>
                                  </m:sSub>
                                </m:e>
                              </m:d>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r>
                                <a:rPr lang="en-US" i="1">
                                  <a:latin typeface="Cambria Math" panose="02040503050406030204" pitchFamily="18" charset="0"/>
                                </a:rPr>
                                <m:t>′</m:t>
                              </m:r>
                            </m:e>
                          </m:nary>
                        </m:e>
                      </m:d>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)/2</m:t>
                      </m:r>
                    </m:oMath>
                  </m:oMathPara>
                </a14:m>
                <a:endParaRPr lang="en-US" dirty="0" smtClean="0"/>
              </a:p>
              <a:p>
                <a:pPr marL="285750" indent="-285750">
                  <a:buFont typeface="Wingdings" panose="05000000000000000000" pitchFamily="2" charset="2"/>
                  <a:buChar char="§"/>
                </a:pPr>
                <a:r>
                  <a:rPr lang="zh-CN" altLang="en-US" dirty="0" smtClean="0">
                    <a:latin typeface="Cambria Math" panose="02040503050406030204" pitchFamily="18" charset="0"/>
                  </a:rPr>
                  <a:t>故单元</a:t>
                </a:r>
                <a:r>
                  <a:rPr lang="en-US" altLang="zh-CN" dirty="0" smtClean="0">
                    <a:latin typeface="Cambria Math" panose="02040503050406030204" pitchFamily="18" charset="0"/>
                  </a:rPr>
                  <a:t>(</a:t>
                </a:r>
                <a:r>
                  <a:rPr lang="en-US" altLang="zh-CN" dirty="0" err="1" smtClean="0">
                    <a:latin typeface="Cambria Math" panose="02040503050406030204" pitchFamily="18" charset="0"/>
                  </a:rPr>
                  <a:t>j,k</a:t>
                </a:r>
                <a:r>
                  <a:rPr lang="en-US" altLang="zh-CN" dirty="0" smtClean="0">
                    <a:latin typeface="Cambria Math" panose="02040503050406030204" pitchFamily="18" charset="0"/>
                  </a:rPr>
                  <a:t>)</a:t>
                </a:r>
                <a:r>
                  <a:rPr lang="zh-CN" altLang="en-US" dirty="0" smtClean="0">
                    <a:latin typeface="Cambria Math" panose="02040503050406030204" pitchFamily="18" charset="0"/>
                  </a:rPr>
                  <a:t>内物种的变化量为：</a:t>
                </a:r>
                <a:endParaRPr lang="en-US" b="0"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𝐶𝐼</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𝑘𝑝</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𝐿𝑗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𝑘𝑝</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𝐿𝑗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74290" y="1061884"/>
                <a:ext cx="10825316" cy="6760440"/>
              </a:xfrm>
              <a:prstGeom prst="rect">
                <a:avLst/>
              </a:prstGeom>
              <a:blipFill>
                <a:blip r:embed="rId3"/>
                <a:stretch>
                  <a:fillRect l="-338" t="-8025" r="-2027"/>
                </a:stretch>
              </a:blipFill>
            </p:spPr>
            <p:txBody>
              <a:bodyPr/>
              <a:lstStyle/>
              <a:p>
                <a:r>
                  <a:rPr lang="en-US">
                    <a:noFill/>
                  </a:rPr>
                  <a:t> </a:t>
                </a:r>
              </a:p>
            </p:txBody>
          </p:sp>
        </mc:Fallback>
      </mc:AlternateContent>
    </p:spTree>
    <p:extLst>
      <p:ext uri="{BB962C8B-B14F-4D97-AF65-F5344CB8AC3E}">
        <p14:creationId xmlns:p14="http://schemas.microsoft.com/office/powerpoint/2010/main" val="42111267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93174" y="1039761"/>
                <a:ext cx="11009671" cy="5252785"/>
              </a:xfrm>
              <a:prstGeom prst="rect">
                <a:avLst/>
              </a:prstGeom>
              <a:noFill/>
            </p:spPr>
            <p:txBody>
              <a:bodyPr wrap="square" rtlCol="0">
                <a:spAutoFit/>
              </a:bodyPr>
              <a:lstStyle/>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𝐶𝐷</m:t>
                        </m:r>
                      </m:sub>
                    </m:sSub>
                  </m:oMath>
                </a14:m>
                <a:endParaRPr lang="en-US" b="0"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方向扩散出：</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den>
                    </m:f>
                  </m:oMath>
                </a14:m>
                <a:endParaRPr lang="en-US" dirty="0" smtClean="0"/>
              </a:p>
              <a:p>
                <a:pPr marL="285750" indent="-285750">
                  <a:buFont typeface="Wingdings" panose="05000000000000000000" pitchFamily="2" charset="2"/>
                  <a:buChar char="§"/>
                </a:pPr>
                <a14:m>
                  <m:oMath xmlns:m="http://schemas.openxmlformats.org/officeDocument/2006/math">
                    <m:r>
                      <a:rPr lang="en-US" i="1">
                        <a:latin typeface="Cambria Math" panose="02040503050406030204" pitchFamily="18" charset="0"/>
                      </a:rPr>
                      <m:t>𝑥</m:t>
                    </m:r>
                  </m:oMath>
                </a14:m>
                <a:r>
                  <a:rPr lang="zh-CN" altLang="en-US" dirty="0"/>
                  <a:t>方向扩</a:t>
                </a:r>
                <a:r>
                  <a:rPr lang="zh-CN" altLang="en-US" dirty="0" smtClean="0"/>
                  <a:t>散入：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b="0" i="1" smtClean="0">
                                    <a:latin typeface="Cambria Math" panose="02040503050406030204" pitchFamily="18" charset="0"/>
                                  </a:rPr>
                                  <m:t>−</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den>
                    </m:f>
                  </m:oMath>
                </a14:m>
                <a:endParaRPr lang="en-US" dirty="0" smtClean="0"/>
              </a:p>
              <a:p>
                <a:pPr marL="285750" indent="-285750">
                  <a:buFont typeface="Wingdings" panose="05000000000000000000" pitchFamily="2" charset="2"/>
                  <a:buChar char="§"/>
                </a:pPr>
                <a14:m>
                  <m:oMath xmlns:m="http://schemas.openxmlformats.org/officeDocument/2006/math">
                    <m:r>
                      <a:rPr lang="en-US" altLang="zh-CN" b="0" i="1" smtClean="0">
                        <a:latin typeface="Cambria Math" panose="02040503050406030204" pitchFamily="18" charset="0"/>
                      </a:rPr>
                      <m:t>𝑦</m:t>
                    </m:r>
                  </m:oMath>
                </a14:m>
                <a:r>
                  <a:rPr lang="zh-CN" altLang="en-US" dirty="0" smtClean="0"/>
                  <a:t>方</a:t>
                </a:r>
                <a:r>
                  <a:rPr lang="zh-CN" altLang="en-US" dirty="0"/>
                  <a:t>向扩散出：</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den>
                    </m:f>
                  </m:oMath>
                </a14:m>
                <a:endParaRPr lang="en-US" altLang="zh-CN" dirty="0" smtClean="0"/>
              </a:p>
              <a:p>
                <a:pPr marL="285750" indent="-285750">
                  <a:buFont typeface="Wingdings" panose="05000000000000000000" pitchFamily="2" charset="2"/>
                  <a:buChar char="§"/>
                </a:pPr>
                <a14:m>
                  <m:oMath xmlns:m="http://schemas.openxmlformats.org/officeDocument/2006/math">
                    <m:r>
                      <a:rPr lang="en-US" altLang="zh-CN" i="1">
                        <a:latin typeface="Cambria Math" panose="02040503050406030204" pitchFamily="18" charset="0"/>
                      </a:rPr>
                      <m:t>𝑦</m:t>
                    </m:r>
                  </m:oMath>
                </a14:m>
                <a:r>
                  <a:rPr lang="zh-CN" altLang="en-US" dirty="0"/>
                  <a:t>方向扩</a:t>
                </a:r>
                <a:r>
                  <a:rPr lang="zh-CN" altLang="en-US" dirty="0" smtClean="0"/>
                  <a:t>散入：</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−1</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b="0" i="1" smtClean="0">
                                    <a:latin typeface="Cambria Math" panose="02040503050406030204" pitchFamily="18" charset="0"/>
                                  </a:rPr>
                                  <m:t>−</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r>
                          <a:rPr lang="en-US" altLang="zh-CN" i="1">
                            <a:latin typeface="Cambria Math" panose="02040503050406030204" pitchFamily="18" charset="0"/>
                          </a:rPr>
                          <m:t>)</m:t>
                        </m:r>
                      </m:den>
                    </m:f>
                  </m:oMath>
                </a14:m>
                <a:endParaRPr lang="en-US" dirty="0" smtClean="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𝐿𝐹</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方向对流出</a:t>
                </a:r>
                <a:r>
                  <a:rPr lang="en-US" altLang="zh-CN" dirty="0" smtClean="0"/>
                  <a:t>-</a:t>
                </a:r>
                <a:r>
                  <a:rPr lang="zh-CN" altLang="en-US" dirty="0" smtClean="0"/>
                  <a:t>入：</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a:t>方向对流出</a:t>
                </a:r>
                <a:r>
                  <a:rPr lang="en-US" altLang="zh-CN" dirty="0"/>
                  <a:t>-</a:t>
                </a:r>
                <a:r>
                  <a:rPr lang="zh-CN" altLang="en-US" dirty="0"/>
                  <a:t>入：</a:t>
                </a:r>
                <a14:m>
                  <m:oMath xmlns:m="http://schemas.openxmlformats.org/officeDocument/2006/math">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m:t>
                        </m:r>
                        <m:r>
                          <a:rPr lang="en-US" altLang="zh-CN" b="0" i="1" smtClean="0">
                            <a:latin typeface="Cambria Math" panose="02040503050406030204" pitchFamily="18" charset="0"/>
                          </a:rPr>
                          <m:t>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b="0" i="1" smtClean="0">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oMath>
                </a14:m>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𝑀</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𝑆𝑀</m:t>
                        </m:r>
                      </m:sub>
                    </m:sSub>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𝑥</m:t>
                    </m:r>
                  </m:oMath>
                </a14:m>
                <a:r>
                  <a:rPr lang="zh-CN" altLang="en-US" dirty="0" smtClean="0"/>
                  <a:t>方向晶体带出</a:t>
                </a:r>
                <a:r>
                  <a:rPr lang="en-US" altLang="zh-CN" dirty="0" smtClean="0"/>
                  <a:t>-</a:t>
                </a:r>
                <a:r>
                  <a:rPr lang="zh-CN" altLang="en-US" dirty="0" smtClean="0"/>
                  <a:t>带入：</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oMath>
                </a14:m>
                <a:endParaRPr lang="en-US" dirty="0" smtClean="0"/>
              </a:p>
              <a:p>
                <a:pPr marL="285750" indent="-285750">
                  <a:buFont typeface="Wingdings" panose="05000000000000000000" pitchFamily="2" charset="2"/>
                  <a:buChar char="§"/>
                </a:pPr>
                <a14:m>
                  <m:oMath xmlns:m="http://schemas.openxmlformats.org/officeDocument/2006/math">
                    <m:r>
                      <a:rPr lang="en-US" b="0" i="1" smtClean="0">
                        <a:latin typeface="Cambria Math" panose="02040503050406030204" pitchFamily="18" charset="0"/>
                      </a:rPr>
                      <m:t>𝑦</m:t>
                    </m:r>
                  </m:oMath>
                </a14:m>
                <a:r>
                  <a:rPr lang="zh-CN" altLang="en-US" dirty="0"/>
                  <a:t>方向晶体带出</a:t>
                </a:r>
                <a:r>
                  <a:rPr lang="en-US" altLang="zh-CN" dirty="0"/>
                  <a:t>-</a:t>
                </a:r>
                <a:r>
                  <a:rPr lang="zh-CN" altLang="en-US" dirty="0"/>
                  <a:t>带</a:t>
                </a:r>
                <a:r>
                  <a:rPr lang="zh-CN" altLang="en-US" dirty="0" smtClean="0"/>
                  <a:t>入：</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oMath>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93174" y="1039761"/>
                <a:ext cx="11009671" cy="5252785"/>
              </a:xfrm>
              <a:prstGeom prst="rect">
                <a:avLst/>
              </a:prstGeom>
              <a:blipFill>
                <a:blip r:embed="rId3"/>
                <a:stretch>
                  <a:fillRect l="-388" t="-348" b="-11150"/>
                </a:stretch>
              </a:blipFill>
            </p:spPr>
            <p:txBody>
              <a:bodyPr/>
              <a:lstStyle/>
              <a:p>
                <a:r>
                  <a:rPr lang="en-US">
                    <a:noFill/>
                  </a:rPr>
                  <a:t> </a:t>
                </a:r>
              </a:p>
            </p:txBody>
          </p:sp>
        </mc:Fallback>
      </mc:AlternateContent>
    </p:spTree>
    <p:extLst>
      <p:ext uri="{BB962C8B-B14F-4D97-AF65-F5344CB8AC3E}">
        <p14:creationId xmlns:p14="http://schemas.microsoft.com/office/powerpoint/2010/main" val="44531537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07273" y="1179646"/>
                <a:ext cx="11175225" cy="5556329"/>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综上，物种守恒的离散方程为：</a:t>
                </a:r>
                <a:endParaRPr lang="en-US" altLang="zh-CN" dirty="0" smtClean="0"/>
              </a:p>
              <a:p>
                <a:endParaRPr lang="en-US" altLang="zh-CN"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𝑘𝑝</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𝑘𝑝</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i="1">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e>
                          </m:d>
                        </m:den>
                      </m:f>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e>
                          </m:d>
                        </m:den>
                      </m:f>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e>
                          </m:d>
                        </m:den>
                      </m:f>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num>
                                <m:den>
                                  <m:r>
                                    <a:rPr lang="en-US" altLang="zh-CN" i="1">
                                      <a:latin typeface="Cambria Math" panose="02040503050406030204" pitchFamily="18" charset="0"/>
                                    </a:rPr>
                                    <m:t>2</m:t>
                                  </m:r>
                                </m:den>
                              </m:f>
                            </m:e>
                          </m:d>
                        </m:den>
                      </m:f>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r>
                        <a:rPr lang="en-US" altLang="zh-CN" i="1">
                          <a:latin typeface="Cambria Math" panose="02040503050406030204" pitchFamily="18" charset="0"/>
                        </a:rPr>
                        <m:t>𝑡</m:t>
                      </m:r>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e>
                              </m:d>
                            </m:e>
                            <m:sub>
                              <m:r>
                                <a:rPr lang="en-US" altLang="zh-CN" b="0" i="1" smtClean="0">
                                  <a:latin typeface="Cambria Math" panose="02040503050406030204" pitchFamily="18" charset="0"/>
                                </a:rPr>
                                <m:t>𝑖</m:t>
                              </m:r>
                            </m:sub>
                          </m:sSub>
                        </m:e>
                      </m:nary>
                      <m:r>
                        <a:rPr lang="en-US" altLang="zh-CN" i="1">
                          <a:latin typeface="Cambria Math" panose="02040503050406030204" pitchFamily="18" charset="0"/>
                        </a:rPr>
                        <m:t>=0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607273" y="1179646"/>
                <a:ext cx="11175225" cy="5556329"/>
              </a:xfrm>
              <a:prstGeom prst="rect">
                <a:avLst/>
              </a:prstGeom>
              <a:blipFill>
                <a:blip r:embed="rId3"/>
                <a:stretch>
                  <a:fillRect l="-382" t="-6367"/>
                </a:stretch>
              </a:blipFill>
            </p:spPr>
            <p:txBody>
              <a:bodyPr/>
              <a:lstStyle/>
              <a:p>
                <a:r>
                  <a:rPr lang="en-US">
                    <a:noFill/>
                  </a:rPr>
                  <a:t> </a:t>
                </a:r>
              </a:p>
            </p:txBody>
          </p:sp>
        </mc:Fallback>
      </mc:AlternateContent>
    </p:spTree>
    <p:extLst>
      <p:ext uri="{BB962C8B-B14F-4D97-AF65-F5344CB8AC3E}">
        <p14:creationId xmlns:p14="http://schemas.microsoft.com/office/powerpoint/2010/main" val="26615424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26806" y="1047135"/>
                <a:ext cx="11565194" cy="5155386"/>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上式化简得：</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𝑘𝑝</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−0.5</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𝑘𝑝</m:t>
                                          </m:r>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𝑡</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num>
                        <m:den>
                          <m:d>
                            <m:dPr>
                              <m:ctrlPr>
                                <a:rPr lang="en-US" altLang="zh-CN" i="1">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𝑡</m:t>
                      </m:r>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f>
                        <m:fPr>
                          <m:ctrlPr>
                            <a:rPr lang="en-US" altLang="zh-CN" i="1" smtClean="0">
                              <a:latin typeface="Cambria Math" panose="02040503050406030204" pitchFamily="18" charset="0"/>
                            </a:rPr>
                          </m:ctrlPr>
                        </m:fPr>
                        <m:num>
                          <m:d>
                            <m:dPr>
                              <m:begChr m:val="["/>
                              <m:endChr m:val="]"/>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e>
                          </m:d>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en>
                      </m:f>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𝑣𝑠𝑥</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den>
                                  </m:f>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𝑣𝑠𝑦</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den>
                                  </m:f>
                                </m:e>
                              </m:d>
                            </m:e>
                            <m:sub>
                              <m:r>
                                <a:rPr lang="en-US" altLang="zh-CN" b="0" i="1" smtClean="0">
                                  <a:latin typeface="Cambria Math" panose="02040503050406030204" pitchFamily="18" charset="0"/>
                                </a:rPr>
                                <m:t>𝑖</m:t>
                              </m:r>
                            </m:sub>
                          </m:sSub>
                        </m:e>
                      </m:nary>
                    </m:oMath>
                  </m:oMathPara>
                </a14:m>
                <a:endParaRPr lang="en-US" dirty="0" smtClean="0"/>
              </a:p>
              <a:p>
                <a:endParaRPr lang="en-US" dirty="0"/>
              </a:p>
              <a:p>
                <a:pPr marL="285750" indent="-285750">
                  <a:buFont typeface="Wingdings" panose="05000000000000000000" pitchFamily="2" charset="2"/>
                  <a:buChar char="§"/>
                </a:pPr>
                <a:r>
                  <a:rPr lang="zh-CN" altLang="en-US" dirty="0" smtClean="0"/>
                  <a:t>注意</a:t>
                </a:r>
                <a:r>
                  <a:rPr lang="en-US" altLang="zh-CN" dirty="0" smtClean="0"/>
                  <a:t>1</a:t>
                </a:r>
                <a:r>
                  <a:rPr lang="zh-CN" altLang="en-US" dirty="0" smtClean="0"/>
                  <a:t>：纵坐标的选取与徐达鸣方向相反，所以部分差分格式前后有颠倒</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626806" y="1047135"/>
                <a:ext cx="11565194" cy="5155386"/>
              </a:xfrm>
              <a:prstGeom prst="rect">
                <a:avLst/>
              </a:prstGeom>
              <a:blipFill>
                <a:blip r:embed="rId4"/>
                <a:stretch>
                  <a:fillRect l="-369" t="-710" b="-1065"/>
                </a:stretch>
              </a:blipFill>
            </p:spPr>
            <p:txBody>
              <a:bodyPr/>
              <a:lstStyle/>
              <a:p>
                <a:r>
                  <a:rPr lang="en-US">
                    <a:noFill/>
                  </a:rPr>
                  <a:t> </a:t>
                </a:r>
              </a:p>
            </p:txBody>
          </p:sp>
        </mc:Fallback>
      </mc:AlternateContent>
    </p:spTree>
    <p:extLst>
      <p:ext uri="{BB962C8B-B14F-4D97-AF65-F5344CB8AC3E}">
        <p14:creationId xmlns:p14="http://schemas.microsoft.com/office/powerpoint/2010/main" val="32305543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819807" y="483476"/>
                <a:ext cx="10857186" cy="5958682"/>
              </a:xfrm>
              <a:prstGeom prst="rect">
                <a:avLst/>
              </a:prstGeom>
              <a:noFill/>
            </p:spPr>
            <p:txBody>
              <a:bodyPr wrap="square" rtlCol="0">
                <a:spAutoFit/>
              </a:bodyPr>
              <a:lstStyle/>
              <a:p>
                <a:pPr marL="342900" indent="-342900">
                  <a:buFont typeface="Wingdings" panose="05000000000000000000" pitchFamily="2" charset="2"/>
                  <a:buChar char="§"/>
                </a:pPr>
                <a:r>
                  <a:rPr lang="zh-CN" altLang="en-US" dirty="0" smtClean="0"/>
                  <a:t>在微小时间段</a:t>
                </a:r>
                <a:r>
                  <a:rPr lang="en-US" altLang="zh-CN" dirty="0" err="1" smtClean="0"/>
                  <a:t>dt</a:t>
                </a:r>
                <a:r>
                  <a:rPr lang="zh-CN" altLang="en-US" dirty="0" smtClean="0"/>
                  <a:t>内的历史修正量为：</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𝐻</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r>
                            <a:rPr lang="en-US" b="0" i="1" smtClean="0">
                              <a:latin typeface="Cambria Math" panose="02040503050406030204" pitchFamily="18" charset="0"/>
                            </a:rPr>
                            <m:t>𝜇</m:t>
                          </m:r>
                        </m:e>
                      </m:rad>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𝑑𝑡</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r>
                                <a:rPr lang="en-US" b="0" i="1" smtClean="0">
                                  <a:latin typeface="Cambria Math" panose="02040503050406030204" pitchFamily="18" charset="0"/>
                                </a:rPr>
                                <m:t>𝑑</m:t>
                              </m:r>
                              <m:r>
                                <a:rPr lang="en-US" b="0" i="1" smtClean="0">
                                  <a:latin typeface="Cambria Math" panose="02040503050406030204" pitchFamily="18" charset="0"/>
                                </a:rPr>
                                <m:t>𝜏</m:t>
                              </m:r>
                            </m:num>
                            <m:den>
                              <m:r>
                                <a:rPr lang="en-US" b="0" i="1" smtClean="0">
                                  <a:latin typeface="Cambria Math" panose="02040503050406030204" pitchFamily="18" charset="0"/>
                                </a:rPr>
                                <m:t>𝑑</m:t>
                              </m:r>
                              <m:r>
                                <a:rPr lang="en-US" b="0" i="1" smtClean="0">
                                  <a:latin typeface="Cambria Math" panose="02040503050406030204" pitchFamily="18" charset="0"/>
                                </a:rPr>
                                <m:t>𝜏</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𝜏</m:t>
                                  </m:r>
                                </m:e>
                              </m:rad>
                            </m:den>
                          </m:f>
                        </m:e>
                      </m:nary>
                    </m:oMath>
                  </m:oMathPara>
                </a14:m>
                <a:endParaRPr lang="en-US" b="0" dirty="0" smtClean="0"/>
              </a:p>
              <a:p>
                <a:r>
                  <a:rPr lang="zh-CN" altLang="en-US" dirty="0" smtClean="0"/>
                  <a:t>显然，</a:t>
                </a:r>
                <a14:m>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𝑑𝑡</m:t>
                    </m:r>
                  </m:oMath>
                </a14:m>
                <a:r>
                  <a:rPr lang="zh-CN" altLang="en-US" dirty="0" smtClean="0"/>
                  <a:t>，</a:t>
                </a:r>
                <a14:m>
                  <m:oMath xmlns:m="http://schemas.openxmlformats.org/officeDocument/2006/math">
                    <m:r>
                      <a:rPr lang="en-US" altLang="zh-CN" b="0" i="1" dirty="0" smtClean="0">
                        <a:latin typeface="Cambria Math" panose="02040503050406030204" pitchFamily="18" charset="0"/>
                      </a:rPr>
                      <m:t>𝜏</m:t>
                    </m:r>
                    <m:r>
                      <a:rPr lang="zh-CN" altLang="en-US" b="0" i="1" dirty="0" smtClean="0">
                        <a:latin typeface="Cambria Math" panose="02040503050406030204" pitchFamily="18" charset="0"/>
                      </a:rPr>
                      <m:t>∈</m:t>
                    </m:r>
                    <m:r>
                      <a:rPr lang="en-US" altLang="zh-CN" b="0" i="1" dirty="0" smtClean="0">
                        <a:latin typeface="Cambria Math" panose="02040503050406030204" pitchFamily="18" charset="0"/>
                      </a:rPr>
                      <m:t>[0,</m:t>
                    </m:r>
                    <m:r>
                      <a:rPr lang="en-US" altLang="zh-CN" b="0" i="1" dirty="0" smtClean="0">
                        <a:latin typeface="Cambria Math" panose="02040503050406030204" pitchFamily="18" charset="0"/>
                      </a:rPr>
                      <m:t>𝑑𝑡</m:t>
                    </m:r>
                    <m:r>
                      <a:rPr lang="en-US" altLang="zh-CN" b="0" i="1" dirty="0" smtClean="0">
                        <a:latin typeface="Cambria Math" panose="02040503050406030204" pitchFamily="18" charset="0"/>
                      </a:rPr>
                      <m:t>]</m:t>
                    </m:r>
                  </m:oMath>
                </a14:m>
                <a:r>
                  <a:rPr lang="zh-CN" altLang="en-US" dirty="0" smtClean="0"/>
                  <a:t>，</a:t>
                </a:r>
                <a14:m>
                  <m:oMath xmlns:m="http://schemas.openxmlformats.org/officeDocument/2006/math">
                    <m:r>
                      <a:rPr lang="en-US" altLang="zh-CN" b="0" i="1" dirty="0" smtClean="0">
                        <a:latin typeface="Cambria Math" panose="02040503050406030204" pitchFamily="18" charset="0"/>
                      </a:rPr>
                      <m:t>𝑑</m:t>
                    </m:r>
                    <m:sSup>
                      <m:sSupPr>
                        <m:ctrlPr>
                          <a:rPr lang="en-US" altLang="zh-CN" b="0" i="1" dirty="0" smtClean="0">
                            <a:latin typeface="Cambria Math" panose="02040503050406030204" pitchFamily="18" charset="0"/>
                          </a:rPr>
                        </m:ctrlPr>
                      </m:sSupPr>
                      <m:e>
                        <m:acc>
                          <m:accPr>
                            <m:chr m:val="⃗"/>
                            <m:ctrlPr>
                              <a:rPr lang="en-US" altLang="zh-CN" b="0" i="1" dirty="0" smtClean="0">
                                <a:latin typeface="Cambria Math" panose="02040503050406030204" pitchFamily="18" charset="0"/>
                              </a:rPr>
                            </m:ctrlPr>
                          </m:acc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𝑉</m:t>
                                </m:r>
                              </m:e>
                              <m:sub>
                                <m:r>
                                  <a:rPr lang="en-US" altLang="zh-CN" b="0" i="1" dirty="0" smtClean="0">
                                    <a:latin typeface="Cambria Math" panose="02040503050406030204" pitchFamily="18" charset="0"/>
                                  </a:rPr>
                                  <m:t>𝑆</m:t>
                                </m:r>
                              </m:sub>
                            </m:sSub>
                          </m:e>
                        </m:acc>
                      </m:e>
                      <m:sup>
                        <m:r>
                          <a:rPr lang="en-US" altLang="zh-CN" b="0" i="1" dirty="0" smtClean="0">
                            <a:latin typeface="Cambria Math" panose="02040503050406030204" pitchFamily="18" charset="0"/>
                          </a:rPr>
                          <m:t>′</m:t>
                        </m:r>
                      </m:sup>
                    </m:sSup>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m:t>
                    </m:r>
                    <m:r>
                      <a:rPr lang="en-US" altLang="zh-CN" b="0" i="1" dirty="0" smtClean="0">
                        <a:latin typeface="Cambria Math" panose="02040503050406030204" pitchFamily="18" charset="0"/>
                      </a:rPr>
                      <m:t>𝜏</m:t>
                    </m:r>
                  </m:oMath>
                </a14:m>
                <a:r>
                  <a:rPr lang="zh-CN" altLang="en-US" dirty="0" smtClean="0"/>
                  <a:t>为</a:t>
                </a:r>
                <a14:m>
                  <m:oMath xmlns:m="http://schemas.openxmlformats.org/officeDocument/2006/math">
                    <m:r>
                      <a:rPr lang="en-US" altLang="zh-CN" b="0" i="1" smtClean="0">
                        <a:latin typeface="Cambria Math" panose="02040503050406030204" pitchFamily="18" charset="0"/>
                      </a:rPr>
                      <m:t>[0,</m:t>
                    </m:r>
                    <m:r>
                      <a:rPr lang="en-US" altLang="zh-CN" b="0" i="1" smtClean="0">
                        <a:latin typeface="Cambria Math" panose="02040503050406030204" pitchFamily="18" charset="0"/>
                      </a:rPr>
                      <m:t>𝑑𝑡</m:t>
                    </m:r>
                    <m:r>
                      <a:rPr lang="en-US" altLang="zh-CN" b="0" i="1" smtClean="0">
                        <a:latin typeface="Cambria Math" panose="02040503050406030204" pitchFamily="18" charset="0"/>
                      </a:rPr>
                      <m:t>]</m:t>
                    </m:r>
                  </m:oMath>
                </a14:m>
                <a:r>
                  <a:rPr lang="zh-CN" altLang="en-US" dirty="0" smtClean="0"/>
                  <a:t>内的瞬时加速度。由于</a:t>
                </a:r>
                <a:r>
                  <a:rPr lang="en-US" altLang="zh-CN" dirty="0" err="1" smtClean="0"/>
                  <a:t>dt</a:t>
                </a:r>
                <a:r>
                  <a:rPr lang="zh-CN" altLang="en-US" dirty="0" smtClean="0"/>
                  <a:t>已经足够小，故可以认为</a:t>
                </a:r>
                <a:r>
                  <a:rPr lang="en-US" altLang="zh-CN" dirty="0" err="1" smtClean="0"/>
                  <a:t>dt</a:t>
                </a:r>
                <a:r>
                  <a:rPr lang="zh-CN" altLang="en-US" dirty="0" smtClean="0"/>
                  <a:t>内加速度保持不变，即：</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num>
                        <m:den>
                          <m:r>
                            <a:rPr lang="en-US" b="0" i="1" smtClean="0">
                              <a:latin typeface="Cambria Math" panose="02040503050406030204" pitchFamily="18" charset="0"/>
                            </a:rPr>
                            <m:t>𝑑</m:t>
                          </m:r>
                          <m:r>
                            <a:rPr lang="en-US" b="0" i="1" smtClean="0">
                              <a:latin typeface="Cambria Math" panose="02040503050406030204" pitchFamily="18" charset="0"/>
                            </a:rPr>
                            <m:t>𝜏</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num>
                        <m:den>
                          <m:r>
                            <a:rPr lang="en-US" b="0" i="1" smtClean="0">
                              <a:latin typeface="Cambria Math" panose="02040503050406030204" pitchFamily="18" charset="0"/>
                            </a:rPr>
                            <m:t>𝑑𝑡</m:t>
                          </m:r>
                        </m:den>
                      </m:f>
                    </m:oMath>
                  </m:oMathPara>
                </a14:m>
                <a:endParaRPr lang="en-US" b="0" dirty="0" smtClean="0"/>
              </a:p>
              <a:p>
                <a:r>
                  <a:rPr lang="zh-CN" altLang="en-US" dirty="0"/>
                  <a:t>代</a:t>
                </a:r>
                <a:r>
                  <a:rPr lang="zh-CN" altLang="en-US" dirty="0" smtClean="0"/>
                  <a:t>入上式得：</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𝐻</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r>
                            <a:rPr lang="en-US" b="0" i="1" smtClean="0">
                              <a:latin typeface="Cambria Math" panose="02040503050406030204" pitchFamily="18" charset="0"/>
                            </a:rPr>
                            <m:t>𝜇</m:t>
                          </m:r>
                        </m:e>
                      </m:rad>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num>
                        <m:den>
                          <m:r>
                            <a:rPr lang="en-US" b="0" i="1" smtClean="0">
                              <a:latin typeface="Cambria Math" panose="02040503050406030204" pitchFamily="18" charset="0"/>
                            </a:rPr>
                            <m:t>𝑑𝑡</m:t>
                          </m:r>
                        </m:den>
                      </m:f>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𝑑𝑡</m:t>
                          </m:r>
                        </m:sup>
                        <m:e>
                          <m:f>
                            <m:fPr>
                              <m:ctrlPr>
                                <a:rPr lang="en-US" b="0"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𝜏</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𝜏</m:t>
                                  </m:r>
                                </m:e>
                              </m:rad>
                            </m:den>
                          </m:f>
                        </m:e>
                      </m:nary>
                    </m:oMath>
                  </m:oMathPara>
                </a14:m>
                <a:endParaRPr lang="en-US" b="0" dirty="0" smtClean="0"/>
              </a:p>
              <a:p>
                <a:r>
                  <a:rPr lang="zh-CN" altLang="en-US" dirty="0" smtClean="0"/>
                  <a:t>此式为变上限定积分，积分后得：</a:t>
                </a:r>
                <a:endParaRPr lang="en-US" altLang="zh-CN" dirty="0" smtClean="0"/>
              </a:p>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𝐻</m:t>
                              </m:r>
                            </m:sub>
                          </m:sSub>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𝐻</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r>
                            <a:rPr lang="en-US" b="0" i="1" smtClean="0">
                              <a:latin typeface="Cambria Math" panose="02040503050406030204" pitchFamily="18" charset="0"/>
                            </a:rPr>
                            <m:t>𝜇</m:t>
                          </m:r>
                        </m:e>
                      </m:rad>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num>
                        <m:den>
                          <m:r>
                            <a:rPr lang="en-US" b="0" i="1" smtClean="0">
                              <a:latin typeface="Cambria Math" panose="02040503050406030204" pitchFamily="18" charset="0"/>
                            </a:rPr>
                            <m:t>𝑑𝑡</m:t>
                          </m:r>
                        </m:den>
                      </m:f>
                      <m:d>
                        <m:dPr>
                          <m:ctrlPr>
                            <a:rPr lang="en-US" b="0" i="1" smtClean="0">
                              <a:latin typeface="Cambria Math" panose="02040503050406030204" pitchFamily="18" charset="0"/>
                            </a:rPr>
                          </m:ctrlPr>
                        </m:dPr>
                        <m:e>
                          <m:r>
                            <a:rPr lang="en-US" b="0" i="1" smtClean="0">
                              <a:latin typeface="Cambria Math" panose="02040503050406030204" pitchFamily="18" charset="0"/>
                            </a:rPr>
                            <m:t>2</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𝑑𝑡</m:t>
                              </m:r>
                            </m:e>
                          </m:rad>
                        </m:e>
                      </m:d>
                    </m:oMath>
                  </m:oMathPara>
                </a14:m>
                <a:endParaRPr lang="en-US" b="0" dirty="0" smtClean="0"/>
              </a:p>
              <a:p>
                <a:r>
                  <a:rPr lang="zh-CN" altLang="en-US" dirty="0" smtClean="0"/>
                  <a:t>历史修正量的微分阶数</a:t>
                </a:r>
                <a:r>
                  <a:rPr lang="en-US" altLang="zh-CN" dirty="0" smtClean="0"/>
                  <a:t>1.5</a:t>
                </a:r>
                <a:r>
                  <a:rPr lang="zh-CN" altLang="en-US" dirty="0" smtClean="0"/>
                  <a:t>，高于其他几项，故历史修正量可忽略。</a:t>
                </a:r>
                <a:endParaRPr lang="en-US" altLang="zh-CN" dirty="0" smtClean="0"/>
              </a:p>
              <a:p>
                <a:endParaRPr lang="en-US" dirty="0"/>
              </a:p>
              <a:p>
                <a:pPr marL="285750" indent="-285750">
                  <a:buFont typeface="Wingdings" panose="05000000000000000000" pitchFamily="2" charset="2"/>
                  <a:buChar char="§"/>
                </a:pPr>
                <a:r>
                  <a:rPr lang="zh-CN" altLang="en-US" dirty="0" smtClean="0"/>
                  <a:t>晶体相对于液相均匀稳定流场的运动速度微分表达式为：</a:t>
                </a:r>
                <a:endParaRPr lang="en-US" altLang="zh-CN" dirty="0" smtClean="0"/>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num>
                        <m:den>
                          <m:r>
                            <a:rPr lang="en-US" b="0" i="1" smtClean="0">
                              <a:latin typeface="Cambria Math" panose="02040503050406030204" pitchFamily="18" charset="0"/>
                            </a:rPr>
                            <m:t>𝑑𝑡</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r>
                            <a:rPr lang="en-US" b="0" i="1" smtClean="0">
                              <a:latin typeface="Cambria Math" panose="02040503050406030204" pitchFamily="18" charset="0"/>
                            </a:rPr>
                            <m:t>𝜋</m:t>
                          </m:r>
                          <m:r>
                            <a:rPr lang="en-US" b="0" i="1" smtClean="0">
                              <a:latin typeface="Cambria Math" panose="02040503050406030204" pitchFamily="18" charset="0"/>
                            </a:rPr>
                            <m:t>𝑅</m:t>
                          </m:r>
                          <m:r>
                            <a:rPr lang="en-US" b="0" i="1" smtClean="0">
                              <a:latin typeface="Cambria Math" panose="02040503050406030204" pitchFamily="18" charset="0"/>
                            </a:rPr>
                            <m:t>𝜇</m:t>
                          </m:r>
                        </m:num>
                        <m:den>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e>
                          </m:d>
                        </m:den>
                      </m:f>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sup>
                          <m:r>
                            <a:rPr lang="en-US" b="0" i="1" smtClean="0">
                              <a:latin typeface="Cambria Math" panose="02040503050406030204" pitchFamily="18" charset="0"/>
                            </a:rPr>
                            <m:t>′</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r>
                            <a:rPr lang="en-US" b="0" i="1" smtClean="0">
                              <a:latin typeface="Cambria Math" panose="02040503050406030204" pitchFamily="18" charset="0"/>
                            </a:rPr>
                            <m:t>+0.5</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den>
                      </m:f>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oMath>
                  </m:oMathPara>
                </a14:m>
                <a:endParaRPr lang="en-US" dirty="0" smtClean="0"/>
              </a:p>
              <a:p>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9807" y="483476"/>
                <a:ext cx="10857186" cy="5958682"/>
              </a:xfrm>
              <a:prstGeom prst="rect">
                <a:avLst/>
              </a:prstGeom>
              <a:blipFill>
                <a:blip r:embed="rId2"/>
                <a:stretch>
                  <a:fillRect l="-449" t="-511" r="-224"/>
                </a:stretch>
              </a:blipFill>
            </p:spPr>
            <p:txBody>
              <a:bodyPr/>
              <a:lstStyle/>
              <a:p>
                <a:r>
                  <a:rPr lang="en-US">
                    <a:noFill/>
                  </a:rPr>
                  <a:t> </a:t>
                </a:r>
              </a:p>
            </p:txBody>
          </p:sp>
        </mc:Fallback>
      </mc:AlternateContent>
    </p:spTree>
    <p:extLst>
      <p:ext uri="{BB962C8B-B14F-4D97-AF65-F5344CB8AC3E}">
        <p14:creationId xmlns:p14="http://schemas.microsoft.com/office/powerpoint/2010/main" val="37130902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65392" y="1186626"/>
                <a:ext cx="11293887" cy="4801699"/>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注意</a:t>
                </a:r>
                <a:r>
                  <a:rPr lang="en-US" altLang="zh-CN" dirty="0"/>
                  <a:t>2</a:t>
                </a:r>
                <a:r>
                  <a:rPr lang="zh-CN" altLang="en-US" dirty="0"/>
                  <a:t>：动量部分仍采取关于物种的迎风格式：</a:t>
                </a:r>
                <a:endParaRPr lang="en-US" altLang="zh-CN"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oMath>
                  </m:oMathPara>
                </a14:m>
                <a:endParaRPr lang="en-US"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𝑣𝑥</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e>
                          </m:d>
                        </m:e>
                      </m:func>
                    </m:oMath>
                  </m:oMathPara>
                </a14:m>
                <a:endParaRPr lang="en-US"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oMath>
                  </m:oMathPara>
                </a14:m>
                <a:endParaRPr lang="en-US" dirty="0"/>
              </a:p>
              <a:p>
                <a:pPr/>
                <a14:m>
                  <m:oMathPara xmlns:m="http://schemas.openxmlformats.org/officeDocument/2006/math">
                    <m:oMathParaPr>
                      <m:jc m:val="centerGroup"/>
                    </m:oMathParaPr>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𝑣𝑦</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𝜌</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𝐿𝑗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m:rPr>
                          <m:sty m:val="p"/>
                        </m:rPr>
                        <a:rPr lang="en-US">
                          <a:latin typeface="Cambria Math" panose="02040503050406030204" pitchFamily="18" charset="0"/>
                        </a:rPr>
                        <m:t>min</m:t>
                      </m:r>
                      <m:r>
                        <a:rPr lang="en-US" i="1">
                          <a:latin typeface="Cambria Math" panose="02040503050406030204" pitchFamily="18" charset="0"/>
                        </a:rPr>
                        <m:t>⁡(</m:t>
                      </m:r>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oMath>
                  </m:oMathPara>
                </a14:m>
                <a:endParaRPr lang="en-US" dirty="0"/>
              </a:p>
              <a:p>
                <a:endParaRPr lang="en-US"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oMath>
                  </m:oMathPara>
                </a14:m>
                <a:endParaRPr lang="en-US" b="0"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𝑣𝑠𝑥</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oMath>
                  </m:oMathPara>
                </a14:m>
                <a:endParaRPr lang="en-US" b="0"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oMath>
                  </m:oMathPara>
                </a14:m>
                <a:endParaRPr lang="en-US" b="0"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𝑣𝑠𝑦</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65392" y="1186626"/>
                <a:ext cx="11293887" cy="4801699"/>
              </a:xfrm>
              <a:prstGeom prst="rect">
                <a:avLst/>
              </a:prstGeom>
              <a:blipFill>
                <a:blip r:embed="rId3"/>
                <a:stretch>
                  <a:fillRect l="-378" t="-762"/>
                </a:stretch>
              </a:blipFill>
            </p:spPr>
            <p:txBody>
              <a:bodyPr/>
              <a:lstStyle/>
              <a:p>
                <a:r>
                  <a:rPr lang="en-US">
                    <a:noFill/>
                  </a:rPr>
                  <a:t> </a:t>
                </a:r>
              </a:p>
            </p:txBody>
          </p:sp>
        </mc:Fallback>
      </mc:AlternateContent>
    </p:spTree>
    <p:extLst>
      <p:ext uri="{BB962C8B-B14F-4D97-AF65-F5344CB8AC3E}">
        <p14:creationId xmlns:p14="http://schemas.microsoft.com/office/powerpoint/2010/main" val="120395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oMath>
                </a14:m>
                <a:r>
                  <a:rPr lang="zh-CN" altLang="en-US" sz="2800" dirty="0" smtClean="0"/>
                  <a:t> 方程离散</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83878" y="3699204"/>
                <a:ext cx="11579839" cy="3539302"/>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重要说明：</a:t>
                </a:r>
                <a:endParaRPr lang="en-US" altLang="zh-CN" dirty="0" smtClean="0"/>
              </a:p>
              <a:p>
                <a:r>
                  <a:rPr lang="zh-CN" altLang="en-US" dirty="0" smtClean="0"/>
                  <a:t>（</a:t>
                </a:r>
                <a:r>
                  <a:rPr lang="en-US" altLang="zh-CN" dirty="0" smtClean="0"/>
                  <a:t>1</a:t>
                </a:r>
                <a:r>
                  <a:rPr lang="zh-CN" altLang="en-US" dirty="0" smtClean="0"/>
                  <a:t>）对于微量元素而言，微量元素的分配系数</a:t>
                </a:r>
                <a:r>
                  <a:rPr lang="en-US" altLang="zh-CN" dirty="0" err="1" smtClean="0"/>
                  <a:t>kp</a:t>
                </a:r>
                <a:r>
                  <a:rPr lang="zh-CN" altLang="en-US" dirty="0" smtClean="0"/>
                  <a:t>可查表或者计算得知，则新时刻的液相浓度可以求得。如果体系没有任何对流和扩散（扩散一般都非常慢，可以忽略），则该体系成为典型的平衡结晶体系，因此，微量元素仅仅表现为在液相和固相间的分配，而没有运动。此时的浓度称为平衡浓度；考虑对流时的浓度称为对流浓度，对流浓度在数值上与平衡浓度可能并不相等。另外，由于微量元素对体系的热力学性质影响很小（尤其是不能影响体系的液相线），此方程与能量方程解耦，因此可以单独计算。一般在解得新时刻结晶量后计算。</a:t>
                </a:r>
                <a:endParaRPr lang="en-US" altLang="zh-CN" dirty="0" smtClean="0"/>
              </a:p>
              <a:p>
                <a:r>
                  <a:rPr lang="zh-CN" altLang="en-US" dirty="0" smtClean="0"/>
                  <a:t>（</a:t>
                </a:r>
                <a:r>
                  <a:rPr lang="en-US" altLang="zh-CN" dirty="0" smtClean="0"/>
                  <a:t>2</a:t>
                </a:r>
                <a:r>
                  <a:rPr lang="zh-CN" altLang="en-US" dirty="0" smtClean="0"/>
                  <a:t>）对于主量元素而言一般不讲分配系数而使用交换系数（</a:t>
                </a:r>
                <a:r>
                  <a:rPr lang="en-US" altLang="zh-CN" dirty="0"/>
                  <a:t>exchange</a:t>
                </a:r>
                <a:r>
                  <a:rPr lang="en-US" altLang="zh-CN" dirty="0" smtClean="0"/>
                  <a:t> coefficient</a:t>
                </a:r>
                <a:r>
                  <a:rPr lang="zh-CN" altLang="en-US" dirty="0" smtClean="0"/>
                  <a:t>），且主量元素在矿物和液相间的相对浓度一般难以通过简单的配比系数来描述，因此，此式应当写作如下：</a:t>
                </a:r>
                <a:endParaRPr lang="en-US" altLang="zh-CN" dirty="0" smtClean="0"/>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e>
                                  </m:d>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num>
                                    <m:den>
                                      <m:r>
                                        <a:rPr lang="en-US" b="0" i="1" smtClean="0">
                                          <a:latin typeface="Cambria Math" panose="02040503050406030204" pitchFamily="18" charset="0"/>
                                        </a:rPr>
                                        <m:t>2</m:t>
                                      </m:r>
                                    </m:den>
                                  </m:f>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m:t>
                      </m:r>
                    </m:oMath>
                  </m:oMathPara>
                </a14:m>
                <a:endParaRPr lang="en-US" dirty="0" smtClean="0"/>
              </a:p>
              <a:p>
                <a:r>
                  <a:rPr lang="zh-CN" altLang="en-US" dirty="0" smtClean="0"/>
                  <a:t>当新时刻的结晶量</a:t>
                </a:r>
                <a:r>
                  <a:rPr lang="en-US" altLang="zh-CN" dirty="0" err="1" smtClean="0"/>
                  <a:t>dfs</a:t>
                </a:r>
                <a:r>
                  <a:rPr lang="zh-CN" altLang="en-US" dirty="0" smtClean="0"/>
                  <a:t>和新时刻固相浓度</a:t>
                </a:r>
                <a:r>
                  <a:rPr lang="en-US" altLang="zh-CN" dirty="0" smtClean="0"/>
                  <a:t>Cs</a:t>
                </a:r>
                <a:r>
                  <a:rPr lang="zh-CN" altLang="en-US" dirty="0" smtClean="0"/>
                  <a:t>已知，则可计算出新时刻的对流浓度。同样，对于没有对流和扩散的体系而言，主量元素也仅仅在液相和各矿物相间分配。</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83878" y="3699204"/>
                <a:ext cx="11579839" cy="3539302"/>
              </a:xfrm>
              <a:prstGeom prst="rect">
                <a:avLst/>
              </a:prstGeom>
              <a:blipFill>
                <a:blip r:embed="rId4"/>
                <a:stretch>
                  <a:fillRect l="-421" t="-1034" r="-474" b="-2241"/>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2410371" y="980420"/>
            <a:ext cx="7371259" cy="2868432"/>
          </a:xfrm>
          <a:prstGeom prst="rect">
            <a:avLst/>
          </a:prstGeom>
        </p:spPr>
      </p:pic>
    </p:spTree>
    <p:extLst>
      <p:ext uri="{BB962C8B-B14F-4D97-AF65-F5344CB8AC3E}">
        <p14:creationId xmlns:p14="http://schemas.microsoft.com/office/powerpoint/2010/main" val="2295464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p:sp>
        <p:nvSpPr>
          <p:cNvPr id="3" name="TextBox 2"/>
          <p:cNvSpPr txBox="1"/>
          <p:nvPr/>
        </p:nvSpPr>
        <p:spPr>
          <a:xfrm>
            <a:off x="737419" y="1084006"/>
            <a:ext cx="10935929" cy="563231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核心：</a:t>
            </a:r>
            <a:r>
              <a:rPr lang="en-US" altLang="zh-CN" dirty="0"/>
              <a:t>|</a:t>
            </a:r>
            <a:r>
              <a:rPr lang="zh-CN" altLang="en-US" dirty="0" smtClean="0"/>
              <a:t>微</a:t>
            </a:r>
            <a:r>
              <a:rPr lang="zh-CN" altLang="en-US" dirty="0"/>
              <a:t>元体内的能量变化（显热</a:t>
            </a:r>
            <a:r>
              <a:rPr lang="en-US" altLang="zh-CN" dirty="0"/>
              <a:t>+</a:t>
            </a:r>
            <a:r>
              <a:rPr lang="zh-CN" altLang="en-US" dirty="0"/>
              <a:t>潜热</a:t>
            </a:r>
            <a:r>
              <a:rPr lang="zh-CN" altLang="en-US" dirty="0" smtClean="0"/>
              <a:t>）</a:t>
            </a:r>
            <a:r>
              <a:rPr lang="en-US" altLang="zh-CN" dirty="0" smtClean="0"/>
              <a:t>| == |</a:t>
            </a:r>
            <a:r>
              <a:rPr lang="zh-CN" altLang="en-US" dirty="0" smtClean="0"/>
              <a:t>液相对</a:t>
            </a:r>
            <a:r>
              <a:rPr lang="zh-CN" altLang="en-US" dirty="0"/>
              <a:t>流带出</a:t>
            </a:r>
            <a:r>
              <a:rPr lang="en-US" altLang="zh-CN" dirty="0"/>
              <a:t>/</a:t>
            </a:r>
            <a:r>
              <a:rPr lang="zh-CN" altLang="en-US" dirty="0"/>
              <a:t>入的能量</a:t>
            </a:r>
            <a:r>
              <a:rPr lang="en-US" altLang="zh-CN" dirty="0"/>
              <a:t>+</a:t>
            </a:r>
            <a:r>
              <a:rPr lang="zh-CN" altLang="en-US" dirty="0"/>
              <a:t>扩散带出</a:t>
            </a:r>
            <a:r>
              <a:rPr lang="en-US" altLang="zh-CN" dirty="0"/>
              <a:t>/</a:t>
            </a:r>
            <a:r>
              <a:rPr lang="zh-CN" altLang="en-US" dirty="0"/>
              <a:t>入的能</a:t>
            </a:r>
            <a:r>
              <a:rPr lang="zh-CN" altLang="en-US" dirty="0" smtClean="0"/>
              <a:t>量</a:t>
            </a:r>
            <a:r>
              <a:rPr lang="en-US" altLang="zh-CN" dirty="0" smtClean="0"/>
              <a:t>+</a:t>
            </a:r>
            <a:r>
              <a:rPr lang="zh-CN" altLang="en-US" dirty="0" smtClean="0"/>
              <a:t>晶体运动带出</a:t>
            </a:r>
            <a:r>
              <a:rPr lang="en-US" altLang="zh-CN" dirty="0" smtClean="0"/>
              <a:t>/</a:t>
            </a:r>
            <a:r>
              <a:rPr lang="zh-CN" altLang="en-US" dirty="0" smtClean="0"/>
              <a:t>入的能量</a:t>
            </a:r>
            <a:r>
              <a:rPr lang="en-US" altLang="zh-CN" dirty="0" smtClean="0"/>
              <a:t>|</a:t>
            </a:r>
          </a:p>
          <a:p>
            <a:pPr marL="285750" indent="-285750">
              <a:buFont typeface="Wingdings" panose="05000000000000000000" pitchFamily="2" charset="2"/>
              <a:buChar char="§"/>
            </a:pPr>
            <a:r>
              <a:rPr lang="zh-CN" altLang="en-US" dirty="0" smtClean="0"/>
              <a:t>由液相对流、扩散和晶体运动计算出来的能量变化是</a:t>
            </a:r>
            <a:r>
              <a:rPr lang="en-US" altLang="zh-CN" dirty="0" smtClean="0"/>
              <a:t>t</a:t>
            </a:r>
            <a:r>
              <a:rPr lang="zh-CN" altLang="en-US" dirty="0" smtClean="0"/>
              <a:t>时刻的数值，虽然只是真实能量变化的近似，但却是确定的定值（因为所有的参数都是确定的），因此由液相对流、扩散和晶体运动导致的能量变化可认为是确定的量，对应的显热和潜热总量也是这个数值，只是显热和潜热的比例并不知道</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a:t>既</a:t>
            </a:r>
            <a:r>
              <a:rPr lang="zh-CN" altLang="en-US" dirty="0" smtClean="0"/>
              <a:t>然潜热和显热的比例不知道，我们便先假设没有潜热的参与，后面经过不断地加入潜热来最终确定显热和潜热的量，故首先考虑无潜热的能量守恒方程（</a:t>
            </a:r>
            <a:r>
              <a:rPr lang="zh-CN" altLang="en-US" dirty="0" smtClean="0">
                <a:solidFill>
                  <a:srgbClr val="FF0000"/>
                </a:solidFill>
              </a:rPr>
              <a:t>注意绿色框的总量是已知且确定的</a:t>
            </a:r>
            <a:r>
              <a:rPr lang="zh-CN" altLang="en-US" dirty="0" smtClean="0"/>
              <a:t>）</a:t>
            </a:r>
            <a:r>
              <a:rPr lang="en-US" altLang="zh-CN" dirty="0" smtClean="0"/>
              <a: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zh-CN" altLang="en-US" dirty="0" smtClean="0"/>
              <a:t>浓度：旧时刻储量</a:t>
            </a:r>
            <a:r>
              <a:rPr lang="en-US" altLang="zh-CN" dirty="0" smtClean="0"/>
              <a:t>+</a:t>
            </a:r>
            <a:r>
              <a:rPr lang="zh-CN" altLang="en-US" dirty="0" smtClean="0"/>
              <a:t>旧时刻扩散（带入</a:t>
            </a:r>
            <a:r>
              <a:rPr lang="en-US" altLang="zh-CN" dirty="0" smtClean="0"/>
              <a:t>/</a:t>
            </a:r>
            <a:r>
              <a:rPr lang="zh-CN" altLang="en-US" dirty="0" smtClean="0"/>
              <a:t>带出）</a:t>
            </a:r>
            <a:r>
              <a:rPr lang="en-US" altLang="zh-CN" dirty="0" smtClean="0"/>
              <a:t>+</a:t>
            </a:r>
            <a:r>
              <a:rPr lang="zh-CN" altLang="en-US" dirty="0" smtClean="0"/>
              <a:t>旧时刻对流（带入</a:t>
            </a:r>
            <a:r>
              <a:rPr lang="en-US" altLang="zh-CN" dirty="0" smtClean="0"/>
              <a:t>/</a:t>
            </a:r>
            <a:r>
              <a:rPr lang="zh-CN" altLang="en-US" dirty="0" smtClean="0"/>
              <a:t>带出）</a:t>
            </a:r>
            <a:r>
              <a:rPr lang="en-US" altLang="zh-CN" dirty="0" smtClean="0"/>
              <a:t>+</a:t>
            </a:r>
            <a:r>
              <a:rPr lang="zh-CN" altLang="en-US" dirty="0" smtClean="0"/>
              <a:t>新时刻结晶导致的浓度变化量</a:t>
            </a:r>
            <a:r>
              <a:rPr lang="en-US" altLang="zh-CN" dirty="0" smtClean="0"/>
              <a:t>=</a:t>
            </a:r>
            <a:r>
              <a:rPr lang="zh-CN" altLang="en-US" dirty="0" smtClean="0"/>
              <a:t>新时刻储量，其中新时刻</a:t>
            </a:r>
            <a:r>
              <a:rPr lang="zh-CN" altLang="en-US" dirty="0"/>
              <a:t>结晶导致的浓度变化</a:t>
            </a:r>
            <a:r>
              <a:rPr lang="zh-CN" altLang="en-US" dirty="0" smtClean="0"/>
              <a:t>量</a:t>
            </a:r>
            <a:r>
              <a:rPr lang="en-US" altLang="zh-CN" dirty="0" smtClean="0"/>
              <a:t>==</a:t>
            </a:r>
            <a:r>
              <a:rPr lang="zh-CN" altLang="en-US" dirty="0" smtClean="0"/>
              <a:t>新时刻结晶后的液相浓度</a:t>
            </a:r>
            <a:r>
              <a:rPr lang="en-US" altLang="zh-CN" dirty="0" smtClean="0"/>
              <a:t>-</a:t>
            </a:r>
            <a:r>
              <a:rPr lang="zh-CN" altLang="en-US" dirty="0"/>
              <a:t>旧时</a:t>
            </a:r>
            <a:r>
              <a:rPr lang="zh-CN" altLang="en-US" dirty="0" smtClean="0"/>
              <a:t>刻初始液相浓度</a:t>
            </a:r>
            <a:endParaRPr lang="en-US" dirty="0"/>
          </a:p>
        </p:txBody>
      </p:sp>
      <p:grpSp>
        <p:nvGrpSpPr>
          <p:cNvPr id="10" name="Group 9"/>
          <p:cNvGrpSpPr/>
          <p:nvPr/>
        </p:nvGrpSpPr>
        <p:grpSpPr>
          <a:xfrm>
            <a:off x="4387645" y="2749476"/>
            <a:ext cx="4572000" cy="1711911"/>
            <a:chOff x="4387645" y="2749476"/>
            <a:chExt cx="4572000" cy="1711911"/>
          </a:xfrm>
        </p:grpSpPr>
        <p:sp>
          <p:nvSpPr>
            <p:cNvPr id="4" name="Rectangle 3"/>
            <p:cNvSpPr/>
            <p:nvPr/>
          </p:nvSpPr>
          <p:spPr>
            <a:xfrm>
              <a:off x="7248832" y="2750574"/>
              <a:ext cx="1710813" cy="1710813"/>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液相对流</a:t>
              </a:r>
              <a:r>
                <a:rPr lang="en-US" altLang="zh-CN" dirty="0" smtClean="0"/>
                <a:t>+</a:t>
              </a:r>
              <a:r>
                <a:rPr lang="zh-CN" altLang="en-US" dirty="0" smtClean="0"/>
                <a:t>扩散</a:t>
              </a:r>
              <a:r>
                <a:rPr lang="en-US" altLang="zh-CN" dirty="0" smtClean="0"/>
                <a:t>+</a:t>
              </a:r>
              <a:r>
                <a:rPr lang="zh-CN" altLang="en-US" dirty="0" smtClean="0"/>
                <a:t>晶体运动的能量变化量</a:t>
              </a:r>
              <a:endParaRPr lang="en-US" dirty="0"/>
            </a:p>
          </p:txBody>
        </p:sp>
        <p:sp>
          <p:nvSpPr>
            <p:cNvPr id="5" name="Rectangle 4"/>
            <p:cNvSpPr/>
            <p:nvPr/>
          </p:nvSpPr>
          <p:spPr>
            <a:xfrm>
              <a:off x="4387645" y="2749476"/>
              <a:ext cx="1710813" cy="1710813"/>
            </a:xfrm>
            <a:prstGeom prst="rect">
              <a:avLst/>
            </a:prstGeom>
            <a:pattFill prst="horzBrick">
              <a:fgClr>
                <a:srgbClr val="FF0000"/>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smtClean="0">
                <a:solidFill>
                  <a:schemeClr val="tx1"/>
                </a:solidFill>
              </a:endParaRPr>
            </a:p>
            <a:p>
              <a:pPr algn="ctr"/>
              <a:endParaRPr lang="en-US" altLang="zh-CN" dirty="0">
                <a:solidFill>
                  <a:schemeClr val="tx1"/>
                </a:solidFill>
              </a:endParaRPr>
            </a:p>
            <a:p>
              <a:pPr algn="ctr"/>
              <a:endParaRPr lang="en-US" altLang="zh-CN" dirty="0" smtClean="0">
                <a:solidFill>
                  <a:schemeClr val="tx1"/>
                </a:solidFill>
              </a:endParaRPr>
            </a:p>
            <a:p>
              <a:pPr algn="ctr"/>
              <a:endParaRPr lang="en-US" altLang="zh-CN" dirty="0">
                <a:solidFill>
                  <a:schemeClr val="tx1"/>
                </a:solidFill>
              </a:endParaRPr>
            </a:p>
            <a:p>
              <a:pPr algn="ctr"/>
              <a:r>
                <a:rPr lang="zh-CN" altLang="en-US" dirty="0" smtClean="0">
                  <a:solidFill>
                    <a:schemeClr val="tx1"/>
                  </a:solidFill>
                </a:rPr>
                <a:t>潜热</a:t>
              </a:r>
              <a:endParaRPr lang="en-US" dirty="0">
                <a:solidFill>
                  <a:schemeClr val="tx1"/>
                </a:solidFill>
              </a:endParaRPr>
            </a:p>
          </p:txBody>
        </p:sp>
        <p:sp>
          <p:nvSpPr>
            <p:cNvPr id="6" name="Rectangle 5"/>
            <p:cNvSpPr/>
            <p:nvPr/>
          </p:nvSpPr>
          <p:spPr>
            <a:xfrm>
              <a:off x="4403272" y="2759529"/>
              <a:ext cx="1690008" cy="1023432"/>
            </a:xfrm>
            <a:prstGeom prst="rect">
              <a:avLst/>
            </a:prstGeom>
            <a:pattFill prst="pct5">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显热</a:t>
              </a:r>
              <a:endParaRPr lang="en-US" dirty="0">
                <a:solidFill>
                  <a:schemeClr val="tx1"/>
                </a:solidFill>
              </a:endParaRPr>
            </a:p>
          </p:txBody>
        </p:sp>
        <p:cxnSp>
          <p:nvCxnSpPr>
            <p:cNvPr id="8" name="Straight Connector 7"/>
            <p:cNvCxnSpPr/>
            <p:nvPr/>
          </p:nvCxnSpPr>
          <p:spPr>
            <a:xfrm>
              <a:off x="4387645" y="3782961"/>
              <a:ext cx="1708355" cy="0"/>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6508954" y="3413629"/>
              <a:ext cx="737420" cy="369332"/>
            </a:xfrm>
            <a:prstGeom prst="rect">
              <a:avLst/>
            </a:prstGeom>
            <a:noFill/>
          </p:spPr>
          <p:txBody>
            <a:bodyPr wrap="square" rtlCol="0">
              <a:spAutoFit/>
            </a:bodyPr>
            <a:lstStyle/>
            <a:p>
              <a:r>
                <a:rPr lang="en-US" dirty="0" smtClean="0"/>
                <a:t>==</a:t>
              </a:r>
              <a:endParaRPr lang="en-US" dirty="0"/>
            </a:p>
          </p:txBody>
        </p:sp>
      </p:grpSp>
    </p:spTree>
    <p:extLst>
      <p:ext uri="{BB962C8B-B14F-4D97-AF65-F5344CB8AC3E}">
        <p14:creationId xmlns:p14="http://schemas.microsoft.com/office/powerpoint/2010/main" val="7960312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361335" y="1083400"/>
                <a:ext cx="11830665" cy="8511561"/>
              </a:xfrm>
              <a:prstGeom prst="rect">
                <a:avLst/>
              </a:prstGeom>
            </p:spPr>
            <p:txBody>
              <a:bodyPr wrap="square">
                <a:spAutoFit/>
              </a:bodyPr>
              <a:lstStyle/>
              <a:p>
                <a:pPr marL="285750" indent="-285750">
                  <a:buFont typeface="Wingdings" panose="05000000000000000000" pitchFamily="2" charset="2"/>
                  <a:buChar char="§"/>
                </a:pPr>
                <a:r>
                  <a:rPr lang="zh-CN" altLang="en-US" dirty="0" smtClean="0"/>
                  <a:t>无潜热的能量守恒方程：</a:t>
                </a:r>
                <a:endParaRPr lang="en-US" i="1" dirty="0" smtClean="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nary>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r>
                            <a:rPr lang="en-US" b="0" i="1" smtClean="0">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r>
                        <a:rPr lang="en-US">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r>
                            <a:rPr lang="en-US" b="0" i="1" smtClean="0">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𝑡</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e>
                              </m:d>
                            </m:e>
                          </m:fun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e>
                      </m:d>
                      <m:r>
                        <a:rPr lang="en-US" i="1">
                          <a:latin typeface="Cambria Math" panose="02040503050406030204" pitchFamily="18" charset="0"/>
                        </a:rPr>
                        <m:t>}</m:t>
                      </m:r>
                      <m:r>
                        <a:rPr lang="en-US" b="0" i="1" smtClean="0">
                          <a:latin typeface="Cambria Math" panose="02040503050406030204" pitchFamily="18" charset="0"/>
                        </a:rPr>
                        <m:t>+</m:t>
                      </m:r>
                      <m:r>
                        <a:rPr lang="en-US" i="1">
                          <a:latin typeface="Cambria Math" panose="02040503050406030204" pitchFamily="18" charset="0"/>
                        </a:rPr>
                        <m:t>2∆</m:t>
                      </m:r>
                      <m:r>
                        <a:rPr lang="en-US" i="1">
                          <a:latin typeface="Cambria Math" panose="02040503050406030204" pitchFamily="18" charset="0"/>
                        </a:rPr>
                        <m:t>𝑡</m:t>
                      </m:r>
                      <m:d>
                        <m:dPr>
                          <m:begChr m:val="{"/>
                          <m:endChr m:val="}"/>
                          <m:ctrlPr>
                            <a:rPr lang="en-US" i="1">
                              <a:latin typeface="Cambria Math" panose="02040503050406030204" pitchFamily="18" charset="0"/>
                            </a:rPr>
                          </m:ctrlPr>
                        </m:d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den>
                              </m:f>
                              <m:r>
                                <a:rPr lang="en-US" altLang="zh-CN" i="1">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
                            <m:dPr>
                              <m:begChr m:val="["/>
                              <m:endChr m:val="]"/>
                              <m:ctrlPr>
                                <a:rPr lang="en-US" i="1">
                                  <a:latin typeface="Cambria Math" panose="02040503050406030204" pitchFamily="18" charset="0"/>
                                </a:rPr>
                              </m:ctrlPr>
                            </m:dPr>
                            <m:e>
                              <m:d>
                                <m:dPr>
                                  <m:ctrlPr>
                                    <a:rPr lang="en-US" altLang="zh-CN" i="1">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den>
                              </m:f>
                              <m:r>
                                <a:rPr lang="en-US" altLang="zh-CN" i="1">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den>
                              </m:f>
                            </m:e>
                          </m:d>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−0.5,</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e>
                                  </m:d>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𝑡</m:t>
                      </m:r>
                      <m:sSubSup>
                        <m:sSubSupPr>
                          <m:ctrlPr>
                            <a:rPr lang="en-US" altLang="zh-CN" b="0" i="1" smtClean="0">
                              <a:latin typeface="Cambria Math" panose="02040503050406030204" pitchFamily="18" charset="0"/>
                            </a:rPr>
                          </m:ctrlPr>
                        </m:sSubSup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d>
                                    <m:dPr>
                                      <m:begChr m:val="["/>
                                      <m:endChr m:val="]"/>
                                      <m:ctrlPr>
                                        <a:rPr lang="en-US" altLang="zh-CN" b="0" i="1" smtClean="0">
                                          <a:latin typeface="Cambria Math" panose="02040503050406030204" pitchFamily="18" charset="0"/>
                                        </a:rPr>
                                      </m:ctrlPr>
                                    </m:dPr>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max</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min</m:t>
                                          </m:r>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𝑅𝐹𝑉𝑆</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𝑌</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−0.5</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,0</m:t>
                                              </m:r>
                                            </m:e>
                                          </m:d>
                                        </m:e>
                                      </m:func>
                                    </m:e>
                                  </m:d>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=0</m:t>
                      </m:r>
                    </m:oMath>
                  </m:oMathPara>
                </a14:m>
                <a:endParaRPr lang="en-US" dirty="0" smtClean="0"/>
              </a:p>
              <a:p>
                <a:r>
                  <a:rPr lang="zh-CN" altLang="en-US" dirty="0">
                    <a:solidFill>
                      <a:srgbClr val="FF0000"/>
                    </a:solidFill>
                  </a:rPr>
                  <a:t>注</a:t>
                </a:r>
                <a:r>
                  <a:rPr lang="zh-CN" altLang="en-US" dirty="0" smtClean="0">
                    <a:solidFill>
                      <a:srgbClr val="FF0000"/>
                    </a:solidFill>
                  </a:rPr>
                  <a:t>意（</a:t>
                </a:r>
                <a:r>
                  <a:rPr lang="en-US" altLang="zh-CN" dirty="0" smtClean="0">
                    <a:solidFill>
                      <a:srgbClr val="FF0000"/>
                    </a:solidFill>
                  </a:rPr>
                  <a:t>1</a:t>
                </a:r>
                <a:r>
                  <a:rPr lang="zh-CN" altLang="en-US" dirty="0" smtClean="0">
                    <a:solidFill>
                      <a:srgbClr val="FF0000"/>
                    </a:solidFill>
                  </a:rPr>
                  <a:t>）：</a:t>
                </a:r>
                <a14:m>
                  <m:oMath xmlns:m="http://schemas.openxmlformats.org/officeDocument/2006/math">
                    <m:r>
                      <a:rPr lang="en-US" altLang="zh-CN" i="1">
                        <a:solidFill>
                          <a:srgbClr val="FF0000"/>
                        </a:solidFill>
                        <a:latin typeface="Cambria Math" panose="02040503050406030204" pitchFamily="18" charset="0"/>
                      </a:rPr>
                      <m:t>𝑇</m:t>
                    </m:r>
                    <m:sSubSup>
                      <m:sSubSupPr>
                        <m:ctrlPr>
                          <a:rPr lang="en-US" altLang="zh-CN" i="1">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𝑋</m:t>
                        </m:r>
                      </m:e>
                      <m:sub>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 </m:t>
                        </m:r>
                      </m:sub>
                      <m:sup>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+1</m:t>
                        </m:r>
                      </m:sup>
                    </m:sSubSup>
                    <m:r>
                      <a:rPr lang="zh-CN" altLang="en-US" i="1">
                        <a:solidFill>
                          <a:srgbClr val="FF0000"/>
                        </a:solidFill>
                        <a:latin typeface="Cambria Math" panose="02040503050406030204" pitchFamily="18" charset="0"/>
                      </a:rPr>
                      <m:t>代表</m:t>
                    </m:r>
                  </m:oMath>
                </a14:m>
                <a:r>
                  <a:rPr lang="zh-CN" altLang="en-US" dirty="0" smtClean="0">
                    <a:solidFill>
                      <a:srgbClr val="FF0000"/>
                    </a:solidFill>
                  </a:rPr>
                  <a:t>了下一时刻温度的估计值，并不是真实值！除了</a:t>
                </a:r>
                <a14:m>
                  <m:oMath xmlns:m="http://schemas.openxmlformats.org/officeDocument/2006/math">
                    <m:r>
                      <a:rPr lang="en-US" altLang="zh-CN" i="1">
                        <a:solidFill>
                          <a:srgbClr val="FF0000"/>
                        </a:solidFill>
                        <a:latin typeface="Cambria Math" panose="02040503050406030204" pitchFamily="18" charset="0"/>
                      </a:rPr>
                      <m:t>𝑇</m:t>
                    </m:r>
                    <m:sSubSup>
                      <m:sSubSupPr>
                        <m:ctrlPr>
                          <a:rPr lang="en-US" altLang="zh-CN" i="1" smtClean="0">
                            <a:solidFill>
                              <a:srgbClr val="FF0000"/>
                            </a:solidFill>
                            <a:latin typeface="Cambria Math" panose="02040503050406030204" pitchFamily="18" charset="0"/>
                          </a:rPr>
                        </m:ctrlPr>
                      </m:sSubSupPr>
                      <m:e>
                        <m:r>
                          <a:rPr lang="en-US" altLang="zh-CN" i="1">
                            <a:solidFill>
                              <a:srgbClr val="FF0000"/>
                            </a:solidFill>
                            <a:latin typeface="Cambria Math" panose="02040503050406030204" pitchFamily="18" charset="0"/>
                          </a:rPr>
                          <m:t>𝑋</m:t>
                        </m:r>
                      </m:e>
                      <m:sub>
                        <m:r>
                          <a:rPr lang="en-US" altLang="zh-CN" i="1">
                            <a:solidFill>
                              <a:srgbClr val="FF0000"/>
                            </a:solidFill>
                            <a:latin typeface="Cambria Math" panose="02040503050406030204" pitchFamily="18" charset="0"/>
                          </a:rPr>
                          <m:t>𝑗</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𝑘</m:t>
                        </m:r>
                        <m:r>
                          <a:rPr lang="en-US" altLang="zh-CN" i="1">
                            <a:solidFill>
                              <a:srgbClr val="FF0000"/>
                            </a:solidFill>
                            <a:latin typeface="Cambria Math" panose="02040503050406030204" pitchFamily="18" charset="0"/>
                          </a:rPr>
                          <m:t> </m:t>
                        </m:r>
                      </m:sub>
                      <m:sup>
                        <m:r>
                          <a:rPr lang="en-US" altLang="zh-CN" i="1">
                            <a:solidFill>
                              <a:srgbClr val="FF0000"/>
                            </a:solidFill>
                            <a:latin typeface="Cambria Math" panose="02040503050406030204" pitchFamily="18" charset="0"/>
                          </a:rPr>
                          <m:t>𝑛</m:t>
                        </m:r>
                        <m:r>
                          <a:rPr lang="en-US" altLang="zh-CN" i="1">
                            <a:solidFill>
                              <a:srgbClr val="FF0000"/>
                            </a:solidFill>
                            <a:latin typeface="Cambria Math" panose="02040503050406030204" pitchFamily="18" charset="0"/>
                          </a:rPr>
                          <m:t>+1</m:t>
                        </m:r>
                      </m:sup>
                    </m:sSubSup>
                  </m:oMath>
                </a14:m>
                <a:r>
                  <a:rPr lang="zh-CN" altLang="en-US" dirty="0" smtClean="0">
                    <a:solidFill>
                      <a:srgbClr val="FF0000"/>
                    </a:solidFill>
                  </a:rPr>
                  <a:t>和</a:t>
                </a:r>
                <a14:m>
                  <m:oMath xmlns:m="http://schemas.openxmlformats.org/officeDocument/2006/math">
                    <m:sSub>
                      <m:sSubPr>
                        <m:ctrlPr>
                          <a:rPr lang="en-US" b="0" i="1" smtClean="0">
                            <a:solidFill>
                              <a:srgbClr val="FF0000"/>
                            </a:solidFill>
                            <a:latin typeface="Cambria Math" panose="02040503050406030204" pitchFamily="18" charset="0"/>
                          </a:rPr>
                        </m:ctrlPr>
                      </m:sSubPr>
                      <m:e>
                        <m:d>
                          <m:dPr>
                            <m:ctrlPr>
                              <a:rPr lang="en-US" b="0" i="1" smtClean="0">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𝑑</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𝑓</m:t>
                                </m:r>
                              </m:e>
                              <m:sub>
                                <m:r>
                                  <a:rPr lang="en-US" i="1">
                                    <a:solidFill>
                                      <a:srgbClr val="FF0000"/>
                                    </a:solidFill>
                                    <a:latin typeface="Cambria Math" panose="02040503050406030204" pitchFamily="18" charset="0"/>
                                  </a:rPr>
                                  <m:t>𝑆𝑗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sub>
                            </m:sSub>
                          </m:e>
                        </m:d>
                      </m:e>
                      <m:sub>
                        <m:r>
                          <a:rPr lang="en-US" b="0" i="1" smtClean="0">
                            <a:solidFill>
                              <a:srgbClr val="FF0000"/>
                            </a:solidFill>
                            <a:latin typeface="Cambria Math" panose="02040503050406030204" pitchFamily="18" charset="0"/>
                          </a:rPr>
                          <m:t>𝑖</m:t>
                        </m:r>
                      </m:sub>
                    </m:sSub>
                  </m:oMath>
                </a14:m>
                <a:r>
                  <a:rPr lang="zh-CN" altLang="en-US" dirty="0" smtClean="0">
                    <a:solidFill>
                      <a:srgbClr val="FF0000"/>
                    </a:solidFill>
                  </a:rPr>
                  <a:t>（也是估计值，见下文）外，其他数值都是已知确定的！</a:t>
                </a:r>
                <a:endParaRPr lang="en-US" altLang="zh-CN" dirty="0" smtClean="0">
                  <a:solidFill>
                    <a:srgbClr val="FF0000"/>
                  </a:solidFill>
                </a:endParaRPr>
              </a:p>
              <a:p>
                <a:r>
                  <a:rPr lang="zh-CN" altLang="en-US" dirty="0">
                    <a:solidFill>
                      <a:srgbClr val="FF0000"/>
                    </a:solidFill>
                  </a:rPr>
                  <a:t>注</a:t>
                </a:r>
                <a:r>
                  <a:rPr lang="zh-CN" altLang="en-US" dirty="0" smtClean="0">
                    <a:solidFill>
                      <a:srgbClr val="FF0000"/>
                    </a:solidFill>
                  </a:rPr>
                  <a:t>意（</a:t>
                </a:r>
                <a:r>
                  <a:rPr lang="en-US" altLang="zh-CN" dirty="0" smtClean="0">
                    <a:solidFill>
                      <a:srgbClr val="FF0000"/>
                    </a:solidFill>
                  </a:rPr>
                  <a:t>2</a:t>
                </a:r>
                <a:r>
                  <a:rPr lang="zh-CN" altLang="en-US" dirty="0" smtClean="0">
                    <a:solidFill>
                      <a:srgbClr val="FF0000"/>
                    </a:solidFill>
                  </a:rPr>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r>
                          <a:rPr lang="en-US" altLang="zh-CN" i="1">
                            <a:latin typeface="Cambria Math" panose="02040503050406030204" pitchFamily="18" charset="0"/>
                          </a:rPr>
                          <m:t>,</m:t>
                        </m:r>
                        <m:r>
                          <a:rPr lang="en-US" altLang="zh-CN" i="1">
                            <a:latin typeface="Cambria Math" panose="02040503050406030204" pitchFamily="18" charset="0"/>
                          </a:rPr>
                          <m:t>𝑆</m:t>
                        </m:r>
                      </m:sub>
                    </m:sSub>
                  </m:oMath>
                </a14:m>
                <a:r>
                  <a:rPr lang="zh-CN" altLang="en-US" dirty="0"/>
                  <a:t>是针对每一种晶体而言的，因此将它放在求和符号之内！</a:t>
                </a:r>
                <a:r>
                  <a:rPr lang="en-US" altLang="zh-CN" b="1" dirty="0">
                    <a:solidFill>
                      <a:srgbClr val="FF0000"/>
                    </a:solidFill>
                  </a:rPr>
                  <a:t>Fucking attention</a:t>
                </a:r>
                <a:r>
                  <a:rPr lang="en-US" altLang="zh-CN" b="1" dirty="0" smtClean="0">
                    <a:solidFill>
                      <a:srgbClr val="FF0000"/>
                    </a:solidFill>
                  </a:rPr>
                  <a:t>!</a:t>
                </a:r>
                <a:endParaRPr lang="en-US" b="1" dirty="0">
                  <a:solidFill>
                    <a:srgbClr val="FF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361335" y="1083400"/>
                <a:ext cx="11830665" cy="8511561"/>
              </a:xfrm>
              <a:prstGeom prst="rect">
                <a:avLst/>
              </a:prstGeom>
              <a:blipFill>
                <a:blip r:embed="rId3"/>
                <a:stretch>
                  <a:fillRect l="-412" t="-430" r="-23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4"/>
                <a:stretch>
                  <a:fillRect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34965817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9162" y="1153605"/>
                <a:ext cx="13118690" cy="8015912"/>
              </a:xfrm>
              <a:prstGeom prst="rect">
                <a:avLst/>
              </a:prstGeom>
              <a:noFill/>
            </p:spPr>
            <p:txBody>
              <a:bodyPr wrap="square" rtlCol="0">
                <a:spAutoFit/>
              </a:bodyPr>
              <a:lstStyle/>
              <a:p>
                <a:pPr marL="342900" indent="-342900">
                  <a:buFont typeface="Wingdings" panose="05000000000000000000" pitchFamily="2" charset="2"/>
                  <a:buChar char="§"/>
                </a:pPr>
                <a:r>
                  <a:rPr lang="zh-CN" altLang="en-US" dirty="0" smtClean="0"/>
                  <a:t>化简上式，得无潜热的温度估计值：</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𝑇𝑋</m:t>
                          </m:r>
                        </m:e>
                        <m:sub>
                          <m:r>
                            <a:rPr lang="en-US" i="1">
                              <a:solidFill>
                                <a:srgbClr val="FF0000"/>
                              </a:solidFill>
                              <a:latin typeface="Cambria Math" panose="02040503050406030204" pitchFamily="18" charset="0"/>
                            </a:rPr>
                            <m:t>𝑗</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𝑛</m:t>
                          </m:r>
                          <m:r>
                            <a:rPr lang="en-US" i="1">
                              <a:solidFill>
                                <a:srgbClr val="FF0000"/>
                              </a:solidFill>
                              <a:latin typeface="Cambria Math" panose="02040503050406030204" pitchFamily="18" charset="0"/>
                            </a:rPr>
                            <m:t>+1</m:t>
                          </m:r>
                        </m:sup>
                      </m:sSubSup>
                      <m:r>
                        <a:rPr lang="en-US" b="0" i="0" smtClean="0">
                          <a:latin typeface="Cambria Math" panose="02040503050406030204" pitchFamily="18" charset="0"/>
                        </a:rPr>
                        <m:t>=</m:t>
                      </m:r>
                      <m:d>
                        <m:dPr>
                          <m:begChr m:val="["/>
                          <m:endChr m:val="]"/>
                          <m:ctrlPr>
                            <a:rPr lang="en-US" b="0" i="1" smtClean="0">
                              <a:solidFill>
                                <a:schemeClr val="tx1"/>
                              </a:solidFill>
                              <a:latin typeface="Cambria Math" panose="02040503050406030204" pitchFamily="18" charset="0"/>
                            </a:rPr>
                          </m:ctrlPr>
                        </m:dPr>
                        <m:e>
                          <m:nary>
                            <m:naryPr>
                              <m:chr m:val="∑"/>
                              <m:supHide m:val="on"/>
                              <m:ctrlPr>
                                <a:rPr lang="en-US" b="0"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panose="02040503050406030204" pitchFamily="18" charset="0"/>
                                </a:rPr>
                                <m:t>𝑖</m:t>
                              </m:r>
                            </m:sub>
                            <m:sup/>
                            <m:e>
                              <m:sSub>
                                <m:sSubPr>
                                  <m:ctrlPr>
                                    <a:rPr lang="en-US" b="0" i="1" smtClean="0">
                                      <a:solidFill>
                                        <a:schemeClr val="tx1"/>
                                      </a:solidFill>
                                      <a:latin typeface="Cambria Math" panose="02040503050406030204" pitchFamily="18" charset="0"/>
                                    </a:rPr>
                                  </m:ctrlPr>
                                </m:sSubPr>
                                <m:e>
                                  <m:d>
                                    <m:dPr>
                                      <m:ctrlPr>
                                        <a:rPr lang="en-US" b="0" i="1" smtClean="0">
                                          <a:solidFill>
                                            <a:schemeClr val="tx1"/>
                                          </a:solidFill>
                                          <a:latin typeface="Cambria Math" panose="02040503050406030204" pitchFamily="18" charset="0"/>
                                        </a:rPr>
                                      </m:ctrlPr>
                                    </m:dPr>
                                    <m:e>
                                      <m:nary>
                                        <m:naryPr>
                                          <m:ctrlPr>
                                            <a:rPr lang="en-US" b="0" i="1" smtClean="0">
                                              <a:solidFill>
                                                <a:schemeClr val="tx1"/>
                                              </a:solidFill>
                                              <a:latin typeface="Cambria Math" panose="02040503050406030204" pitchFamily="18" charset="0"/>
                                            </a:rPr>
                                          </m:ctrlPr>
                                        </m:naryPr>
                                        <m:sub>
                                          <m:r>
                                            <m:rPr>
                                              <m:brk m:alnAt="23"/>
                                            </m:rPr>
                                            <a:rPr lang="en-US" b="0" i="1" smtClean="0">
                                              <a:solidFill>
                                                <a:schemeClr val="tx1"/>
                                              </a:solidFill>
                                              <a:latin typeface="Cambria Math" panose="02040503050406030204" pitchFamily="18" charset="0"/>
                                            </a:rPr>
                                            <m:t>0</m:t>
                                          </m:r>
                                        </m:sub>
                                        <m:sup>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m:t>
                                              </m:r>
                                            </m:sub>
                                          </m:sSub>
                                        </m:sup>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𝑆</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𝑆</m:t>
                                              </m:r>
                                            </m:sub>
                                          </m:sSub>
                                          <m:r>
                                            <a:rPr lang="en-US" b="0" i="1" smtClean="0">
                                              <a:solidFill>
                                                <a:schemeClr val="tx1"/>
                                              </a:solidFill>
                                              <a:latin typeface="Cambria Math" panose="02040503050406030204" pitchFamily="18" charset="0"/>
                                            </a:rPr>
                                            <m:t>𝑑</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𝑆</m:t>
                                              </m:r>
                                            </m:sub>
                                          </m:sSub>
                                          <m:r>
                                            <a:rPr lang="en-US" b="0" i="1" smtClean="0">
                                              <a:solidFill>
                                                <a:schemeClr val="tx1"/>
                                              </a:solidFill>
                                              <a:latin typeface="Cambria Math" panose="02040503050406030204" pitchFamily="18" charset="0"/>
                                            </a:rPr>
                                            <m:t>′</m:t>
                                          </m:r>
                                        </m:e>
                                      </m:nary>
                                    </m:e>
                                  </m:d>
                                </m:e>
                                <m:sub>
                                  <m:r>
                                    <a:rPr lang="en-US" b="0" i="1" smtClean="0">
                                      <a:solidFill>
                                        <a:schemeClr val="tx1"/>
                                      </a:solidFill>
                                      <a:latin typeface="Cambria Math" panose="02040503050406030204" pitchFamily="18" charset="0"/>
                                    </a:rPr>
                                    <m:t>𝑖</m:t>
                                  </m:r>
                                </m:sub>
                              </m:sSub>
                            </m:e>
                          </m:nary>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𝜌</m:t>
                              </m:r>
                            </m:e>
                            <m:sub>
                              <m:r>
                                <a:rPr lang="en-US" b="0" i="1" smtClean="0">
                                  <a:solidFill>
                                    <a:schemeClr val="tx1"/>
                                  </a:solidFill>
                                  <a:latin typeface="Cambria Math" panose="02040503050406030204" pitchFamily="18" charset="0"/>
                                </a:rPr>
                                <m:t>𝐿</m:t>
                              </m:r>
                            </m:sub>
                          </m:sSub>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𝐶</m:t>
                              </m:r>
                            </m:e>
                            <m:sub>
                              <m:r>
                                <a:rPr lang="en-US" b="0" i="1" smtClean="0">
                                  <a:solidFill>
                                    <a:schemeClr val="tx1"/>
                                  </a:solidFill>
                                  <a:latin typeface="Cambria Math" panose="02040503050406030204" pitchFamily="18" charset="0"/>
                                </a:rPr>
                                <m:t>𝑝</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m:t>
                              </m:r>
                            </m:sub>
                          </m:sSub>
                        </m:e>
                      </m:d>
                      <m:sSubSup>
                        <m:sSubSupPr>
                          <m:ctrlPr>
                            <a:rPr lang="en-US" b="0" i="1" smtClean="0">
                              <a:solidFill>
                                <a:schemeClr val="tx1"/>
                              </a:solidFill>
                              <a:latin typeface="Cambria Math" panose="02040503050406030204" pitchFamily="18" charset="0"/>
                            </a:rPr>
                          </m:ctrlPr>
                        </m:sSub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m:t>
                              </m:r>
                            </m:e>
                          </m:d>
                        </m:e>
                        <m:sub>
                          <m:r>
                            <a:rPr lang="en-US" b="0" i="1" smtClean="0">
                              <a:solidFill>
                                <a:schemeClr val="tx1"/>
                              </a:solidFill>
                              <a:latin typeface="Cambria Math" panose="02040503050406030204" pitchFamily="18" charset="0"/>
                            </a:rPr>
                            <m:t>𝑗</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f>
                        <m:fPr>
                          <m:ctrlPr>
                            <a:rPr lang="en-US" b="0"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𝑋</m:t>
                                      </m:r>
                                    </m:e>
                                    <m:sub>
                                      <m:r>
                                        <a:rPr lang="en-US" i="1">
                                          <a:latin typeface="Cambria Math" panose="02040503050406030204" pitchFamily="18" charset="0"/>
                                        </a:rPr>
                                        <m:t>𝑗</m:t>
                                      </m:r>
                                      <m:r>
                                        <a:rPr lang="en-US" i="1">
                                          <a:latin typeface="Cambria Math" panose="02040503050406030204" pitchFamily="18" charset="0"/>
                                        </a:rPr>
                                        <m:t>−0.5,</m:t>
                                      </m:r>
                                      <m:r>
                                        <a:rPr lang="en-US" i="1">
                                          <a:latin typeface="Cambria Math" panose="02040503050406030204" pitchFamily="18" charset="0"/>
                                        </a:rPr>
                                        <m:t>𝑘</m:t>
                                      </m:r>
                                    </m:sub>
                                    <m:sup>
                                      <m:r>
                                        <a:rPr lang="en-US" i="1">
                                          <a:latin typeface="Cambria Math" panose="02040503050406030204" pitchFamily="18" charset="0"/>
                                        </a:rPr>
                                        <m:t>𝑛</m:t>
                                      </m:r>
                                    </m:sup>
                                  </m:sSubSup>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r>
                        <a:rPr lang="en-US" b="0" i="1" smtClean="0">
                          <a:latin typeface="Cambria Math" panose="02040503050406030204" pitchFamily="18" charset="0"/>
                        </a:rPr>
                        <m:t>+∆</m:t>
                      </m:r>
                      <m:r>
                        <a:rPr lang="en-US" b="0" i="1" smtClean="0">
                          <a:latin typeface="Cambria Math" panose="02040503050406030204" pitchFamily="18" charset="0"/>
                        </a:rPr>
                        <m:t>𝑡</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i="1">
                                  <a:latin typeface="Cambria Math" panose="02040503050406030204" pitchFamily="18" charset="0"/>
                                </a:rPr>
                                <m:t>​</m:t>
                              </m:r>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f>
                        <m:fPr>
                          <m:ctrlPr>
                            <a:rPr lang="en-US" i="1" smtClean="0">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min</m:t>
                              </m:r>
                            </m:fName>
                            <m:e>
                              <m:d>
                                <m:dPr>
                                  <m:ctrlPr>
                                    <a:rPr lang="en-US" i="1">
                                      <a:latin typeface="Cambria Math" panose="02040503050406030204" pitchFamily="18" charset="0"/>
                                    </a:rPr>
                                  </m:ctrlPr>
                                </m:dPr>
                                <m:e>
                                  <m:r>
                                    <a:rPr lang="en-US" i="1">
                                      <a:latin typeface="Cambria Math" panose="02040503050406030204" pitchFamily="18" charset="0"/>
                                    </a:rPr>
                                    <m:t>𝑅𝐹𝑉</m:t>
                                  </m:r>
                                  <m:sSubSup>
                                    <m:sSubSupPr>
                                      <m:ctrlPr>
                                        <a:rPr lang="en-US" i="1">
                                          <a:latin typeface="Cambria Math" panose="02040503050406030204" pitchFamily="18" charset="0"/>
                                        </a:rPr>
                                      </m:ctrlPr>
                                    </m:sSubSupPr>
                                    <m:e>
                                      <m:r>
                                        <a:rPr lang="en-US" i="1">
                                          <a:latin typeface="Cambria Math" panose="02040503050406030204" pitchFamily="18" charset="0"/>
                                        </a:rPr>
                                        <m:t>𝑌</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−0.5</m:t>
                                      </m:r>
                                    </m:sub>
                                    <m:sup>
                                      <m:r>
                                        <a:rPr lang="en-US" i="1">
                                          <a:latin typeface="Cambria Math" panose="02040503050406030204" pitchFamily="18" charset="0"/>
                                        </a:rPr>
                                        <m:t>𝑛</m:t>
                                      </m:r>
                                    </m:sup>
                                  </m:sSubSup>
                                  <m:r>
                                    <a:rPr lang="en-US" i="1">
                                      <a:latin typeface="Cambria Math" panose="02040503050406030204" pitchFamily="18" charset="0"/>
                                    </a:rPr>
                                    <m:t>,0</m:t>
                                  </m:r>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r>
                        <a:rPr lang="en-US" b="0" i="1" smtClean="0">
                          <a:latin typeface="Cambria Math" panose="02040503050406030204" pitchFamily="18" charset="0"/>
                        </a:rPr>
                        <m:t>−∆</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b="0" i="1" smtClean="0">
                                  <a:latin typeface="Cambria Math" panose="02040503050406030204" pitchFamily="18" charset="0"/>
                                </a:rPr>
                                <m:t>0.5</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e>
                              </m:d>
                            </m:den>
                          </m:f>
                          <m:r>
                            <a:rPr lang="en-US" altLang="zh-CN" i="1">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+0.5,</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+1,</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b="0" i="1" smtClean="0">
                                  <a:latin typeface="Cambria Math" panose="02040503050406030204" pitchFamily="18" charset="0"/>
                                </a:rPr>
                                <m:t>0.5</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𝑗</m:t>
                                      </m:r>
                                      <m:r>
                                        <a:rPr lang="en-US" altLang="zh-CN" i="1">
                                          <a:latin typeface="Cambria Math" panose="02040503050406030204" pitchFamily="18" charset="0"/>
                                        </a:rPr>
                                        <m:t>+1</m:t>
                                      </m:r>
                                    </m:sub>
                                  </m:sSub>
                                </m:e>
                              </m:d>
                            </m:den>
                          </m:f>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r>
                        <a:rPr lang="en-US" b="0" i="1" smtClean="0">
                          <a:latin typeface="Cambria Math" panose="02040503050406030204" pitchFamily="18" charset="0"/>
                        </a:rPr>
                        <m:t>−∆</m:t>
                      </m:r>
                      <m:r>
                        <a:rPr lang="en-US" b="0" i="1" smtClean="0">
                          <a:latin typeface="Cambria Math" panose="02040503050406030204" pitchFamily="18" charset="0"/>
                        </a:rPr>
                        <m:t>𝑡</m:t>
                      </m:r>
                      <m:f>
                        <m:fPr>
                          <m:ctrlPr>
                            <a:rPr lang="en-US" b="0" i="1" smtClean="0">
                              <a:latin typeface="Cambria Math" panose="02040503050406030204" pitchFamily="18" charset="0"/>
                            </a:rPr>
                          </m:ctrlPr>
                        </m:fPr>
                        <m:num>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num>
                            <m:den>
                              <m:r>
                                <a:rPr lang="en-US" altLang="zh-CN" b="0" i="1" smtClean="0">
                                  <a:latin typeface="Cambria Math" panose="02040503050406030204" pitchFamily="18" charset="0"/>
                                </a:rPr>
                                <m:t>0.5</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den>
                          </m:f>
                          <m:r>
                            <a:rPr lang="en-US" altLang="zh-CN" i="1">
                              <a:latin typeface="Cambria Math" panose="02040503050406030204" pitchFamily="18" charset="0"/>
                            </a:rPr>
                            <m:t>−</m:t>
                          </m:r>
                          <m:d>
                            <m:dPr>
                              <m:ctrlPr>
                                <a:rPr lang="en-US" altLang="zh-CN" i="1">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𝑆</m:t>
                                      </m:r>
                                    </m:sub>
                                  </m:sSub>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𝐿</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𝐿</m:t>
                                  </m:r>
                                </m:sub>
                              </m:sSub>
                            </m:e>
                          </m:d>
                          <m:sSubSup>
                            <m:sSubSupPr>
                              <m:ctrlPr>
                                <a:rPr lang="en-US" altLang="zh-CN" i="1">
                                  <a:latin typeface="Cambria Math" panose="02040503050406030204" pitchFamily="18" charset="0"/>
                                </a:rPr>
                              </m:ctrlPr>
                            </m:sSub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+0.5</m:t>
                              </m:r>
                            </m:sub>
                            <m:sup>
                              <m:r>
                                <a:rPr lang="en-US" altLang="zh-CN" i="1">
                                  <a:latin typeface="Cambria Math" panose="02040503050406030204" pitchFamily="18" charset="0"/>
                                </a:rPr>
                                <m:t>𝑛</m:t>
                              </m:r>
                            </m:sup>
                          </m:sSubSup>
                          <m:f>
                            <m:fPr>
                              <m:ctrlPr>
                                <a:rPr lang="en-US" altLang="zh-CN" i="1">
                                  <a:latin typeface="Cambria Math" panose="02040503050406030204" pitchFamily="18" charset="0"/>
                                </a:rPr>
                              </m:ctrlPr>
                            </m:fPr>
                            <m:num>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𝑛</m:t>
                                  </m:r>
                                </m:sup>
                              </m:sSubSup>
                              <m:r>
                                <a:rPr lang="en-US" altLang="zh-CN"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𝑇</m:t>
                                  </m:r>
                                </m:e>
                                <m:sub>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𝑛</m:t>
                                  </m:r>
                                </m:sup>
                              </m:sSubSup>
                            </m:num>
                            <m:den>
                              <m:r>
                                <a:rPr lang="en-US" altLang="zh-CN" b="0" i="1" smtClean="0">
                                  <a:latin typeface="Cambria Math" panose="02040503050406030204" pitchFamily="18" charset="0"/>
                                </a:rPr>
                                <m:t>0.5</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+1</m:t>
                                      </m:r>
                                    </m:sub>
                                  </m:sSub>
                                </m:e>
                              </m:d>
                            </m:den>
                          </m:f>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𝑗</m:t>
                                                  </m:r>
                                                  <m:r>
                                                    <a:rPr lang="en-US" b="0" i="1" smtClean="0">
                                                      <a:latin typeface="Cambria Math" panose="02040503050406030204" pitchFamily="18" charset="0"/>
                                                    </a:rPr>
                                                    <m:t>−0.5,</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den>
                                  </m:f>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𝑡</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e>
                                          </m:d>
                                        </m:e>
                                      </m:func>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r>
                                        <a:rPr lang="en-US" b="0" i="1" smtClean="0">
                                          <a:latin typeface="Cambria Math" panose="02040503050406030204" pitchFamily="18" charset="0"/>
                                        </a:rPr>
                                        <m:t>𝑅𝐹𝑉𝑆</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𝑌</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−0.5</m:t>
                                          </m:r>
                                        </m:sub>
                                        <m:sup>
                                          <m:r>
                                            <a:rPr lang="en-US" b="0" i="1" smtClean="0">
                                              <a:latin typeface="Cambria Math" panose="02040503050406030204" pitchFamily="18" charset="0"/>
                                            </a:rPr>
                                            <m:t>𝑛</m:t>
                                          </m:r>
                                        </m:sup>
                                      </m:sSubSup>
                                      <m:r>
                                        <a:rPr lang="en-US" b="0" i="1" smtClean="0">
                                          <a:latin typeface="Cambria Math" panose="02040503050406030204" pitchFamily="18" charset="0"/>
                                        </a:rPr>
                                        <m:t>,0)</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den>
                                  </m:f>
                                </m:e>
                              </m:d>
                            </m:e>
                            <m:sub>
                              <m:r>
                                <a:rPr lang="en-US" b="0" i="1" smtClean="0">
                                  <a:latin typeface="Cambria Math" panose="02040503050406030204" pitchFamily="18" charset="0"/>
                                </a:rPr>
                                <m:t>𝑖</m:t>
                              </m:r>
                            </m:sub>
                          </m:sSub>
                        </m:e>
                      </m:nary>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19162" y="1153605"/>
                <a:ext cx="13118690" cy="8015912"/>
              </a:xfrm>
              <a:prstGeom prst="rect">
                <a:avLst/>
              </a:prstGeom>
              <a:blipFill>
                <a:blip r:embed="rId3"/>
                <a:stretch>
                  <a:fillRect l="-279" t="-380"/>
                </a:stretch>
              </a:blipFill>
            </p:spPr>
            <p:txBody>
              <a:bodyPr/>
              <a:lstStyle/>
              <a:p>
                <a:r>
                  <a:rPr lang="en-US">
                    <a:noFill/>
                  </a:rPr>
                  <a:t> </a:t>
                </a:r>
              </a:p>
            </p:txBody>
          </p:sp>
        </mc:Fallback>
      </mc:AlternateContent>
    </p:spTree>
    <p:extLst>
      <p:ext uri="{BB962C8B-B14F-4D97-AF65-F5344CB8AC3E}">
        <p14:creationId xmlns:p14="http://schemas.microsoft.com/office/powerpoint/2010/main" val="742648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39750" y="980420"/>
                <a:ext cx="11752250" cy="5590377"/>
              </a:xfrm>
              <a:prstGeom prst="rect">
                <a:avLst/>
              </a:prstGeom>
              <a:noFill/>
            </p:spPr>
            <p:txBody>
              <a:bodyPr wrap="square" rtlCol="0">
                <a:spAutoFit/>
              </a:bodyPr>
              <a:lstStyle/>
              <a:p>
                <a:r>
                  <a:rPr lang="zh-CN" altLang="en-US" dirty="0" smtClean="0"/>
                  <a:t>上式特别注意：</a:t>
                </a:r>
                <a:endParaRPr lang="en-US" altLang="zh-CN" dirty="0" smtClean="0"/>
              </a:p>
              <a:p>
                <a:endParaRPr lang="en-US" altLang="zh-CN" dirty="0" smtClean="0"/>
              </a:p>
              <a:p>
                <a:pPr marL="342900" indent="-342900">
                  <a:buFont typeface="+mj-lt"/>
                  <a:buAutoNum type="arabicPeriod"/>
                </a:pPr>
                <a:r>
                  <a:rPr lang="zh-CN" altLang="en-US" dirty="0" smtClean="0">
                    <a:latin typeface="Cambria Math" panose="02040503050406030204" pitchFamily="18" charset="0"/>
                  </a:rPr>
                  <a:t>上式是忽略结晶潜热的温度计算式，因为虽然有临时结晶量在计算式中，但没有潜热表达；</a:t>
                </a:r>
                <a:endParaRPr lang="en-US" altLang="zh-CN" dirty="0" smtClean="0">
                  <a:latin typeface="Cambria Math" panose="02040503050406030204" pitchFamily="18" charset="0"/>
                </a:endParaRPr>
              </a:p>
              <a:p>
                <a:pPr marL="342900" indent="-342900">
                  <a:buFont typeface="+mj-lt"/>
                  <a:buAutoNum type="arabicPeriod"/>
                </a:pPr>
                <a:endParaRPr lang="en-US"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nary>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𝑖</m:t>
                                  </m:r>
                                </m:sub>
                              </m:sSub>
                            </m:e>
                          </m:nary>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e>
                                  </m:d>
                                </m:e>
                                <m:sub>
                                  <m:r>
                                    <a:rPr lang="en-US" altLang="zh-CN" b="0" i="1" smtClean="0">
                                      <a:latin typeface="Cambria Math" panose="02040503050406030204" pitchFamily="18" charset="0"/>
                                    </a:rPr>
                                    <m:t>𝑖</m:t>
                                  </m:r>
                                </m:sub>
                              </m:sSub>
                            </m:e>
                          </m:nary>
                        </m:e>
                      </m:d>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𝑇𝑋</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nary>
                                    </m:e>
                                  </m:d>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e>
                          </m:nary>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oMath>
                  </m:oMathPara>
                </a14:m>
                <a:endParaRPr lang="en-US" altLang="zh-CN" dirty="0" smtClean="0"/>
              </a:p>
              <a:p>
                <a:r>
                  <a:rPr lang="zh-CN" altLang="en-US" dirty="0" smtClean="0"/>
                  <a:t>代表了显热的变化，对应</a:t>
                </a:r>
                <a:r>
                  <a:rPr lang="zh-CN" altLang="en-US" dirty="0"/>
                  <a:t>能量守恒方</a:t>
                </a:r>
                <a:r>
                  <a:rPr lang="zh-CN" altLang="en-US" dirty="0" smtClean="0"/>
                  <a:t>程中的微分式</a:t>
                </a:r>
                <a:r>
                  <a:rPr lang="en-US" dirty="0" smtClean="0"/>
                  <a:t>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acc>
                              <m:accPr>
                                <m:chr m:val="̅"/>
                                <m:ctrlPr>
                                  <a:rPr lang="en-US" b="0" i="1" dirty="0" smtClean="0">
                                    <a:latin typeface="Cambria Math" panose="02040503050406030204" pitchFamily="18" charset="0"/>
                                  </a:rPr>
                                </m:ctrlPr>
                              </m:acc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𝑆</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𝜌</m:t>
                                    </m:r>
                                  </m:e>
                                  <m:sub>
                                    <m:r>
                                      <a:rPr lang="en-US" b="0" i="1" dirty="0" smtClean="0">
                                        <a:latin typeface="Cambria Math" panose="02040503050406030204" pitchFamily="18" charset="0"/>
                                      </a:rPr>
                                      <m:t>𝑆</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𝑆</m:t>
                                    </m:r>
                                  </m:sub>
                                </m:sSub>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𝑓</m:t>
                                </m:r>
                              </m:e>
                              <m:sub>
                                <m:r>
                                  <a:rPr lang="en-US" b="0" i="1" dirty="0" smtClean="0">
                                    <a:latin typeface="Cambria Math" panose="02040503050406030204" pitchFamily="18" charset="0"/>
                                  </a:rPr>
                                  <m:t>𝐿</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𝜌</m:t>
                                </m:r>
                              </m:e>
                              <m:sub>
                                <m:r>
                                  <a:rPr lang="en-US" b="0" i="1" dirty="0" smtClean="0">
                                    <a:latin typeface="Cambria Math" panose="02040503050406030204" pitchFamily="18" charset="0"/>
                                  </a:rPr>
                                  <m:t>𝐿</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𝐶</m:t>
                                </m:r>
                              </m:e>
                              <m:sub>
                                <m:r>
                                  <a:rPr lang="en-US" b="0" i="1" dirty="0" smtClean="0">
                                    <a:latin typeface="Cambria Math" panose="02040503050406030204" pitchFamily="18" charset="0"/>
                                  </a:rPr>
                                  <m:t>𝑝</m:t>
                                </m:r>
                                <m:r>
                                  <a:rPr lang="en-US" b="0" i="1" dirty="0" smtClean="0">
                                    <a:latin typeface="Cambria Math" panose="02040503050406030204" pitchFamily="18" charset="0"/>
                                  </a:rPr>
                                  <m:t>,</m:t>
                                </m:r>
                                <m:r>
                                  <a:rPr lang="en-US" b="0" i="1" dirty="0" smtClean="0">
                                    <a:latin typeface="Cambria Math" panose="02040503050406030204" pitchFamily="18" charset="0"/>
                                  </a:rPr>
                                  <m:t>𝐿</m:t>
                                </m:r>
                              </m:sub>
                            </m:sSub>
                          </m:e>
                        </m:d>
                        <m:r>
                          <a:rPr lang="en-US" b="0" i="1" dirty="0" smtClean="0">
                            <a:latin typeface="Cambria Math" panose="02040503050406030204" pitchFamily="18" charset="0"/>
                          </a:rPr>
                          <m:t>𝑇</m:t>
                        </m:r>
                        <m:r>
                          <a:rPr lang="en-US" b="0" i="1" dirty="0" smtClean="0">
                            <a:latin typeface="Cambria Math" panose="02040503050406030204" pitchFamily="18" charset="0"/>
                          </a:rPr>
                          <m:t>]</m:t>
                        </m:r>
                      </m:num>
                      <m:den>
                        <m:r>
                          <a:rPr lang="en-US" i="1" dirty="0" smtClean="0">
                            <a:latin typeface="Cambria Math" panose="02040503050406030204" pitchFamily="18" charset="0"/>
                          </a:rPr>
                          <m:t>𝜕</m:t>
                        </m:r>
                        <m:r>
                          <a:rPr lang="en-US" b="0" i="1" dirty="0" smtClean="0">
                            <a:latin typeface="Cambria Math" panose="02040503050406030204" pitchFamily="18" charset="0"/>
                          </a:rPr>
                          <m:t>𝑡</m:t>
                        </m:r>
                      </m:den>
                    </m:f>
                  </m:oMath>
                </a14:m>
                <a:r>
                  <a:rPr lang="zh-CN" altLang="en-US" dirty="0" smtClean="0"/>
                  <a:t>；</a:t>
                </a:r>
                <a:endParaRPr lang="en-US" altLang="zh-CN" dirty="0" smtClean="0"/>
              </a:p>
              <a:p>
                <a:pPr marL="342900" indent="-342900">
                  <a:buFont typeface="+mj-lt"/>
                  <a:buAutoNum type="arabicPeriod"/>
                </a:pPr>
                <a:endParaRPr lang="en-US" dirty="0"/>
              </a:p>
              <a:p>
                <a:pPr marL="342900" indent="-342900">
                  <a:buFont typeface="+mj-lt"/>
                  <a:buAutoNum type="arabicPeriod"/>
                </a:pPr>
                <a14:m>
                  <m:oMath xmlns:m="http://schemas.openxmlformats.org/officeDocument/2006/math">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oMath>
                </a14:m>
                <a:r>
                  <a:rPr lang="zh-CN" altLang="en-US" dirty="0" smtClean="0"/>
                  <a:t>代表温变化引起的能量变化；</a:t>
                </a:r>
                <a:endParaRPr lang="en-US" altLang="zh-CN" dirty="0" smtClean="0"/>
              </a:p>
              <a:p>
                <a:pPr marL="342900" indent="-342900">
                  <a:buFont typeface="+mj-lt"/>
                  <a:buAutoNum type="arabicPeriod"/>
                </a:pPr>
                <a:endParaRPr lang="en-US" dirty="0"/>
              </a:p>
              <a:p>
                <a:pPr marL="342900" indent="-342900">
                  <a:buFont typeface="+mj-lt"/>
                  <a:buAutoNum type="arabicPeriod"/>
                </a:pPr>
                <a14:m>
                  <m:oMath xmlns:m="http://schemas.openxmlformats.org/officeDocument/2006/math">
                    <m:d>
                      <m:dPr>
                        <m:begChr m:val="{"/>
                        <m:endChr m:val="}"/>
                        <m:ctrlPr>
                          <a:rPr lang="en-US" b="0" i="1" smtClean="0">
                            <a:latin typeface="Cambria Math" panose="02040503050406030204" pitchFamily="18" charset="0"/>
                          </a:rPr>
                        </m:ctrlPr>
                      </m:dPr>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𝑆𝑗</m:t>
                                        </m:r>
                                        <m:r>
                                          <a:rPr lang="en-US" b="0" i="1" smtClean="0">
                                            <a:latin typeface="Cambria Math" panose="02040503050406030204" pitchFamily="18" charset="0"/>
                                          </a:rPr>
                                          <m:t>,</m:t>
                                        </m:r>
                                        <m:r>
                                          <a:rPr lang="en-US" b="0" i="1" smtClean="0">
                                            <a:latin typeface="Cambria Math" panose="02040503050406030204" pitchFamily="18" charset="0"/>
                                          </a:rPr>
                                          <m:t>𝑘</m:t>
                                        </m:r>
                                      </m:sub>
                                    </m:sSub>
                                  </m:e>
                                </m:d>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oMath>
                </a14:m>
                <a:r>
                  <a:rPr lang="zh-CN" altLang="en-US" dirty="0" smtClean="0"/>
                  <a:t>代表了新结晶部分由于物质性质差异而导致的能量变化；</a:t>
                </a:r>
                <a:endParaRPr lang="en-US" altLang="zh-CN" dirty="0" smtClean="0"/>
              </a:p>
              <a:p>
                <a:pPr marL="342900" indent="-342900">
                  <a:buFont typeface="+mj-lt"/>
                  <a:buAutoNum type="arabicPeriod"/>
                </a:pPr>
                <a:endParaRPr lang="en-US" dirty="0" smtClean="0"/>
              </a:p>
              <a:p>
                <a:pPr marL="342900" indent="-342900">
                  <a:buFont typeface="+mj-lt"/>
                  <a:buAutoNum type="arabicPeriod"/>
                </a:pPr>
                <a14:m>
                  <m:oMath xmlns:m="http://schemas.openxmlformats.org/officeDocument/2006/math">
                    <m:sSubSup>
                      <m:sSubSupPr>
                        <m:ctrlPr>
                          <a:rPr lang="en-US" i="1">
                            <a:solidFill>
                              <a:srgbClr val="FF0000"/>
                            </a:solidFill>
                            <a:latin typeface="Cambria Math" panose="02040503050406030204" pitchFamily="18" charset="0"/>
                            <a:ea typeface="Cambria Math" panose="02040503050406030204" pitchFamily="18" charset="0"/>
                          </a:rPr>
                        </m:ctrlPr>
                      </m:sSubSupPr>
                      <m:e>
                        <m:d>
                          <m:dPr>
                            <m:ctrlPr>
                              <a:rPr lang="en-US" i="1">
                                <a:solidFill>
                                  <a:srgbClr val="FF0000"/>
                                </a:solidFill>
                                <a:latin typeface="Cambria Math" panose="02040503050406030204" pitchFamily="18" charset="0"/>
                                <a:ea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𝑆</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𝑆</m:t>
                                </m:r>
                              </m:sub>
                            </m:sSub>
                          </m:e>
                        </m:d>
                      </m:e>
                      <m:sub>
                        <m:r>
                          <a:rPr lang="en-US" i="1">
                            <a:solidFill>
                              <a:srgbClr val="FF0000"/>
                            </a:solidFill>
                            <a:latin typeface="Cambria Math" panose="02040503050406030204" pitchFamily="18" charset="0"/>
                            <a:ea typeface="Cambria Math" panose="02040503050406030204" pitchFamily="18" charset="0"/>
                          </a:rPr>
                          <m:t>𝑗</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sub>
                      <m:sup>
                        <m:r>
                          <a:rPr lang="en-US" i="1">
                            <a:solidFill>
                              <a:srgbClr val="FF0000"/>
                            </a:solidFill>
                            <a:latin typeface="Cambria Math" panose="02040503050406030204" pitchFamily="18" charset="0"/>
                            <a:ea typeface="Cambria Math" panose="02040503050406030204" pitchFamily="18" charset="0"/>
                          </a:rPr>
                          <m:t>𝑛</m:t>
                        </m:r>
                      </m:sup>
                    </m:sSubSup>
                  </m:oMath>
                </a14:m>
                <a:r>
                  <a:rPr lang="zh-CN" altLang="en-US" b="1" dirty="0">
                    <a:solidFill>
                      <a:srgbClr val="FF0000"/>
                    </a:solidFill>
                  </a:rPr>
                  <a:t>，</a:t>
                </a:r>
                <a14:m>
                  <m:oMath xmlns:m="http://schemas.openxmlformats.org/officeDocument/2006/math">
                    <m:sSubSup>
                      <m:sSubSupPr>
                        <m:ctrlPr>
                          <a:rPr lang="en-US" i="1">
                            <a:solidFill>
                              <a:srgbClr val="FF0000"/>
                            </a:solidFill>
                            <a:latin typeface="Cambria Math" panose="02040503050406030204" pitchFamily="18" charset="0"/>
                            <a:ea typeface="Cambria Math" panose="02040503050406030204" pitchFamily="18" charset="0"/>
                          </a:rPr>
                        </m:ctrlPr>
                      </m:sSubSupPr>
                      <m:e>
                        <m:d>
                          <m:dPr>
                            <m:ctrlPr>
                              <a:rPr lang="en-US" i="1">
                                <a:solidFill>
                                  <a:srgbClr val="FF0000"/>
                                </a:solidFill>
                                <a:latin typeface="Cambria Math" panose="02040503050406030204" pitchFamily="18" charset="0"/>
                                <a:ea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𝜌</m:t>
                                </m:r>
                              </m:e>
                              <m:sub>
                                <m:r>
                                  <a:rPr lang="en-US" i="1">
                                    <a:solidFill>
                                      <a:srgbClr val="FF0000"/>
                                    </a:solidFill>
                                    <a:latin typeface="Cambria Math" panose="02040503050406030204" pitchFamily="18" charset="0"/>
                                  </a:rPr>
                                  <m:t>𝐿</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𝐿</m:t>
                                </m:r>
                              </m:sub>
                            </m:sSub>
                          </m:e>
                        </m:d>
                      </m:e>
                      <m:sub>
                        <m:r>
                          <a:rPr lang="en-US" i="1">
                            <a:solidFill>
                              <a:srgbClr val="FF0000"/>
                            </a:solidFill>
                            <a:latin typeface="Cambria Math" panose="02040503050406030204" pitchFamily="18" charset="0"/>
                            <a:ea typeface="Cambria Math" panose="02040503050406030204" pitchFamily="18" charset="0"/>
                          </a:rPr>
                          <m:t>𝑗</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𝑘</m:t>
                        </m:r>
                      </m:sub>
                      <m:sup>
                        <m:r>
                          <a:rPr lang="en-US" i="1">
                            <a:solidFill>
                              <a:srgbClr val="FF0000"/>
                            </a:solidFill>
                            <a:latin typeface="Cambria Math" panose="02040503050406030204" pitchFamily="18" charset="0"/>
                            <a:ea typeface="Cambria Math" panose="02040503050406030204" pitchFamily="18" charset="0"/>
                          </a:rPr>
                          <m:t>𝑛</m:t>
                        </m:r>
                      </m:sup>
                    </m:sSubSup>
                  </m:oMath>
                </a14:m>
                <a:r>
                  <a:rPr lang="zh-CN" altLang="en-US" b="1" dirty="0">
                    <a:solidFill>
                      <a:srgbClr val="FF0000"/>
                    </a:solidFill>
                  </a:rPr>
                  <a:t>代表</a:t>
                </a:r>
                <a:r>
                  <a:rPr lang="en-US" altLang="zh-CN" b="1" dirty="0">
                    <a:solidFill>
                      <a:srgbClr val="FF0000"/>
                    </a:solidFill>
                  </a:rPr>
                  <a:t>n</a:t>
                </a:r>
                <a:r>
                  <a:rPr lang="zh-CN" altLang="en-US" b="1" dirty="0">
                    <a:solidFill>
                      <a:srgbClr val="FF0000"/>
                    </a:solidFill>
                  </a:rPr>
                  <a:t>时刻的值（</a:t>
                </a:r>
                <a:r>
                  <a:rPr lang="en-US" altLang="zh-CN" b="1" dirty="0">
                    <a:solidFill>
                      <a:srgbClr val="FF0000"/>
                    </a:solidFill>
                  </a:rPr>
                  <a:t>n+1</a:t>
                </a:r>
                <a:r>
                  <a:rPr lang="zh-CN" altLang="en-US" b="1" dirty="0">
                    <a:solidFill>
                      <a:srgbClr val="FF0000"/>
                    </a:solidFill>
                  </a:rPr>
                  <a:t>时刻的近似值），不是</a:t>
                </a:r>
                <a:r>
                  <a:rPr lang="en-US" altLang="zh-CN" b="1" dirty="0">
                    <a:solidFill>
                      <a:srgbClr val="FF0000"/>
                    </a:solidFill>
                  </a:rPr>
                  <a:t>1-&gt;n</a:t>
                </a:r>
                <a:r>
                  <a:rPr lang="zh-CN" altLang="en-US" b="1" dirty="0">
                    <a:solidFill>
                      <a:srgbClr val="FF0000"/>
                    </a:solidFill>
                  </a:rPr>
                  <a:t>时刻的累积</a:t>
                </a:r>
                <a:r>
                  <a:rPr lang="zh-CN" altLang="en-US" b="1" dirty="0" smtClean="0">
                    <a:solidFill>
                      <a:srgbClr val="FF0000"/>
                    </a:solidFill>
                  </a:rPr>
                  <a:t>值，这要与</a:t>
                </a:r>
                <a14:m>
                  <m:oMath xmlns:m="http://schemas.openxmlformats.org/officeDocument/2006/math">
                    <m:acc>
                      <m:accPr>
                        <m:chr m:val="̅"/>
                        <m:ctrlPr>
                          <a:rPr lang="zh-CN" altLang="en-US" b="1" i="1" smtClean="0">
                            <a:solidFill>
                              <a:srgbClr val="FF0000"/>
                            </a:solidFill>
                            <a:latin typeface="Cambria Math" panose="02040503050406030204" pitchFamily="18" charset="0"/>
                          </a:rPr>
                        </m:ctrlPr>
                      </m:accPr>
                      <m:e>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𝒇</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𝝆</m:t>
                            </m:r>
                          </m:e>
                          <m:sub>
                            <m:r>
                              <a:rPr lang="en-US" altLang="zh-CN" b="1" i="1" smtClean="0">
                                <a:solidFill>
                                  <a:srgbClr val="FF0000"/>
                                </a:solidFill>
                                <a:latin typeface="Cambria Math" panose="02040503050406030204" pitchFamily="18" charset="0"/>
                              </a:rPr>
                              <m:t>𝑺</m:t>
                            </m:r>
                          </m:sub>
                        </m:sSub>
                        <m:sSub>
                          <m:sSubPr>
                            <m:ctrlPr>
                              <a:rPr lang="en-US" altLang="zh-CN" b="1" i="1" smtClean="0">
                                <a:solidFill>
                                  <a:srgbClr val="FF0000"/>
                                </a:solidFill>
                                <a:latin typeface="Cambria Math" panose="02040503050406030204" pitchFamily="18" charset="0"/>
                              </a:rPr>
                            </m:ctrlPr>
                          </m:sSubPr>
                          <m:e>
                            <m:r>
                              <a:rPr lang="en-US" altLang="zh-CN" b="1" i="1" smtClean="0">
                                <a:solidFill>
                                  <a:srgbClr val="FF0000"/>
                                </a:solidFill>
                                <a:latin typeface="Cambria Math" panose="02040503050406030204" pitchFamily="18" charset="0"/>
                              </a:rPr>
                              <m:t>𝑪</m:t>
                            </m:r>
                          </m:e>
                          <m:sub>
                            <m:r>
                              <a:rPr lang="en-US" altLang="zh-CN" b="1" i="1" smtClean="0">
                                <a:solidFill>
                                  <a:srgbClr val="FF0000"/>
                                </a:solidFill>
                                <a:latin typeface="Cambria Math" panose="02040503050406030204" pitchFamily="18" charset="0"/>
                              </a:rPr>
                              <m:t>𝒑</m:t>
                            </m:r>
                            <m:r>
                              <a:rPr lang="en-US" altLang="zh-CN" b="1" i="1" smtClean="0">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𝑺</m:t>
                            </m:r>
                          </m:sub>
                        </m:sSub>
                      </m:e>
                    </m:acc>
                  </m:oMath>
                </a14:m>
                <a:r>
                  <a:rPr lang="zh-CN" altLang="en-US" b="1" dirty="0" smtClean="0">
                    <a:solidFill>
                      <a:srgbClr val="FF0000"/>
                    </a:solidFill>
                  </a:rPr>
                  <a:t>区别开来！</a:t>
                </a:r>
                <a:endParaRPr lang="en-US" altLang="zh-CN" b="1" dirty="0">
                  <a:solidFill>
                    <a:srgbClr val="FF0000"/>
                  </a:solidFill>
                </a:endParaRPr>
              </a:p>
              <a:p>
                <a:pPr marL="342900" indent="-342900">
                  <a:buFont typeface="+mj-lt"/>
                  <a:buAutoNum type="arabicPeriod"/>
                </a:pPr>
                <a14:m>
                  <m:oMath xmlns:m="http://schemas.openxmlformats.org/officeDocument/2006/math">
                    <m:sSub>
                      <m:sSubPr>
                        <m:ctrlPr>
                          <a:rPr lang="en-US" altLang="zh-CN" b="1" i="1" smtClean="0">
                            <a:solidFill>
                              <a:srgbClr val="FF0000"/>
                            </a:solidFill>
                            <a:latin typeface="Cambria Math" panose="02040503050406030204" pitchFamily="18" charset="0"/>
                          </a:rPr>
                        </m:ctrlPr>
                      </m:sSubPr>
                      <m:e>
                        <m:r>
                          <a:rPr lang="en-US" altLang="zh-CN" b="1" i="1">
                            <a:solidFill>
                              <a:srgbClr val="FF0000"/>
                            </a:solidFill>
                            <a:latin typeface="Cambria Math" panose="02040503050406030204" pitchFamily="18" charset="0"/>
                          </a:rPr>
                          <m:t>𝑪</m:t>
                        </m:r>
                      </m:e>
                      <m:sub>
                        <m:r>
                          <a:rPr lang="en-US" altLang="zh-CN" b="1" i="1">
                            <a:solidFill>
                              <a:srgbClr val="FF0000"/>
                            </a:solidFill>
                            <a:latin typeface="Cambria Math" panose="02040503050406030204" pitchFamily="18" charset="0"/>
                          </a:rPr>
                          <m:t>𝒑</m:t>
                        </m:r>
                        <m:r>
                          <a:rPr lang="en-US" altLang="zh-CN" b="1"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𝑺</m:t>
                        </m:r>
                      </m:sub>
                    </m:sSub>
                  </m:oMath>
                </a14:m>
                <a:r>
                  <a:rPr lang="zh-CN" altLang="en-US" b="1" dirty="0">
                    <a:solidFill>
                      <a:srgbClr val="FF0000"/>
                    </a:solidFill>
                  </a:rPr>
                  <a:t>是针对每一种晶体而言的，因此将它放在求和符号之内！</a:t>
                </a:r>
                <a:endParaRPr lang="en-US" b="1"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39750" y="980420"/>
                <a:ext cx="11752250" cy="5590377"/>
              </a:xfrm>
              <a:prstGeom prst="rect">
                <a:avLst/>
              </a:prstGeom>
              <a:blipFill>
                <a:blip r:embed="rId3"/>
                <a:stretch>
                  <a:fillRect l="-415" t="-654" r="-2386" b="-436"/>
                </a:stretch>
              </a:blipFill>
            </p:spPr>
            <p:txBody>
              <a:bodyPr/>
              <a:lstStyle/>
              <a:p>
                <a:r>
                  <a:rPr lang="en-US">
                    <a:noFill/>
                  </a:rPr>
                  <a:t> </a:t>
                </a:r>
              </a:p>
            </p:txBody>
          </p:sp>
        </mc:Fallback>
      </mc:AlternateContent>
    </p:spTree>
    <p:extLst>
      <p:ext uri="{BB962C8B-B14F-4D97-AF65-F5344CB8AC3E}">
        <p14:creationId xmlns:p14="http://schemas.microsoft.com/office/powerpoint/2010/main" val="649317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71052" y="1076632"/>
                <a:ext cx="11901948" cy="4185441"/>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显热与潜热的转换：</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nary>
                        <m:naryPr>
                          <m:ctrlPr>
                            <a:rPr lang="en-US" altLang="zh-CN" b="0" i="1" smtClean="0">
                              <a:latin typeface="Cambria Math" panose="02040503050406030204" pitchFamily="18" charset="0"/>
                            </a:rPr>
                          </m:ctrlPr>
                        </m:naryPr>
                        <m:sub>
                          <m:sSubSup>
                            <m:sSubSupPr>
                              <m:ctrlPr>
                                <a:rPr lang="en-US" altLang="zh-CN" b="0" i="1" smtClean="0">
                                  <a:latin typeface="Cambria Math" panose="02040503050406030204" pitchFamily="18" charset="0"/>
                                </a:rPr>
                              </m:ctrlPr>
                            </m:sSubSupPr>
                            <m:e>
                              <m:r>
                                <m:rPr>
                                  <m:brk m:alnAt="23"/>
                                </m:rP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sub>
                        <m:sup>
                          <m:r>
                            <a:rPr lang="en-US" altLang="zh-CN" b="0" i="1" smtClean="0">
                              <a:latin typeface="Cambria Math" panose="02040503050406030204" pitchFamily="18" charset="0"/>
                            </a:rPr>
                            <m:t>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sup>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m:t>
                              </m:r>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0</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e>
                                          </m:nary>
                                        </m:e>
                                      </m:d>
                                    </m:e>
                                    <m:sub>
                                      <m:r>
                                        <a:rPr lang="en-US" altLang="zh-CN" b="0" i="1" smtClean="0">
                                          <a:latin typeface="Cambria Math" panose="02040503050406030204" pitchFamily="18" charset="0"/>
                                        </a:rPr>
                                        <m:t>𝑖</m:t>
                                      </m:r>
                                    </m:sub>
                                  </m:sSub>
                                </m:e>
                              </m:nary>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𝑑𝑇</m:t>
                          </m:r>
                        </m:e>
                      </m:nary>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𝑖</m:t>
                          </m:r>
                        </m:sub>
                        <m:sup/>
                        <m:e>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nary>
                                    <m:naryPr>
                                      <m:ctrlPr>
                                        <a:rPr lang="en-US" altLang="zh-CN" b="0" i="1" smtClean="0">
                                          <a:latin typeface="Cambria Math" panose="02040503050406030204" pitchFamily="18" charset="0"/>
                                        </a:rPr>
                                      </m:ctrlPr>
                                    </m:naryPr>
                                    <m:sub>
                                      <m:sSubSup>
                                        <m:sSubSupPr>
                                          <m:ctrlPr>
                                            <a:rPr lang="en-US" altLang="zh-CN" b="0" i="1" smtClean="0">
                                              <a:latin typeface="Cambria Math" panose="02040503050406030204" pitchFamily="18" charset="0"/>
                                            </a:rPr>
                                          </m:ctrlPr>
                                        </m:sSubSupPr>
                                        <m:e>
                                          <m:r>
                                            <m:rPr>
                                              <m:brk m:alnAt="23"/>
                                            </m:rP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𝐿𝐻</m:t>
                                          </m:r>
                                        </m:sub>
                                        <m:sup>
                                          <m:r>
                                            <a:rPr lang="en-US" altLang="zh-CN" b="0" i="1" smtClean="0">
                                              <a:latin typeface="Cambria Math" panose="02040503050406030204" pitchFamily="18" charset="0"/>
                                            </a:rPr>
                                            <m:t>𝑛</m:t>
                                          </m:r>
                                        </m:sup>
                                      </m:sSubSup>
                                    </m:sub>
                                    <m: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𝐿𝐻</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sup>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𝑆</m:t>
                                              </m:r>
                                            </m:sub>
                                          </m:sSub>
                                        </m:e>
                                      </m:d>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𝐿𝐻</m:t>
                                          </m:r>
                                        </m:sub>
                                      </m:sSub>
                                      <m:r>
                                        <a:rPr lang="en-US" altLang="zh-CN" b="0" i="1" smtClean="0">
                                          <a:latin typeface="Cambria Math" panose="02040503050406030204" pitchFamily="18" charset="0"/>
                                        </a:rPr>
                                        <m:t>′</m:t>
                                      </m:r>
                                    </m:e>
                                  </m:nary>
                                </m:e>
                              </m:d>
                            </m:e>
                            <m:sub>
                              <m:r>
                                <a:rPr lang="en-US" altLang="zh-CN" b="0" i="1" smtClean="0">
                                  <a:latin typeface="Cambria Math" panose="02040503050406030204" pitchFamily="18" charset="0"/>
                                </a:rPr>
                                <m:t>𝑖</m:t>
                              </m:r>
                            </m:sub>
                          </m:sSub>
                        </m:e>
                      </m:nary>
                    </m:oMath>
                  </m:oMathPara>
                </a14:m>
                <a:endParaRPr lang="en-US" altLang="zh-CN" b="0" dirty="0" smtClean="0"/>
              </a:p>
              <a:p>
                <a:endParaRPr lang="en-US" altLang="zh-CN" dirty="0" smtClean="0"/>
              </a:p>
              <a:p>
                <a:pPr marL="285750" indent="-285750">
                  <a:buFont typeface="Wingdings" panose="05000000000000000000" pitchFamily="2" charset="2"/>
                  <a:buChar char="§"/>
                </a:pPr>
                <a:r>
                  <a:rPr lang="zh-CN" altLang="en-US" dirty="0"/>
                  <a:t>上</a:t>
                </a:r>
                <a:r>
                  <a:rPr lang="zh-CN" altLang="en-US" dirty="0" smtClean="0"/>
                  <a:t>式简化并离散为：</a:t>
                </a:r>
                <a:endParaRPr lang="en-US" altLang="zh-CN" dirty="0" smtClean="0"/>
              </a:p>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𝑇</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𝐿</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𝑆</m:t>
                                          </m:r>
                                        </m:sub>
                                      </m:sSub>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e>
                              </m:d>
                            </m:e>
                            <m:sub>
                              <m:r>
                                <a:rPr lang="en-US" b="0" i="1" smtClean="0">
                                  <a:latin typeface="Cambria Math" panose="02040503050406030204" pitchFamily="18" charset="0"/>
                                </a:rPr>
                                <m:t>𝑖</m:t>
                              </m:r>
                            </m:sub>
                          </m:sSub>
                        </m:e>
                      </m:nary>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e>
                              </m:d>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e>
                              </m:d>
                            </m:e>
                            <m:sub>
                              <m:r>
                                <a:rPr lang="en-US" b="0" i="1" smtClean="0">
                                  <a:latin typeface="Cambria Math" panose="02040503050406030204" pitchFamily="18" charset="0"/>
                                </a:rPr>
                                <m:t>𝑖</m:t>
                              </m:r>
                            </m:sub>
                          </m:sSub>
                        </m:e>
                      </m:nary>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d>
                        </m:e>
                      </m:d>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b="0" dirty="0" smtClean="0"/>
              </a:p>
              <a:p>
                <a:endParaRPr lang="en-US" dirty="0" smtClean="0"/>
              </a:p>
              <a:p>
                <a:r>
                  <a:rPr lang="zh-CN" altLang="en-US" dirty="0" smtClean="0"/>
                  <a:t>这里的</a:t>
                </a:r>
                <a14:m>
                  <m:oMath xmlns:m="http://schemas.openxmlformats.org/officeDocument/2006/math">
                    <m:r>
                      <a:rPr lang="en-US" altLang="zh-CN" b="0" i="1" smtClean="0">
                        <a:latin typeface="Cambria Math" panose="02040503050406030204" pitchFamily="18" charset="0"/>
                      </a:rPr>
                      <m:t>𝑑</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𝐿𝐻</m:t>
                        </m:r>
                      </m:sub>
                    </m:sSub>
                    <m:r>
                      <a:rPr lang="en-US" altLang="zh-CN" b="0" i="1" smtClean="0">
                        <a:latin typeface="Cambria Math" panose="02040503050406030204" pitchFamily="18" charset="0"/>
                      </a:rPr>
                      <m:t>, </m:t>
                    </m:r>
                    <m:r>
                      <a:rPr lang="en-US" altLang="zh-CN" b="0" i="1" smtClean="0">
                        <a:latin typeface="Cambria Math" panose="02040503050406030204" pitchFamily="18" charset="0"/>
                      </a:rPr>
                      <m:t>𝑇</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r>
                  <a:rPr lang="zh-CN" altLang="en-US" dirty="0" smtClean="0"/>
                  <a:t>都不是</a:t>
                </a:r>
                <a:r>
                  <a:rPr lang="zh-CN" altLang="en-US" dirty="0"/>
                  <a:t>最</a:t>
                </a:r>
                <a:r>
                  <a:rPr lang="zh-CN" altLang="en-US" dirty="0" smtClean="0"/>
                  <a:t>终确定数值；实际上在求取显热</a:t>
                </a:r>
                <a:r>
                  <a:rPr lang="en-US" altLang="zh-CN" dirty="0" smtClean="0"/>
                  <a:t>/</a:t>
                </a:r>
                <a:r>
                  <a:rPr lang="zh-CN" altLang="en-US" dirty="0" smtClean="0"/>
                  <a:t>潜热比例时，三者都是临时变量。</a:t>
                </a:r>
                <a:endParaRPr lang="en-US" altLang="zh-CN" dirty="0" smtClean="0"/>
              </a:p>
            </p:txBody>
          </p:sp>
        </mc:Choice>
        <mc:Fallback xmlns="">
          <p:sp>
            <p:nvSpPr>
              <p:cNvPr id="3" name="TextBox 2"/>
              <p:cNvSpPr txBox="1">
                <a:spLocks noRot="1" noChangeAspect="1" noMove="1" noResize="1" noEditPoints="1" noAdjustHandles="1" noChangeArrowheads="1" noChangeShapeType="1" noTextEdit="1"/>
              </p:cNvSpPr>
              <p:nvPr/>
            </p:nvSpPr>
            <p:spPr>
              <a:xfrm>
                <a:off x="671052" y="1076632"/>
                <a:ext cx="11901948" cy="4185441"/>
              </a:xfrm>
              <a:prstGeom prst="rect">
                <a:avLst/>
              </a:prstGeom>
              <a:blipFill>
                <a:blip r:embed="rId4"/>
                <a:stretch>
                  <a:fillRect l="-410" t="-875" b="-729"/>
                </a:stretch>
              </a:blipFill>
            </p:spPr>
            <p:txBody>
              <a:bodyPr/>
              <a:lstStyle/>
              <a:p>
                <a:r>
                  <a:rPr lang="en-US">
                    <a:noFill/>
                  </a:rPr>
                  <a:t> </a:t>
                </a:r>
              </a:p>
            </p:txBody>
          </p:sp>
        </mc:Fallback>
      </mc:AlternateContent>
    </p:spTree>
    <p:extLst>
      <p:ext uri="{BB962C8B-B14F-4D97-AF65-F5344CB8AC3E}">
        <p14:creationId xmlns:p14="http://schemas.microsoft.com/office/powerpoint/2010/main" val="35832698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68658" y="1200586"/>
            <a:ext cx="6654685" cy="5657414"/>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3"/>
                <a:stretch>
                  <a:fillRect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2999878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a:t>B</a:t>
                </a:r>
                <a:r>
                  <a:rPr lang="en-US" sz="2800" dirty="0" smtClean="0"/>
                  <a:t>. </a:t>
                </a:r>
                <a14:m>
                  <m:oMath xmlns:m="http://schemas.openxmlformats.org/officeDocument/2006/math">
                    <m:r>
                      <a:rPr lang="en-US" sz="2800" b="0" i="1" smtClean="0">
                        <a:latin typeface="Cambria Math" panose="02040503050406030204" pitchFamily="18" charset="0"/>
                      </a:rPr>
                      <m:t>𝑇</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𝐶</m:t>
                        </m:r>
                      </m:e>
                      <m:sub>
                        <m:r>
                          <a:rPr lang="en-US" sz="2800" b="0" i="1" smtClean="0">
                            <a:latin typeface="Cambria Math" panose="02040503050406030204" pitchFamily="18" charset="0"/>
                          </a:rPr>
                          <m:t>𝐿</m:t>
                        </m:r>
                      </m:sub>
                    </m:sSub>
                    <m:r>
                      <a:rPr lang="zh-CN" altLang="en-US" sz="2800" i="1">
                        <a:latin typeface="Cambria Math" panose="02040503050406030204" pitchFamily="18" charset="0"/>
                      </a:rPr>
                      <m:t>求解</m:t>
                    </m:r>
                  </m:oMath>
                </a14:m>
                <a:r>
                  <a:rPr lang="zh-CN" altLang="en-US" sz="2800" dirty="0" smtClean="0"/>
                  <a:t>算法</a:t>
                </a:r>
                <a:endParaRPr lang="en-US"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3102077" y="457200"/>
                <a:ext cx="5987846" cy="523220"/>
              </a:xfrm>
              <a:prstGeom prst="rect">
                <a:avLst/>
              </a:prstGeom>
              <a:blipFill>
                <a:blip r:embed="rId2"/>
                <a:stretch>
                  <a:fillRect t="-11628"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95591" y="1151725"/>
                <a:ext cx="11238046" cy="4432367"/>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温度回升法修正（</a:t>
                </a:r>
                <a:r>
                  <a:rPr lang="en-US" altLang="zh-CN" dirty="0" smtClean="0"/>
                  <a:t>1</a:t>
                </a:r>
                <a:r>
                  <a:rPr lang="zh-CN" altLang="en-US" dirty="0" smtClean="0"/>
                  <a:t>）：局部过热（</a:t>
                </a:r>
                <a:r>
                  <a:rPr lang="en-US" altLang="zh-CN" dirty="0" smtClean="0"/>
                  <a:t>superliquidus</a:t>
                </a:r>
                <a:r>
                  <a:rPr lang="zh-CN" altLang="en-US" dirty="0" smtClean="0"/>
                  <a:t>）单元内进入少许晶体，若晶体全部重熔亦不能将过热状态降温到液相线，即：</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𝑆</m:t>
                              </m:r>
                            </m:sub>
                          </m:sSub>
                        </m:e>
                      </m:nary>
                      <m:r>
                        <a:rPr lang="en-US" b="0" i="1" smtClean="0">
                          <a:latin typeface="Cambria Math" panose="02040503050406030204" pitchFamily="18" charset="0"/>
                        </a:rPr>
                        <m:t>𝑑</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𝑇</m:t>
                          </m:r>
                          <m:r>
                            <a:rPr lang="en-US" b="0" i="1" smtClean="0">
                              <a:latin typeface="Cambria Math" panose="02040503050406030204" pitchFamily="18" charset="0"/>
                            </a:rPr>
                            <m:t>𝐿</m:t>
                          </m:r>
                        </m:sub>
                        <m:sup>
                          <m:r>
                            <a:rPr lang="en-US" b="0" i="1" smtClean="0">
                              <a:latin typeface="Cambria Math" panose="02040503050406030204" pitchFamily="18" charset="0"/>
                            </a:rPr>
                            <m:t>𝑇𝑋</m:t>
                          </m:r>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r>
                                                <a:rPr lang="en-US" b="0" i="1" smtClean="0">
                                                  <a:latin typeface="Cambria Math" panose="02040503050406030204" pitchFamily="18" charset="0"/>
                                                </a:rPr>
                                                <m:t>′</m:t>
                                              </m:r>
                                            </m:e>
                                          </m:nary>
                                        </m:e>
                                      </m:d>
                                    </m:e>
                                    <m:sub>
                                      <m:r>
                                        <a:rPr lang="en-US" b="0" i="1" smtClean="0">
                                          <a:latin typeface="Cambria Math" panose="02040503050406030204" pitchFamily="18" charset="0"/>
                                        </a:rPr>
                                        <m:t>𝑖</m:t>
                                      </m:r>
                                    </m:sub>
                                  </m:sSub>
                                </m:e>
                              </m:nary>
                            </m:e>
                          </m:d>
                          <m:r>
                            <a:rPr lang="en-US" b="0" i="1" smtClean="0">
                              <a:latin typeface="Cambria Math" panose="02040503050406030204" pitchFamily="18" charset="0"/>
                            </a:rPr>
                            <m:t>𝑑𝑇</m:t>
                          </m:r>
                        </m:e>
                      </m:nary>
                    </m:oMath>
                  </m:oMathPara>
                </a14:m>
                <a:endParaRPr lang="en-US" b="0" dirty="0" smtClean="0"/>
              </a:p>
              <a:p>
                <a:r>
                  <a:rPr lang="zh-CN" altLang="en-US" dirty="0" smtClean="0"/>
                  <a:t>显然，</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𝐿𝐻</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m:t>
                        </m:r>
                      </m:sup>
                    </m:sSubSup>
                  </m:oMath>
                </a14:m>
                <a:r>
                  <a:rPr lang="zh-CN" altLang="en-US" dirty="0" smtClean="0"/>
                  <a:t>。又根据：</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𝐿𝐻</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e>
                          </m:d>
                        </m:e>
                        <m:sub>
                          <m:r>
                            <a:rPr lang="en-US" b="0" i="1" smtClean="0">
                              <a:latin typeface="Cambria Math" panose="02040503050406030204" pitchFamily="18" charset="0"/>
                            </a:rPr>
                            <m:t>𝑖</m:t>
                          </m:r>
                        </m:sub>
                      </m:sSub>
                    </m:oMath>
                  </m:oMathPara>
                </a14:m>
                <a:endParaRPr lang="en-US" dirty="0" smtClean="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𝑆𝑀</m:t>
                                  </m:r>
                                </m:sub>
                              </m:sSub>
                            </m:e>
                          </m:d>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b="0" i="0" smtClean="0">
                                  <a:latin typeface="Cambria Math" panose="02040503050406030204" pitchFamily="18" charset="0"/>
                                </a:rPr>
                                <m:t>𝛻</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m:t>
                                      </m:r>
                                    </m:sub>
                                  </m:s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e>
                                  </m:acc>
                                </m:e>
                              </m:d>
                            </m:e>
                          </m:d>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smtClean="0"/>
              </a:p>
              <a:p>
                <a:r>
                  <a:rPr lang="zh-CN" altLang="en-US" dirty="0"/>
                  <a:t>因</a:t>
                </a:r>
                <a:r>
                  <a:rPr lang="zh-CN" altLang="en-US" dirty="0" smtClean="0"/>
                  <a:t>此，可求得</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oMath>
                </a14:m>
                <a:r>
                  <a:rPr lang="zh-CN" altLang="en-US" dirty="0" smtClean="0"/>
                  <a:t>，进而求得</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oMath>
                </a14:m>
                <a:r>
                  <a:rPr lang="zh-CN" altLang="en-US" dirty="0" smtClean="0"/>
                  <a:t>。</a:t>
                </a:r>
                <a:endParaRPr lang="en-US" altLang="zh-CN" dirty="0" smtClean="0"/>
              </a:p>
              <a:p>
                <a:endParaRPr lang="en-US" dirty="0"/>
              </a:p>
              <a:p>
                <a:pPr marL="285750" indent="-285750">
                  <a:buFont typeface="Wingdings" panose="05000000000000000000" pitchFamily="2" charset="2"/>
                  <a:buChar char="§"/>
                </a:pPr>
                <a:r>
                  <a:rPr lang="zh-CN" altLang="en-US" dirty="0" smtClean="0"/>
                  <a:t>温度回升法修正（</a:t>
                </a:r>
                <a:r>
                  <a:rPr lang="en-US" altLang="zh-CN" dirty="0" smtClean="0"/>
                  <a:t>2</a:t>
                </a:r>
                <a:r>
                  <a:rPr lang="zh-CN" altLang="en-US" dirty="0" smtClean="0"/>
                  <a:t>）：凝固后期，结晶程度接近</a:t>
                </a:r>
                <a:r>
                  <a:rPr lang="en-US" altLang="zh-CN" dirty="0" smtClean="0"/>
                  <a:t>~1</a:t>
                </a:r>
                <a:r>
                  <a:rPr lang="zh-CN" altLang="en-US" dirty="0" smtClean="0"/>
                  <a:t>，若剩余液相全部凝固产生的潜热也不能将温度回升至液相线，即：</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nary>
                        <m:naryPr>
                          <m:ctrlPr>
                            <a:rPr lang="en-US" b="0" i="1" smtClean="0">
                              <a:latin typeface="Cambria Math" panose="02040503050406030204" pitchFamily="18" charset="0"/>
                            </a:rPr>
                          </m:ctrlPr>
                        </m:naryPr>
                        <m:sub>
                          <m:sSubSup>
                            <m:sSubSupPr>
                              <m:ctrlPr>
                                <a:rPr lang="en-US" b="0" i="1" smtClean="0">
                                  <a:latin typeface="Cambria Math" panose="02040503050406030204" pitchFamily="18" charset="0"/>
                                </a:rPr>
                              </m:ctrlPr>
                            </m:sSubSupPr>
                            <m:e>
                              <m:r>
                                <m:rPr>
                                  <m:brk m:alnAt="23"/>
                                </m:rP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𝑛</m:t>
                              </m:r>
                            </m:sup>
                          </m:sSubSup>
                        </m:sub>
                        <m:sup>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𝑆</m:t>
                              </m:r>
                            </m:sub>
                          </m:sSub>
                          <m:r>
                            <a:rPr lang="en-US" b="0" i="1" smtClean="0">
                              <a:latin typeface="Cambria Math" panose="02040503050406030204" pitchFamily="18" charset="0"/>
                            </a:rPr>
                            <m:t>𝑑</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𝑆</m:t>
                              </m:r>
                            </m:sub>
                            <m:sup>
                              <m:r>
                                <a:rPr lang="en-US" b="0" i="1" smtClean="0">
                                  <a:latin typeface="Cambria Math" panose="02040503050406030204" pitchFamily="18" charset="0"/>
                                </a:rPr>
                                <m:t>′</m:t>
                              </m:r>
                            </m:sup>
                          </m:sSubSup>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𝑇</m:t>
                              </m:r>
                              <m:r>
                                <a:rPr lang="en-US" b="0" i="1" smtClean="0">
                                  <a:latin typeface="Cambria Math" panose="02040503050406030204" pitchFamily="18" charset="0"/>
                                </a:rPr>
                                <m:t>𝑋</m:t>
                              </m:r>
                            </m:sub>
                            <m:sup>
                              <m:r>
                                <a:rPr lang="en-US" b="0" i="1" smtClean="0">
                                  <a:latin typeface="Cambria Math" panose="02040503050406030204" pitchFamily="18" charset="0"/>
                                </a:rPr>
                                <m:t>𝑇𝐿</m:t>
                              </m:r>
                            </m:sup>
                            <m:e>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e>
                                      </m:d>
                                    </m:e>
                                    <m:sub>
                                      <m:r>
                                        <a:rPr lang="en-US" b="0" i="1" smtClean="0">
                                          <a:latin typeface="Cambria Math" panose="02040503050406030204" pitchFamily="18" charset="0"/>
                                        </a:rPr>
                                        <m:t>𝑖</m:t>
                                      </m:r>
                                    </m:sub>
                                  </m:sSub>
                                </m:e>
                              </m:nary>
                            </m:e>
                          </m:nary>
                          <m:r>
                            <a:rPr lang="en-US" b="0" i="1" smtClean="0">
                              <a:latin typeface="Cambria Math" panose="02040503050406030204" pitchFamily="18" charset="0"/>
                            </a:rPr>
                            <m:t>𝑑𝑇</m:t>
                          </m:r>
                        </m:e>
                      </m:nary>
                    </m:oMath>
                  </m:oMathPara>
                </a14:m>
                <a:endParaRPr lang="en-US" b="0" i="1" dirty="0" smtClean="0">
                  <a:latin typeface="Cambria Math" panose="02040503050406030204" pitchFamily="18" charset="0"/>
                </a:endParaRPr>
              </a:p>
              <a:p>
                <a:r>
                  <a:rPr lang="zh-CN" altLang="en-US" b="0" dirty="0" smtClean="0"/>
                  <a:t>显然，</a:t>
                </a:r>
                <a14:m>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=1</m:t>
                    </m:r>
                  </m:oMath>
                </a14:m>
                <a:r>
                  <a:rPr lang="zh-CN" altLang="en-US" dirty="0" smtClean="0"/>
                  <a:t>。</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95591" y="1151725"/>
                <a:ext cx="11238046" cy="4432367"/>
              </a:xfrm>
              <a:prstGeom prst="rect">
                <a:avLst/>
              </a:prstGeom>
              <a:blipFill>
                <a:blip r:embed="rId3"/>
                <a:stretch>
                  <a:fillRect l="-434" t="-825" r="-380" b="-1513"/>
                </a:stretch>
              </a:blipFill>
            </p:spPr>
            <p:txBody>
              <a:bodyPr/>
              <a:lstStyle/>
              <a:p>
                <a:r>
                  <a:rPr lang="en-US">
                    <a:noFill/>
                  </a:rPr>
                  <a:t> </a:t>
                </a:r>
              </a:p>
            </p:txBody>
          </p:sp>
        </mc:Fallback>
      </mc:AlternateContent>
    </p:spTree>
    <p:extLst>
      <p:ext uri="{BB962C8B-B14F-4D97-AF65-F5344CB8AC3E}">
        <p14:creationId xmlns:p14="http://schemas.microsoft.com/office/powerpoint/2010/main" val="3928760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2077" y="457200"/>
            <a:ext cx="5987846" cy="523220"/>
          </a:xfrm>
          <a:prstGeom prst="rect">
            <a:avLst/>
          </a:prstGeom>
          <a:noFill/>
        </p:spPr>
        <p:txBody>
          <a:bodyPr wrap="square" rtlCol="0">
            <a:spAutoFit/>
          </a:bodyPr>
          <a:lstStyle/>
          <a:p>
            <a:pPr algn="ctr"/>
            <a:r>
              <a:rPr lang="en-US" sz="2800" dirty="0" smtClean="0"/>
              <a:t>C.</a:t>
            </a:r>
            <a:r>
              <a:rPr lang="zh-CN" altLang="en-US" sz="2800" dirty="0"/>
              <a:t>能量守恒检</a:t>
            </a:r>
            <a:r>
              <a:rPr lang="zh-CN" altLang="en-US" sz="2800" dirty="0" smtClean="0"/>
              <a:t>验</a:t>
            </a:r>
            <a:endParaRPr lang="en-US" altLang="zh-CN" sz="2800" dirty="0"/>
          </a:p>
        </p:txBody>
      </p:sp>
      <mc:AlternateContent xmlns:mc="http://schemas.openxmlformats.org/markup-compatibility/2006" xmlns:a14="http://schemas.microsoft.com/office/drawing/2010/main">
        <mc:Choice Requires="a14">
          <p:sp>
            <p:nvSpPr>
              <p:cNvPr id="3" name="TextBox 2"/>
              <p:cNvSpPr txBox="1"/>
              <p:nvPr/>
            </p:nvSpPr>
            <p:spPr>
              <a:xfrm>
                <a:off x="248654" y="1002370"/>
                <a:ext cx="12127830" cy="5929124"/>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显热变化说明</a:t>
                </a:r>
                <a:r>
                  <a:rPr lang="zh-CN" altLang="en-US" dirty="0"/>
                  <a:t>：</a:t>
                </a:r>
                <a:r>
                  <a:rPr lang="zh-CN" altLang="en-US" dirty="0" smtClean="0"/>
                  <a:t>在做显热随时间变化的离散时：</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𝐻𝐼</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𝑗</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d>
                                <m:dPr>
                                  <m:ctrlPr>
                                    <a:rPr lang="en-US" altLang="zh-CN" b="0" i="1" smtClean="0">
                                      <a:latin typeface="Cambria Math" panose="02040503050406030204" pitchFamily="18" charset="0"/>
                                    </a:rPr>
                                  </m:ctrlPr>
                                </m:dPr>
                                <m:e>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acc>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𝑇</m:t>
                              </m:r>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m:t>
                      </m:r>
                    </m:oMath>
                  </m:oMathPara>
                </a14:m>
                <a:endParaRPr lang="en-US" dirty="0" smtClean="0"/>
              </a:p>
              <a:p>
                <a:r>
                  <a:rPr lang="zh-CN" altLang="en-US" dirty="0" smtClean="0"/>
                  <a:t>假设了时间步长较小（如采用显示格式），故假设以下近似成立：</a:t>
                </a:r>
                <a:endParaRPr lang="en-US" altLang="zh-CN" dirty="0" smtClean="0"/>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𝑆</m:t>
                                  </m:r>
                                </m:sub>
                              </m:sSub>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ea typeface="Cambria Math" panose="02040503050406030204" pitchFamily="18" charset="0"/>
                                    </a:rPr>
                                    <m:t>𝑆</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𝑆</m:t>
                                  </m:r>
                                </m:sub>
                              </m:sSub>
                            </m:e>
                          </m:d>
                        </m:e>
                        <m:sub>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𝑛</m:t>
                          </m:r>
                        </m:sup>
                      </m:sSubSup>
                    </m:oMath>
                  </m:oMathPara>
                </a14:m>
                <a:endParaRPr lang="en-US" b="0" dirty="0" smtClean="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𝐿</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𝐿</m:t>
                                  </m:r>
                                </m:sub>
                              </m:sSub>
                            </m:e>
                          </m:d>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𝑘</m:t>
                          </m:r>
                        </m:sub>
                        <m:sup>
                          <m:r>
                            <a:rPr lang="en-US" b="0" i="1" smtClean="0">
                              <a:latin typeface="Cambria Math" panose="02040503050406030204" pitchFamily="18" charset="0"/>
                            </a:rPr>
                            <m:t>𝑛</m:t>
                          </m:r>
                        </m:sup>
                      </m:sSubSup>
                    </m:oMath>
                  </m:oMathPara>
                </a14:m>
                <a:endParaRPr lang="en-US" dirty="0" smtClean="0"/>
              </a:p>
              <a:p>
                <a:r>
                  <a:rPr lang="zh-CN" altLang="en-US" dirty="0"/>
                  <a:t>因</a:t>
                </a:r>
                <a:r>
                  <a:rPr lang="zh-CN" altLang="en-US" dirty="0" smtClean="0"/>
                  <a:t>此，在做能量守恒检验时，显热变化需使用旧时刻的热物性参数，而不是新时刻：</a:t>
                </a:r>
                <a:endParaRPr lang="en-US" altLang="zh-CN" dirty="0" smtClean="0"/>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𝑄</m:t>
                          </m:r>
                        </m:e>
                        <m:sub>
                          <m:r>
                            <a:rPr lang="en-US" altLang="zh-CN" b="0" i="1" smtClean="0">
                              <a:latin typeface="Cambria Math" panose="02040503050406030204" pitchFamily="18" charset="0"/>
                            </a:rPr>
                            <m:t>𝐻𝐼</m:t>
                          </m:r>
                        </m:sub>
                      </m:sSub>
                      <m:r>
                        <a:rPr lang="en-US" altLang="zh-CN" b="0" i="1"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sSubSup>
                        <m:sSubSupPr>
                          <m:ctrlPr>
                            <a:rPr lang="en-US" i="1">
                              <a:latin typeface="Cambria Math" panose="02040503050406030204" pitchFamily="18" charset="0"/>
                            </a:rPr>
                          </m:ctrlPr>
                        </m:sSubSupPr>
                        <m:e>
                          <m:d>
                            <m:dPr>
                              <m:begChr m:val="{"/>
                              <m:ctrlPr>
                                <a:rPr lang="en-US" i="1">
                                  <a:latin typeface="Cambria Math" panose="02040503050406030204" pitchFamily="18" charset="0"/>
                                </a:rPr>
                              </m:ctrlPr>
                            </m:dPr>
                            <m:e>
                              <m:r>
                                <a:rPr lang="en-US"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e>
                          </m:d>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d>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𝑛</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e>
                              </m:d>
                            </m:e>
                            <m:sub>
                              <m: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up>
                              <m:r>
                                <a:rPr lang="en-US" i="1">
                                  <a:latin typeface="Cambria Math" panose="02040503050406030204" pitchFamily="18" charset="0"/>
                                  <a:ea typeface="Cambria Math" panose="02040503050406030204" pitchFamily="18" charset="0"/>
                                </a:rPr>
                                <m:t>𝑛</m:t>
                              </m:r>
                            </m:sup>
                          </m:sSubSup>
                        </m:e>
                      </m:d>
                      <m:r>
                        <a:rPr lang="en-US">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r>
                            <a:rPr lang="en-US" i="1">
                              <a:latin typeface="Cambria Math" panose="02040503050406030204" pitchFamily="18" charset="0"/>
                            </a:rPr>
                            <m:t>+1</m:t>
                          </m:r>
                        </m:sup>
                      </m:sSubSup>
                      <m:r>
                        <a:rPr lang="en-US" i="1">
                          <a:latin typeface="Cambria Math" panose="02040503050406030204" pitchFamily="18" charset="0"/>
                        </a:rPr>
                        <m:t>∗</m:t>
                      </m:r>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𝑆𝑗</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𝑆</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𝑆</m:t>
                                  </m:r>
                                </m:sub>
                              </m:sSub>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𝜌</m:t>
                              </m:r>
                            </m:e>
                            <m:sub>
                              <m:r>
                                <a:rPr lang="en-US" i="1">
                                  <a:latin typeface="Cambria Math" panose="02040503050406030204" pitchFamily="18" charset="0"/>
                                </a:rPr>
                                <m:t>𝐿</m:t>
                              </m:r>
                            </m:sub>
                          </m:sSub>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𝐿</m:t>
                              </m:r>
                            </m:sub>
                          </m:sSub>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𝑇</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up>
                          <m:r>
                            <a:rPr lang="en-US" i="1">
                              <a:latin typeface="Cambria Math" panose="02040503050406030204" pitchFamily="18" charset="0"/>
                            </a:rPr>
                            <m:t>𝑛</m:t>
                          </m:r>
                        </m:sup>
                      </m:sSubSup>
                      <m:r>
                        <a:rPr lang="en-US" i="1">
                          <a:latin typeface="Cambria Math" panose="02040503050406030204" pitchFamily="18" charset="0"/>
                        </a:rPr>
                        <m:t>}</m:t>
                      </m:r>
                    </m:oMath>
                  </m:oMathPara>
                </a14:m>
                <a:endParaRPr lang="en-US" dirty="0" smtClean="0"/>
              </a:p>
              <a:p>
                <a:r>
                  <a:rPr lang="zh-CN" altLang="en-US" dirty="0" smtClean="0"/>
                  <a:t>且注意，</a:t>
                </a:r>
                <a14:m>
                  <m:oMath xmlns:m="http://schemas.openxmlformats.org/officeDocument/2006/math">
                    <m:sSubSup>
                      <m:sSubSupPr>
                        <m:ctrlPr>
                          <a:rPr lang="en-US" altLang="zh-CN" b="0" i="1" smtClean="0">
                            <a:latin typeface="Cambria Math" panose="02040503050406030204" pitchFamily="18" charset="0"/>
                          </a:rPr>
                        </m:ctrlPr>
                      </m:sSub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𝑆</m:t>
                                </m:r>
                              </m:sub>
                            </m:sSub>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r>
                      <a:rPr lang="en-US" altLang="zh-CN" b="0" i="1" smtClean="0">
                        <a:latin typeface="Cambria Math" panose="02040503050406030204" pitchFamily="18" charset="0"/>
                      </a:rPr>
                      <m:t>, </m:t>
                    </m:r>
                    <m:sSubSup>
                      <m:sSubSupPr>
                        <m:ctrlPr>
                          <a:rPr lang="en-US" altLang="zh-CN" b="0" i="1" smtClean="0">
                            <a:latin typeface="Cambria Math" panose="02040503050406030204" pitchFamily="18" charset="0"/>
                          </a:rPr>
                        </m:ctrlPr>
                      </m:sSubSupPr>
                      <m:e>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sub>
                            </m:sSub>
                          </m:e>
                        </m:d>
                      </m:e>
                      <m:sub>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𝑛</m:t>
                        </m:r>
                      </m:sup>
                    </m:sSubSup>
                  </m:oMath>
                </a14:m>
                <a:r>
                  <a:rPr lang="zh-CN" altLang="en-US" dirty="0" smtClean="0"/>
                  <a:t>是</a:t>
                </a:r>
                <a:r>
                  <a:rPr lang="en-US" altLang="zh-CN" dirty="0" smtClean="0"/>
                  <a:t>n</a:t>
                </a:r>
                <a:r>
                  <a:rPr lang="zh-CN" altLang="en-US" dirty="0" smtClean="0"/>
                  <a:t>时刻的值，不是</a:t>
                </a:r>
                <a:r>
                  <a:rPr lang="en-US" altLang="zh-CN" dirty="0" smtClean="0"/>
                  <a:t>1-&gt;n</a:t>
                </a:r>
                <a:r>
                  <a:rPr lang="zh-CN" altLang="en-US" dirty="0" smtClean="0"/>
                  <a:t>时刻的平均值！！！</a:t>
                </a:r>
                <a:endParaRPr lang="en-US" dirty="0" smtClean="0"/>
              </a:p>
              <a:p>
                <a:endParaRPr lang="en-US" dirty="0"/>
              </a:p>
              <a:p>
                <a:pPr marL="285750" indent="-285750">
                  <a:buFont typeface="Wingdings" panose="05000000000000000000" pitchFamily="2" charset="2"/>
                  <a:buChar char="§"/>
                </a:pPr>
                <a:r>
                  <a:rPr lang="zh-CN" altLang="en-US" dirty="0" smtClean="0"/>
                  <a:t>对于显热，徐达鸣文章（</a:t>
                </a:r>
                <a:r>
                  <a:rPr lang="en-US" altLang="zh-CN" dirty="0" smtClean="0"/>
                  <a:t>1991</a:t>
                </a:r>
                <a:r>
                  <a:rPr lang="zh-CN" altLang="en-US" dirty="0" smtClean="0"/>
                  <a:t>）表格</a:t>
                </a:r>
                <a:r>
                  <a:rPr lang="en-US" altLang="zh-CN" dirty="0" smtClean="0"/>
                  <a:t>1+</a:t>
                </a:r>
                <a:r>
                  <a:rPr lang="zh-CN" altLang="en-US" dirty="0" smtClean="0"/>
                  <a:t>公式（</a:t>
                </a:r>
                <a:r>
                  <a:rPr lang="en-US" altLang="zh-CN" dirty="0" smtClean="0"/>
                  <a:t>11-15</a:t>
                </a:r>
                <a:r>
                  <a:rPr lang="zh-CN" altLang="en-US" dirty="0" smtClean="0"/>
                  <a:t>）所示的所有情况都适用：</a:t>
                </a:r>
                <a:r>
                  <a:rPr lang="en-US" altLang="zh-CN" dirty="0" smtClean="0"/>
                  <a:t>1.</a:t>
                </a:r>
                <a:r>
                  <a:rPr lang="zh-CN" altLang="en-US" dirty="0" smtClean="0"/>
                  <a:t>共结点之前显热是前后温度之差</a:t>
                </a:r>
                <a:r>
                  <a:rPr lang="en-US" altLang="zh-CN" dirty="0" smtClean="0"/>
                  <a:t>+</a:t>
                </a:r>
                <a:r>
                  <a:rPr lang="zh-CN" altLang="en-US" dirty="0"/>
                  <a:t>结</a:t>
                </a:r>
                <a:r>
                  <a:rPr lang="zh-CN" altLang="en-US" dirty="0" smtClean="0"/>
                  <a:t>晶部分热物性变化产生的能量变化；</a:t>
                </a:r>
                <a:r>
                  <a:rPr lang="en-US" altLang="zh-CN" dirty="0" smtClean="0"/>
                  <a:t>2.</a:t>
                </a:r>
                <a:r>
                  <a:rPr lang="zh-CN" altLang="en-US" dirty="0" smtClean="0"/>
                  <a:t>共结点时，温度不发生变化，则显热仅由结晶部分热物性变化产生；</a:t>
                </a:r>
                <a:r>
                  <a:rPr lang="en-US" altLang="zh-CN" dirty="0" smtClean="0"/>
                  <a:t>3.</a:t>
                </a:r>
                <a:r>
                  <a:rPr lang="zh-CN" altLang="en-US" dirty="0" smtClean="0"/>
                  <a:t>共结点后，再无结晶，显热仅由温度变化产生；</a:t>
                </a:r>
                <a:endParaRPr lang="en-US" altLang="zh-CN" dirty="0" smtClean="0"/>
              </a:p>
              <a:p>
                <a:pPr marL="285750" indent="-285750">
                  <a:buFont typeface="Wingdings" panose="05000000000000000000" pitchFamily="2" charset="2"/>
                  <a:buChar char="§"/>
                </a:pPr>
                <a:endParaRPr lang="en-US" altLang="zh-CN" dirty="0" smtClean="0"/>
              </a:p>
              <a:p>
                <a:pPr marL="285750" indent="-285750">
                  <a:buFont typeface="Wingdings" panose="05000000000000000000" pitchFamily="2" charset="2"/>
                  <a:buChar char="§"/>
                </a:pPr>
                <a:r>
                  <a:rPr lang="zh-CN" altLang="en-US" dirty="0" smtClean="0"/>
                  <a:t>对于结晶潜热项，</a:t>
                </a:r>
                <a:r>
                  <a:rPr lang="zh-CN" altLang="en-US" dirty="0"/>
                  <a:t>徐达鸣文章（</a:t>
                </a:r>
                <a:r>
                  <a:rPr lang="en-US" altLang="zh-CN" dirty="0"/>
                  <a:t>1991</a:t>
                </a:r>
                <a:r>
                  <a:rPr lang="zh-CN" altLang="en-US" dirty="0"/>
                  <a:t>）表格</a:t>
                </a:r>
                <a:r>
                  <a:rPr lang="en-US" altLang="zh-CN" dirty="0"/>
                  <a:t>1+</a:t>
                </a:r>
                <a:r>
                  <a:rPr lang="zh-CN" altLang="en-US" dirty="0"/>
                  <a:t>公式（</a:t>
                </a:r>
                <a:r>
                  <a:rPr lang="en-US" altLang="zh-CN" dirty="0"/>
                  <a:t>11-15</a:t>
                </a:r>
                <a:r>
                  <a:rPr lang="zh-CN" altLang="en-US" dirty="0"/>
                  <a:t>）所示</a:t>
                </a:r>
                <a:r>
                  <a:rPr lang="zh-CN" altLang="en-US" dirty="0" smtClean="0"/>
                  <a:t>的情况需要每一步仔细记录，因为结晶量和结晶量对应的物性都在变化</a:t>
                </a:r>
                <a:r>
                  <a:rPr lang="zh-CN" altLang="en-US" dirty="0"/>
                  <a:t>，</a:t>
                </a:r>
                <a:r>
                  <a:rPr lang="zh-CN" altLang="en-US" dirty="0" smtClean="0"/>
                  <a:t>尤其是</a:t>
                </a:r>
                <a:r>
                  <a:rPr lang="en-US" altLang="zh-CN" dirty="0" smtClean="0"/>
                  <a:t>mushy-&gt;eutectic</a:t>
                </a:r>
                <a:r>
                  <a:rPr lang="zh-CN" altLang="en-US" dirty="0" smtClean="0"/>
                  <a:t>阶段；</a:t>
                </a:r>
                <a:endParaRPr lang="en-US" altLang="zh-CN" dirty="0" smtClean="0"/>
              </a:p>
              <a:p>
                <a:pPr marL="285750" indent="-285750">
                  <a:buFont typeface="Wingdings" panose="05000000000000000000" pitchFamily="2" charset="2"/>
                  <a:buChar char="§"/>
                </a:pPr>
                <a:endParaRPr lang="en-US" altLang="zh-CN" dirty="0"/>
              </a:p>
              <a:p>
                <a:pPr marL="285750" indent="-285750">
                  <a:buFont typeface="Wingdings" panose="05000000000000000000" pitchFamily="2" charset="2"/>
                  <a:buChar char="§"/>
                </a:pPr>
                <a:r>
                  <a:rPr lang="zh-CN" altLang="en-US" dirty="0" smtClean="0"/>
                  <a:t>对于仅有传热的体系而言，每个单元都可以检验能量守恒，整个系统也可以检验能量守恒；对于有对流参与的体系，检验每个单元的能量守恒可能比较困难，但是检验整个系统的能量守恒可能更加简单。</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48654" y="1002370"/>
                <a:ext cx="12127830" cy="5929124"/>
              </a:xfrm>
              <a:prstGeom prst="rect">
                <a:avLst/>
              </a:prstGeom>
              <a:blipFill>
                <a:blip r:embed="rId2"/>
                <a:stretch>
                  <a:fillRect l="-452" t="-514" r="-402" b="-617"/>
                </a:stretch>
              </a:blipFill>
            </p:spPr>
            <p:txBody>
              <a:bodyPr/>
              <a:lstStyle/>
              <a:p>
                <a:r>
                  <a:rPr lang="en-US">
                    <a:noFill/>
                  </a:rPr>
                  <a:t> </a:t>
                </a:r>
              </a:p>
            </p:txBody>
          </p:sp>
        </mc:Fallback>
      </mc:AlternateContent>
    </p:spTree>
    <p:extLst>
      <p:ext uri="{BB962C8B-B14F-4D97-AF65-F5344CB8AC3E}">
        <p14:creationId xmlns:p14="http://schemas.microsoft.com/office/powerpoint/2010/main" val="3116421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1" y="462455"/>
                <a:ext cx="12300154" cy="7907614"/>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上式采用前向差分法离散，并写成分量：</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𝑣𝑠𝑥</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6</m:t>
                              </m:r>
                              <m:r>
                                <a:rPr lang="en-US" altLang="zh-CN" b="0" i="1" smtClean="0">
                                  <a:latin typeface="Cambria Math" panose="02040503050406030204" pitchFamily="18" charset="0"/>
                                </a:rPr>
                                <m:t>𝜋</m:t>
                              </m:r>
                              <m:r>
                                <a:rPr lang="en-US" altLang="zh-CN" b="0" i="1" smtClean="0">
                                  <a:latin typeface="Cambria Math" panose="02040503050406030204" pitchFamily="18" charset="0"/>
                                </a:rPr>
                                <m:t>𝑅</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den>
                          </m:f>
                        </m:e>
                      </m:d>
                      <m:r>
                        <a:rPr lang="en-US" altLang="zh-CN" b="0" i="1" smtClean="0">
                          <a:latin typeface="Cambria Math" panose="02040503050406030204" pitchFamily="18" charset="0"/>
                        </a:rPr>
                        <m:t>𝑣𝑠𝑥</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sup>
                      </m:sSup>
                    </m:oMath>
                  </m:oMathPara>
                </a14:m>
                <a:endParaRPr lang="en-US" altLang="zh-CN" b="0" dirty="0" smtClean="0"/>
              </a:p>
              <a:p>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𝑣𝑠𝑦</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6</m:t>
                              </m:r>
                              <m:r>
                                <a:rPr lang="en-US" altLang="zh-CN" b="0" i="1" smtClean="0">
                                  <a:latin typeface="Cambria Math" panose="02040503050406030204" pitchFamily="18" charset="0"/>
                                </a:rPr>
                                <m:t>𝜋</m:t>
                              </m:r>
                              <m:r>
                                <a:rPr lang="en-US" altLang="zh-CN" b="0" i="1" smtClean="0">
                                  <a:latin typeface="Cambria Math" panose="02040503050406030204" pitchFamily="18" charset="0"/>
                                </a:rPr>
                                <m:t>𝑅</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den>
                          </m:f>
                        </m:e>
                      </m:d>
                      <m:r>
                        <a:rPr lang="en-US" altLang="zh-CN" b="0" i="1" smtClean="0">
                          <a:latin typeface="Cambria Math" panose="02040503050406030204" pitchFamily="18" charset="0"/>
                        </a:rPr>
                        <m:t>𝑣𝑠𝑦</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den>
                      </m:f>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m:oMathPara>
                </a14:m>
                <a:endParaRPr lang="en-US" altLang="zh-CN" b="0" dirty="0" smtClean="0"/>
              </a:p>
              <a:p>
                <a:endParaRPr lang="en-US" altLang="zh-CN" b="0"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𝑣𝑠𝑧</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6</m:t>
                              </m:r>
                              <m:r>
                                <a:rPr lang="en-US" altLang="zh-CN" b="0" i="1" smtClean="0">
                                  <a:latin typeface="Cambria Math" panose="02040503050406030204" pitchFamily="18" charset="0"/>
                                </a:rPr>
                                <m:t>𝜋</m:t>
                              </m:r>
                              <m:r>
                                <a:rPr lang="en-US" altLang="zh-CN" b="0" i="1" smtClean="0">
                                  <a:latin typeface="Cambria Math" panose="02040503050406030204" pitchFamily="18" charset="0"/>
                                </a:rPr>
                                <m:t>𝑅</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r>
                                    <a:rPr lang="en-US" altLang="zh-CN" b="0" i="1" smtClean="0">
                                      <a:latin typeface="Cambria Math" panose="02040503050406030204" pitchFamily="18" charset="0"/>
                                    </a:rPr>
                                    <m:t> </m:t>
                                  </m:r>
                                </m:e>
                              </m:d>
                            </m:den>
                          </m:f>
                        </m:e>
                      </m:d>
                      <m:r>
                        <a:rPr lang="en-US" altLang="zh-CN" b="0" i="1" smtClean="0">
                          <a:latin typeface="Cambria Math" panose="02040503050406030204" pitchFamily="18" charset="0"/>
                        </a:rPr>
                        <m:t>𝑣𝑠𝑧</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sup>
                      </m:sSup>
                    </m:oMath>
                  </m:oMathPara>
                </a14:m>
                <a:endParaRPr lang="en-US" altLang="zh-CN" dirty="0" smtClean="0"/>
              </a:p>
              <a:p>
                <a:endParaRPr lang="en-US" altLang="zh-CN" dirty="0"/>
              </a:p>
              <a:p>
                <a:pPr marL="285750" indent="-285750">
                  <a:buFont typeface="Wingdings" panose="05000000000000000000" pitchFamily="2" charset="2"/>
                  <a:buChar char="§"/>
                </a:pPr>
                <a:r>
                  <a:rPr lang="zh-CN" altLang="en-US" dirty="0"/>
                  <a:t>晶</a:t>
                </a:r>
                <a:r>
                  <a:rPr lang="zh-CN" altLang="en-US" dirty="0" smtClean="0"/>
                  <a:t>体颗粒在运动过程中，如果受到的粘滞阻力过大，使得晶体停止相对运动，这意味着晶体周围的液体也停止运动（相对晶体颗粒），即晶体和晶体周围液体的运动保持同步。这是晶体受到粘滞阻力的最大限度，晶体不可能受到粘滞阻力后相对运动速度逐渐减小并产生相反方向的相对运动。简单地讲，新时刻相对运动速度至多减小到</a:t>
                </a:r>
                <a:r>
                  <a:rPr lang="en-US" altLang="zh-CN" dirty="0" smtClean="0"/>
                  <a:t>0</a:t>
                </a:r>
                <a:r>
                  <a:rPr lang="zh-CN" altLang="en-US" dirty="0" smtClean="0"/>
                  <a:t>，而不可能变成反方向的相对运动，即要求以</a:t>
                </a:r>
                <a:r>
                  <a:rPr lang="zh-CN" altLang="en-US" dirty="0"/>
                  <a:t>上三式</a:t>
                </a:r>
                <a:r>
                  <a:rPr lang="zh-CN" altLang="en-US" dirty="0" smtClean="0"/>
                  <a:t>中：</a:t>
                </a:r>
                <a:endParaRPr lang="en-US" altLang="zh-CN" dirty="0" smtClean="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1−</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6</m:t>
                          </m:r>
                          <m:r>
                            <a:rPr lang="en-US" altLang="zh-CN" b="0" i="1" smtClean="0">
                              <a:latin typeface="Cambria Math" panose="02040503050406030204" pitchFamily="18" charset="0"/>
                            </a:rPr>
                            <m:t>𝜋</m:t>
                          </m:r>
                          <m:r>
                            <a:rPr lang="en-US" altLang="zh-CN" b="0" i="1" smtClean="0">
                              <a:latin typeface="Cambria Math" panose="02040503050406030204" pitchFamily="18" charset="0"/>
                            </a:rPr>
                            <m:t>𝑅</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𝑆</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𝑆</m:t>
                                  </m:r>
                                </m:sub>
                              </m:sSub>
                              <m:r>
                                <a:rPr lang="en-US" altLang="zh-CN" b="0" i="1" smtClean="0">
                                  <a:latin typeface="Cambria Math" panose="02040503050406030204" pitchFamily="18" charset="0"/>
                                </a:rPr>
                                <m:t>+0.5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𝜌</m:t>
                                  </m:r>
                                </m:e>
                                <m:sub>
                                  <m:r>
                                    <a:rPr lang="en-US" altLang="zh-CN" b="0" i="1" smtClean="0">
                                      <a:latin typeface="Cambria Math" panose="02040503050406030204" pitchFamily="18" charset="0"/>
                                    </a:rPr>
                                    <m:t>𝐿</m:t>
                                  </m:r>
                                </m:sub>
                              </m:sSub>
                            </m:e>
                          </m:d>
                        </m:den>
                      </m:f>
                      <m:r>
                        <a:rPr lang="en-US" altLang="zh-CN" b="0" i="1" smtClean="0">
                          <a:latin typeface="Cambria Math" panose="02040503050406030204" pitchFamily="18" charset="0"/>
                        </a:rPr>
                        <m:t>≥0</m:t>
                      </m:r>
                    </m:oMath>
                  </m:oMathPara>
                </a14:m>
                <a:endParaRPr lang="en-US" altLang="zh-CN" b="0" dirty="0" smtClean="0"/>
              </a:p>
              <a:p>
                <a:r>
                  <a:rPr lang="zh-CN" altLang="en-US" dirty="0" smtClean="0"/>
                  <a:t>由此可得晶体相对运动需要满足的时间步长。注意，此处的</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oMath>
                </a14:m>
                <a:r>
                  <a:rPr lang="zh-CN" altLang="en-US" dirty="0" smtClean="0"/>
                  <a:t>不需要按照交错网格求得长度，而是使用主网格长度。因为若按照交错网格，则</a:t>
                </a:r>
                <a14:m>
                  <m:oMath xmlns:m="http://schemas.openxmlformats.org/officeDocument/2006/math">
                    <m:r>
                      <a:rPr lang="en-US" altLang="zh-CN" b="0" i="1" smtClean="0">
                        <a:latin typeface="Cambria Math" panose="02040503050406030204" pitchFamily="18" charset="0"/>
                      </a:rPr>
                      <m:t>𝑣𝑠𝑥𝑟</m:t>
                    </m:r>
                  </m:oMath>
                </a14:m>
                <a:r>
                  <a:rPr lang="zh-CN" altLang="en-US" dirty="0" smtClean="0"/>
                  <a:t>中的</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𝑑𝑥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𝑑𝑥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𝑑𝑦</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r>
                      <a:rPr lang="zh-CN" altLang="en-US" i="1" dirty="0">
                        <a:latin typeface="Cambria Math" panose="02040503050406030204" pitchFamily="18" charset="0"/>
                      </a:rPr>
                      <m:t>；</m:t>
                    </m:r>
                  </m:oMath>
                </a14:m>
                <a:r>
                  <a:rPr lang="zh-CN" altLang="en-US" dirty="0" smtClean="0"/>
                  <a:t>而</a:t>
                </a:r>
                <a14:m>
                  <m:oMath xmlns:m="http://schemas.openxmlformats.org/officeDocument/2006/math">
                    <m:r>
                      <a:rPr lang="en-US" altLang="zh-CN" b="0" i="1" dirty="0" smtClean="0">
                        <a:latin typeface="Cambria Math" panose="02040503050406030204" pitchFamily="18" charset="0"/>
                      </a:rPr>
                      <m:t>𝑣𝑠𝑦𝑟</m:t>
                    </m:r>
                  </m:oMath>
                </a14:m>
                <a:r>
                  <a:rPr lang="zh-CN" altLang="en-US" dirty="0" smtClean="0"/>
                  <a:t>中的</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𝑑𝑥</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𝑑𝑦</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e>
                        </m:d>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𝑑𝑦</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e>
                        </m:d>
                      </m:num>
                      <m:den>
                        <m:r>
                          <a:rPr lang="en-US" altLang="zh-CN" b="0" i="1" dirty="0" smtClean="0">
                            <a:latin typeface="Cambria Math" panose="02040503050406030204" pitchFamily="18" charset="0"/>
                          </a:rPr>
                          <m:t>2</m:t>
                        </m:r>
                      </m:den>
                    </m:f>
                  </m:oMath>
                </a14:m>
                <a:r>
                  <a:rPr lang="zh-CN" altLang="en-US" dirty="0" smtClean="0"/>
                  <a:t>。虽然他们在数值上相等，但物理意义不同。</a:t>
                </a:r>
                <a14:m>
                  <m:oMath xmlns:m="http://schemas.openxmlformats.org/officeDocument/2006/math">
                    <m:r>
                      <a:rPr lang="en-US" altLang="zh-CN" b="0" i="1" smtClean="0">
                        <a:latin typeface="Cambria Math" panose="02040503050406030204" pitchFamily="18" charset="0"/>
                      </a:rPr>
                      <m:t>𝑣𝑠𝑥𝑟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𝑣𝑠𝑦𝑟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𝑣𝑠𝑧𝑟</m:t>
                    </m:r>
                  </m:oMath>
                </a14:m>
                <a:r>
                  <a:rPr lang="zh-CN" altLang="en-US" dirty="0" smtClean="0"/>
                  <a:t>针对的是同一个速度微元体中，或者说整个推导过程的研究对象是某个确定的速度微元体。这个微元体既不是</a:t>
                </a:r>
                <a:r>
                  <a:rPr lang="en-US" altLang="zh-CN" dirty="0" smtClean="0"/>
                  <a:t>X</a:t>
                </a:r>
                <a:r>
                  <a:rPr lang="zh-CN" altLang="en-US" dirty="0" smtClean="0"/>
                  <a:t>方向错开主网格半个网格的</a:t>
                </a:r>
                <a:r>
                  <a:rPr lang="en-US" altLang="zh-CN" dirty="0" smtClean="0"/>
                  <a:t>x</a:t>
                </a:r>
                <a:r>
                  <a:rPr lang="zh-CN" altLang="en-US" dirty="0" smtClean="0"/>
                  <a:t>速度微元体，也不是</a:t>
                </a:r>
                <a:r>
                  <a:rPr lang="en-US" altLang="zh-CN" dirty="0" smtClean="0"/>
                  <a:t>y</a:t>
                </a:r>
                <a:r>
                  <a:rPr lang="zh-CN" altLang="en-US" dirty="0" smtClean="0"/>
                  <a:t>速度微元体。至于</a:t>
                </a:r>
                <a:r>
                  <a:rPr lang="en-US" altLang="zh-CN" dirty="0" err="1" smtClean="0"/>
                  <a:t>vsxr</a:t>
                </a:r>
                <a:r>
                  <a:rPr lang="en-US" altLang="zh-CN" dirty="0" smtClean="0"/>
                  <a:t>, </a:t>
                </a:r>
                <a:r>
                  <a:rPr lang="en-US" altLang="zh-CN" dirty="0" err="1" smtClean="0"/>
                  <a:t>vsyr</a:t>
                </a:r>
                <a:r>
                  <a:rPr lang="en-US" altLang="zh-CN" dirty="0" smtClean="0"/>
                  <a:t>, </a:t>
                </a:r>
                <a:r>
                  <a:rPr lang="en-US" altLang="zh-CN" dirty="0" err="1" smtClean="0"/>
                  <a:t>vszr</a:t>
                </a:r>
                <a:r>
                  <a:rPr lang="zh-CN" altLang="en-US" dirty="0" smtClean="0"/>
                  <a:t>与</a:t>
                </a:r>
                <a:r>
                  <a:rPr lang="en-US" altLang="zh-CN" dirty="0" smtClean="0"/>
                  <a:t>x, y, z</a:t>
                </a:r>
                <a:r>
                  <a:rPr lang="zh-CN" altLang="en-US" dirty="0" smtClean="0"/>
                  <a:t>速度微元体间的关系，下一页的速度变换可解决。因此，</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oMath>
                </a14:m>
                <a:r>
                  <a:rPr lang="zh-CN" altLang="en-US" dirty="0" smtClean="0"/>
                  <a:t>，</a:t>
                </a:r>
                <a14:m>
                  <m:oMath xmlns:m="http://schemas.openxmlformats.org/officeDocument/2006/math">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𝑧</m:t>
                    </m:r>
                  </m:oMath>
                </a14:m>
                <a:r>
                  <a:rPr lang="zh-CN" altLang="en-US" dirty="0" smtClean="0"/>
                  <a:t>采用主网格长度。另外一个步长限制是，</a:t>
                </a:r>
                <a:r>
                  <a:rPr lang="zh-CN" altLang="en-US" dirty="0"/>
                  <a:t>晶体运动不能超</a:t>
                </a:r>
                <a:r>
                  <a:rPr lang="zh-CN" altLang="en-US" dirty="0" smtClean="0"/>
                  <a:t>过晶体运动微元的范围。</a:t>
                </a:r>
                <a:endParaRPr lang="en-US" altLang="zh-CN" dirty="0" smtClean="0"/>
              </a:p>
              <a:p>
                <a:endParaRPr lang="en-US" altLang="zh-CN" dirty="0"/>
              </a:p>
              <a:p>
                <a:pPr marL="285750" indent="-285750">
                  <a:buFont typeface="Wingdings" panose="05000000000000000000" pitchFamily="2" charset="2"/>
                  <a:buChar char="§"/>
                </a:pPr>
                <a:r>
                  <a:rPr lang="zh-CN" altLang="en-US" dirty="0" smtClean="0"/>
                  <a:t>以上是晶体在时间</a:t>
                </a:r>
                <a:r>
                  <a:rPr lang="en-US" altLang="zh-CN" dirty="0" err="1" smtClean="0"/>
                  <a:t>dt</a:t>
                </a:r>
                <a:r>
                  <a:rPr lang="zh-CN" altLang="en-US" dirty="0" smtClean="0"/>
                  <a:t>内相对液体的运动表达式，而我们更关心的是晶体相对静止坐标系的速度。我们不能直接将晶体的相对运动速度与典型微元体面上的速度相加，因为晶体相对运动速度是晶体运动微元体心处的值，而液体速度是在典型微元体面上的速度，即使假设两种微元体大小相等，我们并不知道划分网格时这两个微元体究竟是重合还是错开半个（</a:t>
                </a:r>
                <a:r>
                  <a:rPr lang="en-US" altLang="zh-CN" dirty="0" smtClean="0"/>
                  <a:t>staggered grid</a:t>
                </a:r>
                <a:r>
                  <a:rPr lang="zh-CN" altLang="en-US" dirty="0" smtClean="0"/>
                  <a:t>）。</a:t>
                </a:r>
                <a:endParaRPr lang="en-US" altLang="zh-CN"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1" y="462455"/>
                <a:ext cx="12300154" cy="7907614"/>
              </a:xfrm>
              <a:prstGeom prst="rect">
                <a:avLst/>
              </a:prstGeom>
              <a:blipFill>
                <a:blip r:embed="rId2"/>
                <a:stretch>
                  <a:fillRect l="-396" t="-463" r="-1140" b="-308"/>
                </a:stretch>
              </a:blipFill>
            </p:spPr>
            <p:txBody>
              <a:bodyPr/>
              <a:lstStyle/>
              <a:p>
                <a:r>
                  <a:rPr lang="en-US">
                    <a:noFill/>
                  </a:rPr>
                  <a:t> </a:t>
                </a:r>
              </a:p>
            </p:txBody>
          </p:sp>
        </mc:Fallback>
      </mc:AlternateContent>
    </p:spTree>
    <p:extLst>
      <p:ext uri="{BB962C8B-B14F-4D97-AF65-F5344CB8AC3E}">
        <p14:creationId xmlns:p14="http://schemas.microsoft.com/office/powerpoint/2010/main" val="265406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683172" y="536028"/>
                <a:ext cx="11508828" cy="8329203"/>
              </a:xfrm>
              <a:prstGeom prst="rect">
                <a:avLst/>
              </a:prstGeom>
              <a:noFill/>
            </p:spPr>
            <p:txBody>
              <a:bodyPr wrap="square" rtlCol="0">
                <a:spAutoFit/>
              </a:bodyPr>
              <a:lstStyle/>
              <a:p>
                <a:pPr marL="285750" indent="-285750">
                  <a:buFont typeface="Wingdings" panose="05000000000000000000" pitchFamily="2" charset="2"/>
                  <a:buChar char="§"/>
                </a:pPr>
                <a:r>
                  <a:rPr lang="zh-CN" altLang="en-US" dirty="0" smtClean="0"/>
                  <a:t>将晶体运动微元标识为</a:t>
                </a:r>
                <a:r>
                  <a:rPr lang="en-US" altLang="zh-CN" dirty="0" smtClean="0"/>
                  <a:t>c(center)</a:t>
                </a:r>
                <a:r>
                  <a:rPr lang="zh-CN" altLang="en-US" dirty="0" smtClean="0"/>
                  <a:t>，紧邻</a:t>
                </a:r>
                <a:r>
                  <a:rPr lang="en-US" altLang="zh-CN" dirty="0" smtClean="0"/>
                  <a:t>c</a:t>
                </a:r>
                <a:r>
                  <a:rPr lang="zh-CN" altLang="en-US" dirty="0" smtClean="0"/>
                  <a:t>的晶体运动微元标识为</a:t>
                </a:r>
                <a:r>
                  <a:rPr lang="en-US" altLang="zh-CN" dirty="0" smtClean="0"/>
                  <a:t>b(boundary)</a:t>
                </a:r>
                <a:r>
                  <a:rPr lang="zh-CN" altLang="en-US" dirty="0" smtClean="0"/>
                  <a:t>，则晶体在典型微元体面上相对坐标系的速度为：</a:t>
                </a:r>
                <a:endParaRPr lang="en-US" altLang="zh-CN"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i="1">
                                  <a:latin typeface="Cambria Math" panose="02040503050406030204" pitchFamily="18" charset="0"/>
                                </a:rPr>
                                <m:t>𝑣</m:t>
                              </m:r>
                              <m:r>
                                <a:rPr lang="en-US" b="0" i="1" smtClean="0">
                                  <a:latin typeface="Cambria Math" panose="02040503050406030204" pitchFamily="18" charset="0"/>
                                </a:rPr>
                                <m:t>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sub>
                                <m:sup>
                                  <m:r>
                                    <a:rPr lang="en-US" b="0" i="1" smtClean="0">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𝑣𝑠𝑥𝑟</m:t>
                              </m:r>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 </m:t>
                              </m:r>
                              <m:r>
                                <a:rPr lang="en-US" i="1">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&lt;0</m:t>
                              </m:r>
                              <m:r>
                                <m:rPr>
                                  <m:nor/>
                                </m:rPr>
                                <a:rPr lang="en-US" dirty="0"/>
                                <m:t> </m:t>
                              </m:r>
                            </m:e>
                            <m:e>
                              <m:r>
                                <a:rPr lang="en-US" i="1">
                                  <a:latin typeface="Cambria Math" panose="02040503050406030204" pitchFamily="18" charset="0"/>
                                </a:rPr>
                                <m:t>𝑣</m:t>
                              </m:r>
                              <m:r>
                                <a:rPr lang="en-US" b="0" i="1" smtClean="0">
                                  <a:latin typeface="Cambria Math" panose="02040503050406030204" pitchFamily="18" charset="0"/>
                                </a:rPr>
                                <m:t>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sub>
                                <m:sup>
                                  <m:r>
                                    <a:rPr lang="en-US" b="0" i="1" smtClean="0">
                                      <a:latin typeface="Cambria Math" panose="02040503050406030204" pitchFamily="18" charset="0"/>
                                    </a:rPr>
                                    <m:t>𝑛</m:t>
                                  </m:r>
                                </m:sup>
                              </m:sSubSup>
                              <m:r>
                                <a:rPr lang="en-US" b="0"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rPr>
                                <m:t>𝑣𝑠𝑥𝑟</m:t>
                              </m:r>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 </m:t>
                              </m:r>
                              <m:r>
                                <a:rPr lang="en-US" i="1">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≥0</m:t>
                              </m:r>
                            </m:e>
                          </m:eqArr>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𝑣𝑥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
                              <m:r>
                                <a:rPr lang="en-US" b="0" i="1" smtClean="0">
                                  <a:latin typeface="Cambria Math" panose="02040503050406030204" pitchFamily="18" charset="0"/>
                                </a:rPr>
                                <m:t>𝑣𝑥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𝑣𝑠𝑥𝑟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𝑣𝑠𝑥</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&lt;0</m:t>
                              </m:r>
                            </m:e>
                          </m:eqArr>
                        </m:e>
                      </m:d>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i="1">
                                  <a:latin typeface="Cambria Math" panose="02040503050406030204" pitchFamily="18" charset="0"/>
                                </a:rPr>
                                <m:t>𝑣</m:t>
                              </m:r>
                              <m:r>
                                <a:rPr lang="en-US" b="0" i="1" smtClean="0">
                                  <a:latin typeface="Cambria Math" panose="02040503050406030204" pitchFamily="18" charset="0"/>
                                </a:rPr>
                                <m:t>𝑦</m:t>
                              </m:r>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up>
                                  <m:r>
                                    <a:rPr lang="en-US" b="0" i="1" smtClean="0">
                                      <a:latin typeface="Cambria Math" panose="02040503050406030204" pitchFamily="18" charset="0"/>
                                    </a:rPr>
                                    <m:t>𝑛</m:t>
                                  </m:r>
                                </m:sup>
                              </m:sSubSup>
                              <m:r>
                                <a:rPr lang="en-US" i="1">
                                  <a:latin typeface="Cambria Math" panose="02040503050406030204" pitchFamily="18" charset="0"/>
                                </a:rPr>
                                <m:t>+</m:t>
                              </m:r>
                              <m:r>
                                <a:rPr lang="en-US" i="1">
                                  <a:latin typeface="Cambria Math" panose="02040503050406030204" pitchFamily="18" charset="0"/>
                                </a:rPr>
                                <m:t>𝑣𝑠𝑦𝑟</m:t>
                              </m:r>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 </m:t>
                              </m:r>
                              <m:r>
                                <a:rPr lang="en-US" i="1">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i="1">
                                          <a:latin typeface="Cambria Math" panose="02040503050406030204" pitchFamily="18" charset="0"/>
                                        </a:rPr>
                                      </m:ctrlPr>
                                    </m:dPr>
                                    <m:e>
                                      <m:r>
                                        <a:rPr lang="en-US">
                                          <a:latin typeface="Cambria Math" panose="02040503050406030204" pitchFamily="18" charset="0"/>
                                        </a:rPr>
                                        <m:t>​</m:t>
                                      </m:r>
                                    </m:e>
                                  </m:d>
                                </m:e>
                                <m:sub>
                                  <m:r>
                                    <a:rPr lang="en-US" i="1">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i="1">
                                  <a:latin typeface="Cambria Math" panose="02040503050406030204" pitchFamily="18" charset="0"/>
                                </a:rPr>
                                <m:t>&lt;0</m:t>
                              </m:r>
                            </m:e>
                            <m:e>
                              <m:r>
                                <a:rPr lang="en-US" b="0" i="1" smtClean="0">
                                  <a:latin typeface="Cambria Math" panose="02040503050406030204" pitchFamily="18" charset="0"/>
                                </a:rPr>
                                <m:t>𝑣𝑦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qArr>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𝑣𝑦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
                              <m:r>
                                <a:rPr lang="en-US" b="0" i="1" smtClean="0">
                                  <a:latin typeface="Cambria Math" panose="02040503050406030204" pitchFamily="18" charset="0"/>
                                </a:rPr>
                                <m:t>𝑣𝑦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𝑣𝑠𝑦𝑟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𝑣𝑠𝑦</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𝑦</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&lt;0</m:t>
                              </m:r>
                            </m:e>
                          </m:eqArr>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𝑣𝑧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𝑣𝑠𝑧𝑟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&lt;0</m:t>
                              </m:r>
                            </m:e>
                            <m:e>
                              <m:r>
                                <a:rPr lang="en-US" b="0" i="1" smtClean="0">
                                  <a:latin typeface="Cambria Math" panose="02040503050406030204" pitchFamily="18" charset="0"/>
                                </a:rPr>
                                <m:t>𝑣𝑧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𝑣𝑠𝑧𝑟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qArr>
                        </m:e>
                      </m:d>
                    </m:oMath>
                  </m:oMathPara>
                </a14:m>
                <a:endParaRPr lang="en-US" b="0" dirty="0" smtClean="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𝑣𝑠𝑧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𝑣𝑧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𝑣𝑧𝑠𝑟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𝑐</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≥0</m:t>
                              </m:r>
                            </m:e>
                            <m:e>
                              <m:r>
                                <a:rPr lang="en-US" b="0" i="1" smtClean="0">
                                  <a:latin typeface="Cambria Math" panose="02040503050406030204" pitchFamily="18" charset="0"/>
                                </a:rPr>
                                <m:t>𝑣𝑧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𝑛</m:t>
                                  </m:r>
                                </m:sup>
                              </m:sSubSup>
                              <m:r>
                                <a:rPr lang="en-US" b="0" i="1" smtClean="0">
                                  <a:latin typeface="Cambria Math" panose="02040503050406030204" pitchFamily="18" charset="0"/>
                                </a:rPr>
                                <m:t>+</m:t>
                              </m:r>
                              <m:r>
                                <a:rPr lang="en-US" b="0" i="1" smtClean="0">
                                  <a:latin typeface="Cambria Math" panose="02040503050406030204" pitchFamily="18" charset="0"/>
                                </a:rPr>
                                <m:t>𝑣𝑧𝑠𝑟</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𝑏</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𝑣𝑠𝑧</m:t>
                              </m:r>
                              <m:sSubSup>
                                <m:sSubSupPr>
                                  <m:ctrlPr>
                                    <a:rPr lang="en-US" b="0" i="1" smtClean="0">
                                      <a:latin typeface="Cambria Math" panose="02040503050406030204" pitchFamily="18" charset="0"/>
                                    </a:rPr>
                                  </m:ctrlPr>
                                </m:sSub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m:t>
                                      </m:r>
                                    </m:e>
                                  </m:d>
                                </m:e>
                                <m:sub>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𝑧</m:t>
                                  </m:r>
                                </m:sub>
                                <m:sup>
                                  <m:r>
                                    <a:rPr lang="en-US" b="0" i="1" smtClean="0">
                                      <a:latin typeface="Cambria Math" panose="02040503050406030204" pitchFamily="18" charset="0"/>
                                    </a:rPr>
                                    <m:t>𝑛</m:t>
                                  </m:r>
                                  <m:r>
                                    <a:rPr lang="en-US" b="0" i="1" smtClean="0">
                                      <a:latin typeface="Cambria Math" panose="02040503050406030204" pitchFamily="18" charset="0"/>
                                    </a:rPr>
                                    <m:t>+1</m:t>
                                  </m:r>
                                </m:sup>
                              </m:sSubSup>
                              <m:r>
                                <a:rPr lang="en-US" b="0" i="1" smtClean="0">
                                  <a:latin typeface="Cambria Math" panose="02040503050406030204" pitchFamily="18" charset="0"/>
                                </a:rPr>
                                <m:t>&lt;0</m:t>
                              </m:r>
                            </m:e>
                          </m:eqArr>
                        </m:e>
                      </m:d>
                    </m:oMath>
                  </m:oMathPara>
                </a14:m>
                <a:endParaRPr lang="en-US" b="0" dirty="0" smtClean="0"/>
              </a:p>
              <a:p>
                <a:endParaRPr lang="en-US" dirty="0"/>
              </a:p>
              <a:p>
                <a:r>
                  <a:rPr lang="zh-CN" altLang="en-US" dirty="0">
                    <a:solidFill>
                      <a:srgbClr val="FF0000"/>
                    </a:solidFill>
                  </a:rPr>
                  <a:t>注</a:t>
                </a:r>
                <a:r>
                  <a:rPr lang="zh-CN" altLang="en-US" dirty="0" smtClean="0">
                    <a:solidFill>
                      <a:srgbClr val="FF0000"/>
                    </a:solidFill>
                  </a:rPr>
                  <a:t>意，经过上述修正，晶体运动速度已经变换到典型微元体表面的速度，此后的所有讨论均是以典型微元体为研究对象的。</a:t>
                </a:r>
                <a:endParaRPr 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83172" y="536028"/>
                <a:ext cx="11508828" cy="8329203"/>
              </a:xfrm>
              <a:prstGeom prst="rect">
                <a:avLst/>
              </a:prstGeom>
              <a:blipFill>
                <a:blip r:embed="rId3"/>
                <a:stretch>
                  <a:fillRect l="-424" t="-439" r="-318" b="-220"/>
                </a:stretch>
              </a:blipFill>
            </p:spPr>
            <p:txBody>
              <a:bodyPr/>
              <a:lstStyle/>
              <a:p>
                <a:r>
                  <a:rPr lang="en-US">
                    <a:noFill/>
                  </a:rPr>
                  <a:t> </a:t>
                </a:r>
              </a:p>
            </p:txBody>
          </p:sp>
        </mc:Fallback>
      </mc:AlternateContent>
      <p:sp>
        <p:nvSpPr>
          <p:cNvPr id="3" name="TextBox 2"/>
          <p:cNvSpPr txBox="1"/>
          <p:nvPr/>
        </p:nvSpPr>
        <p:spPr>
          <a:xfrm>
            <a:off x="9165021" y="1156140"/>
            <a:ext cx="1355834" cy="923330"/>
          </a:xfrm>
          <a:prstGeom prst="rect">
            <a:avLst/>
          </a:prstGeom>
          <a:noFill/>
        </p:spPr>
        <p:txBody>
          <a:bodyPr wrap="square" rtlCol="0">
            <a:spAutoFit/>
          </a:bodyPr>
          <a:lstStyle/>
          <a:p>
            <a:r>
              <a:rPr lang="zh-CN" altLang="en-US" dirty="0" smtClean="0"/>
              <a:t>流出</a:t>
            </a:r>
            <a:r>
              <a:rPr lang="en-US" altLang="zh-CN" dirty="0" smtClean="0"/>
              <a:t>c</a:t>
            </a:r>
          </a:p>
          <a:p>
            <a:endParaRPr lang="en-US" dirty="0"/>
          </a:p>
          <a:p>
            <a:r>
              <a:rPr lang="zh-CN" altLang="en-US" dirty="0" smtClean="0"/>
              <a:t>流出</a:t>
            </a:r>
            <a:r>
              <a:rPr lang="en-US" altLang="zh-CN" dirty="0"/>
              <a:t>b</a:t>
            </a:r>
            <a:endParaRPr lang="en-US" dirty="0"/>
          </a:p>
        </p:txBody>
      </p:sp>
    </p:spTree>
    <p:extLst>
      <p:ext uri="{BB962C8B-B14F-4D97-AF65-F5344CB8AC3E}">
        <p14:creationId xmlns:p14="http://schemas.microsoft.com/office/powerpoint/2010/main" val="933480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560439" y="449827"/>
                <a:ext cx="11120284" cy="5645456"/>
              </a:xfrm>
              <a:prstGeom prst="rect">
                <a:avLst/>
              </a:prstGeom>
              <a:noFill/>
            </p:spPr>
            <p:txBody>
              <a:bodyPr wrap="square" rtlCol="0">
                <a:spAutoFit/>
              </a:bodyPr>
              <a:lstStyle/>
              <a:p>
                <a:r>
                  <a:rPr lang="zh-CN" altLang="en-US" dirty="0" smtClean="0"/>
                  <a:t>注意（</a:t>
                </a:r>
                <a:r>
                  <a:rPr lang="en-US" altLang="zh-CN" dirty="0" smtClean="0"/>
                  <a:t>1</a:t>
                </a:r>
                <a:r>
                  <a:rPr lang="zh-CN" altLang="en-US" dirty="0" smtClean="0"/>
                  <a:t>）：在求取固体相对流体的运动速度时，</a:t>
                </a:r>
                <a:r>
                  <a:rPr lang="zh-CN" altLang="en-US" dirty="0">
                    <a:solidFill>
                      <a:srgbClr val="FF0000"/>
                    </a:solidFill>
                  </a:rPr>
                  <a:t>所有物理量都使用新时刻的值，因</a:t>
                </a:r>
                <a:r>
                  <a:rPr lang="zh-CN" altLang="en-US" dirty="0" smtClean="0">
                    <a:solidFill>
                      <a:srgbClr val="FF0000"/>
                    </a:solidFill>
                  </a:rPr>
                  <a:t>为</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oMath>
                </a14:m>
                <a:r>
                  <a:rPr lang="zh-CN" altLang="en-US" dirty="0" smtClean="0">
                    <a:solidFill>
                      <a:srgbClr val="FF0000"/>
                    </a:solidFill>
                  </a:rPr>
                  <a:t>内的</a:t>
                </a:r>
                <a:r>
                  <a:rPr lang="zh-CN" altLang="en-US" dirty="0">
                    <a:solidFill>
                      <a:srgbClr val="FF0000"/>
                    </a:solidFill>
                  </a:rPr>
                  <a:t>合力对</a:t>
                </a:r>
                <a:r>
                  <a:rPr lang="zh-CN" altLang="en-US" dirty="0" smtClean="0">
                    <a:solidFill>
                      <a:srgbClr val="FF0000"/>
                    </a:solidFill>
                  </a:rPr>
                  <a:t>应</a:t>
                </a:r>
                <a14:m>
                  <m:oMath xmlns:m="http://schemas.openxmlformats.org/officeDocument/2006/math">
                    <m:r>
                      <a:rPr lang="en-US" altLang="zh-CN" b="0" i="1" smtClean="0">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𝑡</m:t>
                    </m:r>
                  </m:oMath>
                </a14:m>
                <a:r>
                  <a:rPr lang="zh-CN" altLang="en-US" dirty="0" smtClean="0">
                    <a:solidFill>
                      <a:srgbClr val="FF0000"/>
                    </a:solidFill>
                  </a:rPr>
                  <a:t>间隔</a:t>
                </a:r>
                <a:r>
                  <a:rPr lang="zh-CN" altLang="en-US" dirty="0">
                    <a:solidFill>
                      <a:srgbClr val="FF0000"/>
                    </a:solidFill>
                  </a:rPr>
                  <a:t>内</a:t>
                </a:r>
                <a:r>
                  <a:rPr lang="zh-CN" altLang="en-US" dirty="0" smtClean="0">
                    <a:solidFill>
                      <a:srgbClr val="FF0000"/>
                    </a:solidFill>
                  </a:rPr>
                  <a:t>的平均加</a:t>
                </a:r>
                <a:r>
                  <a:rPr lang="zh-CN" altLang="en-US" dirty="0">
                    <a:solidFill>
                      <a:srgbClr val="FF0000"/>
                    </a:solidFill>
                  </a:rPr>
                  <a:t>速度！</a:t>
                </a:r>
                <a:endParaRPr lang="en-US" dirty="0">
                  <a:solidFill>
                    <a:srgbClr val="FF0000"/>
                  </a:solidFill>
                </a:endParaRPr>
              </a:p>
              <a:p>
                <a:r>
                  <a:rPr lang="zh-CN" altLang="en-US" dirty="0" smtClean="0"/>
                  <a:t>注意（</a:t>
                </a:r>
                <a:r>
                  <a:rPr lang="en-US" altLang="zh-CN" dirty="0" smtClean="0"/>
                  <a:t>2</a:t>
                </a:r>
                <a:r>
                  <a:rPr lang="zh-CN" altLang="en-US" dirty="0" smtClean="0"/>
                  <a:t>）：</a:t>
                </a:r>
                <a14:m>
                  <m:oMath xmlns:m="http://schemas.openxmlformats.org/officeDocument/2006/math">
                    <m:r>
                      <a:rPr lang="en-US" altLang="zh-CN" b="0" i="1" smtClean="0">
                        <a:latin typeface="Cambria Math" panose="02040503050406030204" pitchFamily="18" charset="0"/>
                      </a:rPr>
                      <m:t>𝑣𝑠𝑥</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𝑣𝑠𝑦</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r>
                      <a:rPr lang="en-US" altLang="zh-CN" b="0" i="1" smtClean="0">
                        <a:latin typeface="Cambria Math" panose="02040503050406030204" pitchFamily="18" charset="0"/>
                      </a:rPr>
                      <m:t>, </m:t>
                    </m:r>
                    <m:r>
                      <a:rPr lang="en-US" altLang="zh-CN" b="0" i="1" smtClean="0">
                        <a:latin typeface="Cambria Math" panose="02040503050406030204" pitchFamily="18" charset="0"/>
                      </a:rPr>
                      <m:t>𝑣𝑠𝑧</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smtClean="0"/>
                  <a:t>是等轴晶单元中心点处固相相对于液相的速度；而</a:t>
                </a:r>
                <a14:m>
                  <m:oMath xmlns:m="http://schemas.openxmlformats.org/officeDocument/2006/math">
                    <m:r>
                      <a:rPr lang="en-US" altLang="zh-CN" b="0" i="1" smtClean="0">
                        <a:latin typeface="Cambria Math" panose="02040503050406030204" pitchFamily="18" charset="0"/>
                      </a:rPr>
                      <m:t>𝑣𝑠𝑥</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r>
                      <a:rPr lang="en-US" altLang="zh-CN" b="0" i="1" smtClean="0">
                        <a:latin typeface="Cambria Math" panose="02040503050406030204" pitchFamily="18" charset="0"/>
                      </a:rPr>
                      <m:t>, </m:t>
                    </m:r>
                    <m:r>
                      <a:rPr lang="en-US" altLang="zh-CN" b="0" i="1" smtClean="0">
                        <a:latin typeface="Cambria Math" panose="02040503050406030204" pitchFamily="18" charset="0"/>
                      </a:rPr>
                      <m:t>𝑣𝑠𝑥</m:t>
                    </m:r>
                    <m:sSubSup>
                      <m:sSubSupPr>
                        <m:ctrlPr>
                          <a:rPr lang="en-US" altLang="zh-CN" b="0" i="1" smtClean="0">
                            <a:latin typeface="Cambria Math" panose="02040503050406030204" pitchFamily="18" charset="0"/>
                          </a:rPr>
                        </m:ctrlPr>
                      </m:sSubSupPr>
                      <m:e>
                        <m:d>
                          <m:dPr>
                            <m:begChr m:val=""/>
                            <m:endChr m:val="|"/>
                            <m:ctrlPr>
                              <a:rPr lang="en-US" altLang="zh-CN" b="0" i="1" smtClean="0">
                                <a:latin typeface="Cambria Math" panose="02040503050406030204" pitchFamily="18" charset="0"/>
                              </a:rPr>
                            </m:ctrlPr>
                          </m:dPr>
                          <m:e>
                            <m:r>
                              <a:rPr lang="en-US">
                                <a:latin typeface="Cambria Math" panose="02040503050406030204" pitchFamily="18" charset="0"/>
                              </a:rPr>
                              <m:t>​</m:t>
                            </m:r>
                          </m:e>
                        </m:d>
                      </m:e>
                      <m:sub>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sub>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bSup>
                  </m:oMath>
                </a14:m>
                <a:r>
                  <a:rPr lang="zh-CN" altLang="en-US" dirty="0" smtClean="0"/>
                  <a:t>等表示固相在典型非孤立单元面上的速度！</a:t>
                </a:r>
                <a:endParaRPr lang="en-US" altLang="zh-CN" dirty="0" smtClean="0"/>
              </a:p>
              <a:p>
                <a:r>
                  <a:rPr lang="zh-CN" altLang="en-US" dirty="0"/>
                  <a:t>注</a:t>
                </a:r>
                <a:r>
                  <a:rPr lang="zh-CN" altLang="en-US" dirty="0" smtClean="0"/>
                  <a:t>意（</a:t>
                </a:r>
                <a:r>
                  <a:rPr lang="en-US" altLang="zh-CN" dirty="0" smtClean="0"/>
                  <a:t>3</a:t>
                </a:r>
                <a:r>
                  <a:rPr lang="zh-CN" altLang="en-US" dirty="0" smtClean="0"/>
                  <a:t>）：由相对固相速度向绝对固相速度转换的时候，采用上式进行转换。其原理在于，计算相对固相速度是为了描述固相运动对相邻单元的影响（质量，能量，物种，动量），所以我们需要知道的固相速度是流出晶体运动单元</a:t>
                </a:r>
                <a:r>
                  <a:rPr lang="en-US" altLang="zh-CN" dirty="0" err="1" smtClean="0"/>
                  <a:t>i</a:t>
                </a:r>
                <a:r>
                  <a:rPr lang="zh-CN" altLang="en-US" dirty="0" smtClean="0"/>
                  <a:t>的速度。流入晶体运动微元</a:t>
                </a:r>
                <a:r>
                  <a:rPr lang="en-US" altLang="zh-CN" dirty="0" err="1" smtClean="0"/>
                  <a:t>i</a:t>
                </a:r>
                <a:r>
                  <a:rPr lang="zh-CN" altLang="en-US" dirty="0" smtClean="0"/>
                  <a:t>的速度按相邻晶体运动微元</a:t>
                </a:r>
                <a:r>
                  <a:rPr lang="en-US" altLang="zh-CN" dirty="0" smtClean="0"/>
                  <a:t>k</a:t>
                </a:r>
                <a:r>
                  <a:rPr lang="zh-CN" altLang="en-US" dirty="0" smtClean="0"/>
                  <a:t>的流出为依据。简而言之，就是王深强在</a:t>
                </a:r>
                <a:r>
                  <a:rPr lang="en-US" altLang="zh-CN" dirty="0" smtClean="0"/>
                  <a:t>《</a:t>
                </a:r>
                <a:r>
                  <a:rPr lang="zh-CN" altLang="en-US" dirty="0"/>
                  <a:t>等轴晶在对流金属液中非稳态移动的物理及数学模</a:t>
                </a:r>
                <a:r>
                  <a:rPr lang="zh-CN" altLang="en-US" dirty="0" smtClean="0"/>
                  <a:t>型</a:t>
                </a:r>
                <a:r>
                  <a:rPr lang="en-US" altLang="zh-CN" dirty="0" smtClean="0"/>
                  <a:t>》</a:t>
                </a:r>
                <a:r>
                  <a:rPr lang="zh-CN" altLang="en-US" dirty="0" smtClean="0"/>
                  <a:t>（</a:t>
                </a:r>
                <a:r>
                  <a:rPr lang="en-US" altLang="zh-CN" dirty="0" smtClean="0"/>
                  <a:t>1992</a:t>
                </a:r>
                <a:r>
                  <a:rPr lang="zh-CN" altLang="en-US" dirty="0" smtClean="0"/>
                  <a:t>）文中所说的计算方法：</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r>
                  <a:rPr lang="zh-CN" altLang="en-US" dirty="0" smtClean="0"/>
                  <a:t>为</a:t>
                </a:r>
                <a:r>
                  <a:rPr lang="zh-CN" altLang="en-US" dirty="0"/>
                  <a:t>什么固相晶体新时刻速度是相对于旧时刻流体速度，而不是相对于新时刻流体速度</a:t>
                </a:r>
                <a:r>
                  <a:rPr lang="zh-CN" altLang="en-US" dirty="0" smtClean="0"/>
                  <a:t>？</a:t>
                </a:r>
                <a:endParaRPr lang="en-US" altLang="zh-CN" dirty="0" smtClean="0"/>
              </a:p>
              <a:p>
                <a:r>
                  <a:rPr lang="zh-CN" altLang="en-US" dirty="0" smtClean="0"/>
                  <a:t>该问题分</a:t>
                </a:r>
                <a:r>
                  <a:rPr lang="zh-CN" altLang="en-US" dirty="0"/>
                  <a:t>为两</a:t>
                </a:r>
                <a:r>
                  <a:rPr lang="zh-CN" altLang="en-US" dirty="0" smtClean="0"/>
                  <a:t>层来讲。首先，仅就新时刻固体运动速度的大小而言，</a:t>
                </a:r>
                <a14:m>
                  <m:oMath xmlns:m="http://schemas.openxmlformats.org/officeDocument/2006/math">
                    <m:r>
                      <a:rPr lang="en-US" altLang="zh-CN" b="0" i="1" smtClean="0">
                        <a:latin typeface="Cambria Math" panose="02040503050406030204" pitchFamily="18" charset="0"/>
                      </a:rPr>
                      <m:t>𝑣𝑠𝑥</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smtClean="0"/>
                  <a:t>不管是相对新时刻流体的速度还是旧时刻的流体速度，只要流体新时刻或旧时刻速度知道，按照上式即可求出固体在坐标系下的运动速度。其次，固体运动速度针对旧时刻流体速度的原因在于在求取固体平均加速度时，合力和平均加速度值均是</a:t>
                </a:r>
                <a14:m>
                  <m:oMath xmlns:m="http://schemas.openxmlformats.org/officeDocument/2006/math">
                    <m:r>
                      <a:rPr lang="en-US" altLang="zh-CN" b="0" i="1" smtClean="0">
                        <a:latin typeface="Cambria Math" panose="02040503050406030204" pitchFamily="18" charset="0"/>
                      </a:rPr>
                      <m:t>𝑡</m:t>
                    </m:r>
                  </m:oMath>
                </a14:m>
                <a:r>
                  <a:rPr lang="zh-CN" altLang="en-US" dirty="0" smtClean="0"/>
                  <a:t>到</a:t>
                </a:r>
                <a14:m>
                  <m:oMath xmlns:m="http://schemas.openxmlformats.org/officeDocument/2006/math">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smtClean="0"/>
                  <a:t>，即合力和平均加速度的时间起点是</a:t>
                </a:r>
                <a14:m>
                  <m:oMath xmlns:m="http://schemas.openxmlformats.org/officeDocument/2006/math">
                    <m:r>
                      <a:rPr lang="en-US" altLang="zh-CN" b="0" i="1" smtClean="0">
                        <a:latin typeface="Cambria Math" panose="02040503050406030204" pitchFamily="18" charset="0"/>
                      </a:rPr>
                      <m:t>𝑡</m:t>
                    </m:r>
                  </m:oMath>
                </a14:m>
                <a:r>
                  <a:rPr lang="zh-CN" altLang="en-US" dirty="0" smtClean="0"/>
                  <a:t>时刻。因此，</a:t>
                </a:r>
                <a14:m>
                  <m:oMath xmlns:m="http://schemas.openxmlformats.org/officeDocument/2006/math">
                    <m:r>
                      <a:rPr lang="en-US" altLang="zh-CN" b="0" i="1" smtClean="0">
                        <a:latin typeface="Cambria Math" panose="02040503050406030204" pitchFamily="18" charset="0"/>
                      </a:rPr>
                      <m:t>𝑣𝑠</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smtClean="0"/>
                  <a:t>使用旧时刻流体</a:t>
                </a:r>
                <a:r>
                  <a:rPr lang="zh-CN" altLang="en-US" dirty="0"/>
                  <a:t>速</a:t>
                </a:r>
                <a:r>
                  <a:rPr lang="zh-CN" altLang="en-US" dirty="0" smtClean="0"/>
                  <a:t>度。</a:t>
                </a:r>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60439" y="449827"/>
                <a:ext cx="11120284" cy="5645456"/>
              </a:xfrm>
              <a:prstGeom prst="rect">
                <a:avLst/>
              </a:prstGeom>
              <a:blipFill>
                <a:blip r:embed="rId2"/>
                <a:stretch>
                  <a:fillRect l="-493" t="-648" r="-55" b="-756"/>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218751" y="2843348"/>
            <a:ext cx="9754499" cy="1485303"/>
          </a:xfrm>
          <a:prstGeom prst="rect">
            <a:avLst/>
          </a:prstGeom>
        </p:spPr>
      </p:pic>
    </p:spTree>
    <p:extLst>
      <p:ext uri="{BB962C8B-B14F-4D97-AF65-F5344CB8AC3E}">
        <p14:creationId xmlns:p14="http://schemas.microsoft.com/office/powerpoint/2010/main" val="1338719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58304</TotalTime>
  <Words>3870</Words>
  <Application>Microsoft Office PowerPoint</Application>
  <PresentationFormat>Widescreen</PresentationFormat>
  <Paragraphs>968</Paragraphs>
  <Slides>69</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等线</vt:lpstr>
      <vt:lpstr>Arial</vt:lpstr>
      <vt:lpstr>Calibri</vt:lpstr>
      <vt:lpstr>Calibri Light</vt:lpstr>
      <vt:lpstr>Cambria Math</vt:lpstr>
      <vt:lpstr>Franklin Gothic Medium</vt:lpstr>
      <vt:lpstr>Wingdings</vt:lpstr>
      <vt:lpstr>Office Theme</vt:lpstr>
      <vt:lpstr>Thermal Chemical Convection Coupled model for magma dynamics  Heat and Species Transfer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Thermal Chemical Convection Coupled model for LMO</dc:title>
  <dc:creator>MATRIX</dc:creator>
  <cp:lastModifiedBy>MATRIX</cp:lastModifiedBy>
  <cp:revision>1176</cp:revision>
  <dcterms:created xsi:type="dcterms:W3CDTF">2019-10-08T14:55:35Z</dcterms:created>
  <dcterms:modified xsi:type="dcterms:W3CDTF">2021-02-25T03:41:11Z</dcterms:modified>
</cp:coreProperties>
</file>